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Lst>
  <p:notesMasterIdLst>
    <p:notesMasterId r:id="rId133"/>
  </p:notesMasterIdLst>
  <p:handoutMasterIdLst>
    <p:handoutMasterId r:id="rId134"/>
  </p:handoutMasterIdLst>
  <p:sldIdLst>
    <p:sldId id="286" r:id="rId3"/>
    <p:sldId id="475" r:id="rId4"/>
    <p:sldId id="480" r:id="rId5"/>
    <p:sldId id="481" r:id="rId6"/>
    <p:sldId id="289" r:id="rId7"/>
    <p:sldId id="306" r:id="rId8"/>
    <p:sldId id="290" r:id="rId9"/>
    <p:sldId id="467" r:id="rId10"/>
    <p:sldId id="307" r:id="rId11"/>
    <p:sldId id="296" r:id="rId12"/>
    <p:sldId id="308" r:id="rId13"/>
    <p:sldId id="297" r:id="rId14"/>
    <p:sldId id="309" r:id="rId15"/>
    <p:sldId id="298" r:id="rId16"/>
    <p:sldId id="299" r:id="rId17"/>
    <p:sldId id="320" r:id="rId18"/>
    <p:sldId id="300" r:id="rId19"/>
    <p:sldId id="319" r:id="rId20"/>
    <p:sldId id="321" r:id="rId21"/>
    <p:sldId id="301" r:id="rId22"/>
    <p:sldId id="326" r:id="rId23"/>
    <p:sldId id="302" r:id="rId24"/>
    <p:sldId id="327" r:id="rId25"/>
    <p:sldId id="303" r:id="rId26"/>
    <p:sldId id="329" r:id="rId27"/>
    <p:sldId id="304" r:id="rId28"/>
    <p:sldId id="330" r:id="rId29"/>
    <p:sldId id="328" r:id="rId30"/>
    <p:sldId id="305" r:id="rId31"/>
    <p:sldId id="331" r:id="rId32"/>
    <p:sldId id="310" r:id="rId33"/>
    <p:sldId id="333" r:id="rId34"/>
    <p:sldId id="311" r:id="rId35"/>
    <p:sldId id="334" r:id="rId36"/>
    <p:sldId id="312" r:id="rId37"/>
    <p:sldId id="337" r:id="rId38"/>
    <p:sldId id="336" r:id="rId39"/>
    <p:sldId id="338" r:id="rId40"/>
    <p:sldId id="316" r:id="rId41"/>
    <p:sldId id="339" r:id="rId42"/>
    <p:sldId id="317" r:id="rId43"/>
    <p:sldId id="340" r:id="rId44"/>
    <p:sldId id="348" r:id="rId45"/>
    <p:sldId id="341" r:id="rId46"/>
    <p:sldId id="349" r:id="rId47"/>
    <p:sldId id="342" r:id="rId48"/>
    <p:sldId id="351" r:id="rId49"/>
    <p:sldId id="343" r:id="rId50"/>
    <p:sldId id="350" r:id="rId51"/>
    <p:sldId id="344" r:id="rId52"/>
    <p:sldId id="355" r:id="rId53"/>
    <p:sldId id="352" r:id="rId54"/>
    <p:sldId id="345" r:id="rId55"/>
    <p:sldId id="354" r:id="rId56"/>
    <p:sldId id="346" r:id="rId57"/>
    <p:sldId id="357" r:id="rId58"/>
    <p:sldId id="356" r:id="rId59"/>
    <p:sldId id="353" r:id="rId60"/>
    <p:sldId id="347" r:id="rId61"/>
    <p:sldId id="358" r:id="rId62"/>
    <p:sldId id="376" r:id="rId63"/>
    <p:sldId id="364" r:id="rId64"/>
    <p:sldId id="385" r:id="rId65"/>
    <p:sldId id="367" r:id="rId66"/>
    <p:sldId id="377" r:id="rId67"/>
    <p:sldId id="384" r:id="rId68"/>
    <p:sldId id="369" r:id="rId69"/>
    <p:sldId id="454" r:id="rId70"/>
    <p:sldId id="382" r:id="rId71"/>
    <p:sldId id="371" r:id="rId72"/>
    <p:sldId id="381" r:id="rId73"/>
    <p:sldId id="372" r:id="rId74"/>
    <p:sldId id="388" r:id="rId75"/>
    <p:sldId id="378" r:id="rId76"/>
    <p:sldId id="373" r:id="rId77"/>
    <p:sldId id="380" r:id="rId78"/>
    <p:sldId id="374" r:id="rId79"/>
    <p:sldId id="360" r:id="rId80"/>
    <p:sldId id="390" r:id="rId81"/>
    <p:sldId id="389" r:id="rId82"/>
    <p:sldId id="396" r:id="rId83"/>
    <p:sldId id="392" r:id="rId84"/>
    <p:sldId id="397" r:id="rId85"/>
    <p:sldId id="393" r:id="rId86"/>
    <p:sldId id="361" r:id="rId87"/>
    <p:sldId id="421" r:id="rId88"/>
    <p:sldId id="399" r:id="rId89"/>
    <p:sldId id="420" r:id="rId90"/>
    <p:sldId id="401" r:id="rId91"/>
    <p:sldId id="419" r:id="rId92"/>
    <p:sldId id="402" r:id="rId93"/>
    <p:sldId id="435" r:id="rId94"/>
    <p:sldId id="465" r:id="rId95"/>
    <p:sldId id="434" r:id="rId96"/>
    <p:sldId id="464" r:id="rId97"/>
    <p:sldId id="404" r:id="rId98"/>
    <p:sldId id="437" r:id="rId99"/>
    <p:sldId id="418" r:id="rId100"/>
    <p:sldId id="362" r:id="rId101"/>
    <p:sldId id="422" r:id="rId102"/>
    <p:sldId id="405" r:id="rId103"/>
    <p:sldId id="466" r:id="rId104"/>
    <p:sldId id="425" r:id="rId105"/>
    <p:sldId id="406" r:id="rId106"/>
    <p:sldId id="424" r:id="rId107"/>
    <p:sldId id="407" r:id="rId108"/>
    <p:sldId id="423" r:id="rId109"/>
    <p:sldId id="408" r:id="rId110"/>
    <p:sldId id="439" r:id="rId111"/>
    <p:sldId id="482" r:id="rId112"/>
    <p:sldId id="363" r:id="rId113"/>
    <p:sldId id="409" r:id="rId114"/>
    <p:sldId id="440" r:id="rId115"/>
    <p:sldId id="428" r:id="rId116"/>
    <p:sldId id="411" r:id="rId117"/>
    <p:sldId id="427" r:id="rId118"/>
    <p:sldId id="412" r:id="rId119"/>
    <p:sldId id="400" r:id="rId120"/>
    <p:sldId id="430" r:id="rId121"/>
    <p:sldId id="413" r:id="rId122"/>
    <p:sldId id="433" r:id="rId123"/>
    <p:sldId id="414" r:id="rId124"/>
    <p:sldId id="441" r:id="rId125"/>
    <p:sldId id="415" r:id="rId126"/>
    <p:sldId id="463" r:id="rId127"/>
    <p:sldId id="431" r:id="rId128"/>
    <p:sldId id="416" r:id="rId129"/>
    <p:sldId id="483" r:id="rId130"/>
    <p:sldId id="484" r:id="rId131"/>
    <p:sldId id="485" r:id="rId132"/>
  </p:sldIdLst>
  <p:sldSz cx="12192000" cy="6858000"/>
  <p:notesSz cx="9928225" cy="679767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4526BCD-6ADE-474D-9551-34FB0938C08F}">
          <p14:sldIdLst>
            <p14:sldId id="286"/>
            <p14:sldId id="475"/>
            <p14:sldId id="480"/>
            <p14:sldId id="481"/>
            <p14:sldId id="289"/>
            <p14:sldId id="306"/>
            <p14:sldId id="290"/>
            <p14:sldId id="467"/>
            <p14:sldId id="307"/>
            <p14:sldId id="296"/>
            <p14:sldId id="308"/>
            <p14:sldId id="297"/>
            <p14:sldId id="309"/>
            <p14:sldId id="298"/>
            <p14:sldId id="299"/>
            <p14:sldId id="320"/>
            <p14:sldId id="300"/>
            <p14:sldId id="319"/>
            <p14:sldId id="321"/>
            <p14:sldId id="301"/>
            <p14:sldId id="326"/>
            <p14:sldId id="302"/>
            <p14:sldId id="327"/>
            <p14:sldId id="303"/>
            <p14:sldId id="329"/>
            <p14:sldId id="304"/>
            <p14:sldId id="330"/>
            <p14:sldId id="328"/>
            <p14:sldId id="305"/>
            <p14:sldId id="331"/>
            <p14:sldId id="310"/>
            <p14:sldId id="333"/>
            <p14:sldId id="311"/>
            <p14:sldId id="334"/>
            <p14:sldId id="312"/>
            <p14:sldId id="337"/>
            <p14:sldId id="336"/>
            <p14:sldId id="338"/>
            <p14:sldId id="316"/>
            <p14:sldId id="339"/>
            <p14:sldId id="317"/>
            <p14:sldId id="340"/>
            <p14:sldId id="348"/>
            <p14:sldId id="341"/>
            <p14:sldId id="349"/>
            <p14:sldId id="342"/>
            <p14:sldId id="351"/>
            <p14:sldId id="343"/>
            <p14:sldId id="350"/>
            <p14:sldId id="344"/>
            <p14:sldId id="355"/>
            <p14:sldId id="352"/>
            <p14:sldId id="345"/>
            <p14:sldId id="354"/>
            <p14:sldId id="346"/>
            <p14:sldId id="357"/>
            <p14:sldId id="356"/>
            <p14:sldId id="353"/>
            <p14:sldId id="347"/>
            <p14:sldId id="358"/>
            <p14:sldId id="376"/>
            <p14:sldId id="364"/>
            <p14:sldId id="385"/>
            <p14:sldId id="367"/>
            <p14:sldId id="377"/>
            <p14:sldId id="384"/>
            <p14:sldId id="369"/>
            <p14:sldId id="454"/>
            <p14:sldId id="382"/>
            <p14:sldId id="371"/>
            <p14:sldId id="381"/>
            <p14:sldId id="372"/>
            <p14:sldId id="388"/>
            <p14:sldId id="378"/>
            <p14:sldId id="373"/>
            <p14:sldId id="380"/>
            <p14:sldId id="374"/>
            <p14:sldId id="360"/>
            <p14:sldId id="390"/>
            <p14:sldId id="389"/>
            <p14:sldId id="396"/>
            <p14:sldId id="392"/>
            <p14:sldId id="397"/>
            <p14:sldId id="393"/>
            <p14:sldId id="361"/>
            <p14:sldId id="421"/>
            <p14:sldId id="399"/>
            <p14:sldId id="420"/>
            <p14:sldId id="401"/>
            <p14:sldId id="419"/>
            <p14:sldId id="402"/>
            <p14:sldId id="435"/>
            <p14:sldId id="465"/>
            <p14:sldId id="434"/>
            <p14:sldId id="464"/>
            <p14:sldId id="404"/>
            <p14:sldId id="437"/>
            <p14:sldId id="418"/>
            <p14:sldId id="362"/>
            <p14:sldId id="422"/>
            <p14:sldId id="405"/>
            <p14:sldId id="466"/>
            <p14:sldId id="425"/>
            <p14:sldId id="406"/>
            <p14:sldId id="424"/>
            <p14:sldId id="407"/>
            <p14:sldId id="423"/>
            <p14:sldId id="408"/>
            <p14:sldId id="439"/>
            <p14:sldId id="482"/>
            <p14:sldId id="363"/>
            <p14:sldId id="409"/>
            <p14:sldId id="440"/>
            <p14:sldId id="428"/>
            <p14:sldId id="411"/>
            <p14:sldId id="427"/>
            <p14:sldId id="412"/>
            <p14:sldId id="400"/>
            <p14:sldId id="430"/>
            <p14:sldId id="413"/>
            <p14:sldId id="433"/>
            <p14:sldId id="414"/>
            <p14:sldId id="441"/>
            <p14:sldId id="415"/>
            <p14:sldId id="463"/>
            <p14:sldId id="431"/>
            <p14:sldId id="416"/>
            <p14:sldId id="483"/>
            <p14:sldId id="484"/>
            <p14:sldId id="485"/>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AA"/>
    <a:srgbClr val="A1A1A1"/>
    <a:srgbClr val="FFCC99"/>
    <a:srgbClr val="FF9966"/>
    <a:srgbClr val="99CCFF"/>
    <a:srgbClr val="6699FF"/>
    <a:srgbClr val="3366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4" autoAdjust="0"/>
    <p:restoredTop sz="75465" autoAdjust="0"/>
  </p:normalViewPr>
  <p:slideViewPr>
    <p:cSldViewPr snapToGrid="0" snapToObjects="1">
      <p:cViewPr varScale="1">
        <p:scale>
          <a:sx n="83" d="100"/>
          <a:sy n="83" d="100"/>
        </p:scale>
        <p:origin x="1560" y="90"/>
      </p:cViewPr>
      <p:guideLst/>
    </p:cSldViewPr>
  </p:slideViewPr>
  <p:outlineViewPr>
    <p:cViewPr>
      <p:scale>
        <a:sx n="33" d="100"/>
        <a:sy n="33" d="100"/>
      </p:scale>
      <p:origin x="0" y="-204"/>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3822" y="66"/>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 Id="rId138"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slide" Target="slides/slide124.xml"/><Relationship Id="rId134"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4302231" cy="341064"/>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5623697" y="1"/>
            <a:ext cx="4302231" cy="341064"/>
          </a:xfrm>
          <a:prstGeom prst="rect">
            <a:avLst/>
          </a:prstGeom>
        </p:spPr>
        <p:txBody>
          <a:bodyPr vert="horz" lIns="91440" tIns="45720" rIns="91440" bIns="45720" rtlCol="0"/>
          <a:lstStyle>
            <a:lvl1pPr algn="r">
              <a:defRPr sz="1200"/>
            </a:lvl1pPr>
          </a:lstStyle>
          <a:p>
            <a:fld id="{697DE21B-4256-1F46-AD35-6CDEDFEC6314}" type="datetimeFigureOut">
              <a:rPr lang="sv-SE" smtClean="0"/>
              <a:t>2019-12-13</a:t>
            </a:fld>
            <a:endParaRPr lang="sv-SE"/>
          </a:p>
        </p:txBody>
      </p:sp>
      <p:sp>
        <p:nvSpPr>
          <p:cNvPr id="4" name="Platshållare för sidfot 3"/>
          <p:cNvSpPr>
            <a:spLocks noGrp="1"/>
          </p:cNvSpPr>
          <p:nvPr>
            <p:ph type="ftr" sz="quarter" idx="2"/>
          </p:nvPr>
        </p:nvSpPr>
        <p:spPr>
          <a:xfrm>
            <a:off x="0" y="6456612"/>
            <a:ext cx="4302231" cy="341063"/>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5623697" y="6456612"/>
            <a:ext cx="4302231" cy="341063"/>
          </a:xfrm>
          <a:prstGeom prst="rect">
            <a:avLst/>
          </a:prstGeom>
        </p:spPr>
        <p:txBody>
          <a:bodyPr vert="horz" lIns="91440" tIns="45720" rIns="91440" bIns="45720" rtlCol="0" anchor="b"/>
          <a:lstStyle>
            <a:lvl1pPr algn="r">
              <a:defRPr sz="1200"/>
            </a:lvl1pPr>
          </a:lstStyle>
          <a:p>
            <a:fld id="{279FAE94-0899-D94C-A788-7922F73F8693}" type="slidenum">
              <a:rPr lang="sv-SE" smtClean="0"/>
              <a:t>‹#›</a:t>
            </a:fld>
            <a:endParaRPr lang="sv-SE"/>
          </a:p>
        </p:txBody>
      </p:sp>
    </p:spTree>
    <p:extLst>
      <p:ext uri="{BB962C8B-B14F-4D97-AF65-F5344CB8AC3E}">
        <p14:creationId xmlns:p14="http://schemas.microsoft.com/office/powerpoint/2010/main" val="1033637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4302231" cy="341064"/>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5623697" y="1"/>
            <a:ext cx="4302231" cy="341064"/>
          </a:xfrm>
          <a:prstGeom prst="rect">
            <a:avLst/>
          </a:prstGeom>
        </p:spPr>
        <p:txBody>
          <a:bodyPr vert="horz" lIns="91440" tIns="45720" rIns="91440" bIns="45720" rtlCol="0"/>
          <a:lstStyle>
            <a:lvl1pPr algn="r">
              <a:defRPr sz="1200"/>
            </a:lvl1pPr>
          </a:lstStyle>
          <a:p>
            <a:fld id="{8F186C0D-2F07-7245-B872-7F3CFBC62EFB}" type="datetimeFigureOut">
              <a:rPr lang="sv-SE" smtClean="0"/>
              <a:t>2019-12-13</a:t>
            </a:fld>
            <a:endParaRPr lang="sv-SE"/>
          </a:p>
        </p:txBody>
      </p:sp>
      <p:sp>
        <p:nvSpPr>
          <p:cNvPr id="4" name="Platshållare för bildobjekt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6456612"/>
            <a:ext cx="4302231" cy="341063"/>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5623697" y="6456612"/>
            <a:ext cx="4302231" cy="341063"/>
          </a:xfrm>
          <a:prstGeom prst="rect">
            <a:avLst/>
          </a:prstGeom>
        </p:spPr>
        <p:txBody>
          <a:bodyPr vert="horz" lIns="91440" tIns="45720" rIns="91440" bIns="45720" rtlCol="0" anchor="b"/>
          <a:lstStyle>
            <a:lvl1pPr algn="r">
              <a:defRPr sz="1200"/>
            </a:lvl1pPr>
          </a:lstStyle>
          <a:p>
            <a:fld id="{20B2F8C5-3D90-9A48-831E-080C706539C3}" type="slidenum">
              <a:rPr lang="sv-SE" smtClean="0"/>
              <a:t>‹#›</a:t>
            </a:fld>
            <a:endParaRPr lang="sv-SE"/>
          </a:p>
        </p:txBody>
      </p:sp>
    </p:spTree>
    <p:extLst>
      <p:ext uri="{BB962C8B-B14F-4D97-AF65-F5344CB8AC3E}">
        <p14:creationId xmlns:p14="http://schemas.microsoft.com/office/powerpoint/2010/main" val="1432431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3" Type="http://schemas.openxmlformats.org/officeDocument/2006/relationships/hyperlink" Target="mailto:info@svensksimidrott.se" TargetMode="External"/><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icefbutiken.se/wp-content/uploads/2018/01/Idrottshandboken_3a_upplaga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www.youtube.com/watch?v=gbPx7WOdiKM"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a:t>
            </a:fld>
            <a:endParaRPr lang="sv-SE"/>
          </a:p>
        </p:txBody>
      </p:sp>
    </p:spTree>
    <p:extLst>
      <p:ext uri="{BB962C8B-B14F-4D97-AF65-F5344CB8AC3E}">
        <p14:creationId xmlns:p14="http://schemas.microsoft.com/office/powerpoint/2010/main" val="1805699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Hur arbetar den stabiliserande muskulaturen och vad har den för uppgift? s. 16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12</a:t>
            </a:fld>
            <a:endParaRPr lang="sv-SE"/>
          </a:p>
        </p:txBody>
      </p:sp>
    </p:spTree>
    <p:extLst>
      <p:ext uri="{BB962C8B-B14F-4D97-AF65-F5344CB8AC3E}">
        <p14:creationId xmlns:p14="http://schemas.microsoft.com/office/powerpoint/2010/main" val="139196055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Valfri uppgift om någon vill fördjupa</a:t>
            </a:r>
            <a:r>
              <a:rPr lang="sv-SE" baseline="0" dirty="0" smtClean="0"/>
              <a:t> sig. </a:t>
            </a:r>
          </a:p>
          <a:p>
            <a:r>
              <a:rPr lang="sv-SE" sz="1200" b="0" i="0" kern="1200" dirty="0" smtClean="0">
                <a:solidFill>
                  <a:schemeClr val="tx1"/>
                </a:solidFill>
                <a:effectLst/>
                <a:latin typeface="+mn-lt"/>
                <a:ea typeface="+mn-ea"/>
                <a:cs typeface="+mn-cs"/>
              </a:rPr>
              <a:t>Ren vinnare är en e-utbildning för idrottsutövare och stödpersonal som har uppdaterats enligt gällande dopingregler från 1 januari 2015. Genom sju korta moduler lär du dig det allra viktigaste inom </a:t>
            </a:r>
            <a:r>
              <a:rPr lang="sv-SE" sz="1200" b="0" i="0" kern="1200" smtClean="0">
                <a:solidFill>
                  <a:schemeClr val="tx1"/>
                </a:solidFill>
                <a:effectLst/>
                <a:latin typeface="+mn-lt"/>
                <a:ea typeface="+mn-ea"/>
                <a:cs typeface="+mn-cs"/>
              </a:rPr>
              <a:t>antidoping. </a:t>
            </a:r>
            <a:r>
              <a:rPr lang="sv-SE" baseline="0" smtClean="0"/>
              <a:t>När </a:t>
            </a:r>
            <a:r>
              <a:rPr lang="sv-SE" baseline="0" dirty="0" smtClean="0"/>
              <a:t>du har slutfört alla moduler får du ett diplom för genomförd kurs via mejl.</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110</a:t>
            </a:fld>
            <a:endParaRPr lang="sv-SE"/>
          </a:p>
        </p:txBody>
      </p:sp>
    </p:spTree>
    <p:extLst>
      <p:ext uri="{BB962C8B-B14F-4D97-AF65-F5344CB8AC3E}">
        <p14:creationId xmlns:p14="http://schemas.microsoft.com/office/powerpoint/2010/main" val="133287906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finns det för fem olika idrottsval (tidig specialisering och senare specialisering)?</a:t>
            </a:r>
            <a:r>
              <a:rPr lang="sv-SE" baseline="0" dirty="0" smtClean="0"/>
              <a:t> </a:t>
            </a:r>
            <a:r>
              <a:rPr lang="sv-SE" dirty="0" smtClean="0"/>
              <a:t>s. 220</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112</a:t>
            </a:fld>
            <a:endParaRPr lang="sv-SE"/>
          </a:p>
        </p:txBody>
      </p:sp>
    </p:spTree>
    <p:extLst>
      <p:ext uri="{BB962C8B-B14F-4D97-AF65-F5344CB8AC3E}">
        <p14:creationId xmlns:p14="http://schemas.microsoft.com/office/powerpoint/2010/main" val="167671373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a:t>
            </a:r>
            <a:r>
              <a:rPr lang="sv-SE" baseline="0" dirty="0" smtClean="0"/>
              <a:t> 220.</a:t>
            </a:r>
            <a:endParaRPr lang="sv-S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Diskutera</a:t>
            </a:r>
            <a:r>
              <a:rPr lang="sv-SE" baseline="0" dirty="0" smtClean="0"/>
              <a:t> i mindre grupper (eller två och två).</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113</a:t>
            </a:fld>
            <a:endParaRPr lang="sv-SE"/>
          </a:p>
        </p:txBody>
      </p:sp>
    </p:spTree>
    <p:extLst>
      <p:ext uri="{BB962C8B-B14F-4D97-AF65-F5344CB8AC3E}">
        <p14:creationId xmlns:p14="http://schemas.microsoft.com/office/powerpoint/2010/main" val="138409797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223</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114</a:t>
            </a:fld>
            <a:endParaRPr lang="sv-SE"/>
          </a:p>
        </p:txBody>
      </p:sp>
    </p:spTree>
    <p:extLst>
      <p:ext uri="{BB962C8B-B14F-4D97-AF65-F5344CB8AC3E}">
        <p14:creationId xmlns:p14="http://schemas.microsoft.com/office/powerpoint/2010/main" val="141023885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Ge exempel på vilka faktorer det finns i din egen idrottsliga utvecklingsmiljö. Hur påverkar </a:t>
            </a:r>
            <a:br>
              <a:rPr lang="sv-SE" dirty="0" smtClean="0"/>
            </a:br>
            <a:r>
              <a:rPr lang="sv-SE" dirty="0" smtClean="0"/>
              <a:t>dessa faktorer dig som idrottare</a:t>
            </a:r>
            <a:r>
              <a:rPr lang="sv-SE" baseline="0" dirty="0" smtClean="0"/>
              <a:t>? </a:t>
            </a:r>
            <a:r>
              <a:rPr lang="sv-SE" dirty="0" smtClean="0"/>
              <a:t>s. 223</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115</a:t>
            </a:fld>
            <a:endParaRPr lang="sv-SE"/>
          </a:p>
        </p:txBody>
      </p:sp>
    </p:spTree>
    <p:extLst>
      <p:ext uri="{BB962C8B-B14F-4D97-AF65-F5344CB8AC3E}">
        <p14:creationId xmlns:p14="http://schemas.microsoft.com/office/powerpoint/2010/main" val="20293022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a:t>
            </a:r>
            <a:r>
              <a:rPr lang="sv-SE" baseline="0" dirty="0" smtClean="0"/>
              <a:t> 226-233</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116</a:t>
            </a:fld>
            <a:endParaRPr lang="sv-SE"/>
          </a:p>
        </p:txBody>
      </p:sp>
    </p:spTree>
    <p:extLst>
      <p:ext uri="{BB962C8B-B14F-4D97-AF65-F5344CB8AC3E}">
        <p14:creationId xmlns:p14="http://schemas.microsoft.com/office/powerpoint/2010/main" val="68118391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Beskriv kortfattat vad som skapar goda idrottsliga utvecklingsmiljöer</a:t>
            </a:r>
            <a:r>
              <a:rPr lang="sv-SE" baseline="0" dirty="0" smtClean="0"/>
              <a:t>. S. 226-233</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117</a:t>
            </a:fld>
            <a:endParaRPr lang="sv-SE"/>
          </a:p>
        </p:txBody>
      </p:sp>
    </p:spTree>
    <p:extLst>
      <p:ext uri="{BB962C8B-B14F-4D97-AF65-F5344CB8AC3E}">
        <p14:creationId xmlns:p14="http://schemas.microsoft.com/office/powerpoint/2010/main" val="51655486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239-240</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119</a:t>
            </a:fld>
            <a:endParaRPr lang="sv-SE"/>
          </a:p>
        </p:txBody>
      </p:sp>
    </p:spTree>
    <p:extLst>
      <p:ext uri="{BB962C8B-B14F-4D97-AF65-F5344CB8AC3E}">
        <p14:creationId xmlns:p14="http://schemas.microsoft.com/office/powerpoint/2010/main" val="130668177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menas med en dubbel karriär? s. 239-240</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120</a:t>
            </a:fld>
            <a:endParaRPr lang="sv-SE"/>
          </a:p>
        </p:txBody>
      </p:sp>
    </p:spTree>
    <p:extLst>
      <p:ext uri="{BB962C8B-B14F-4D97-AF65-F5344CB8AC3E}">
        <p14:creationId xmlns:p14="http://schemas.microsoft.com/office/powerpoint/2010/main" val="419025988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241</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121</a:t>
            </a:fld>
            <a:endParaRPr lang="sv-SE"/>
          </a:p>
        </p:txBody>
      </p:sp>
    </p:spTree>
    <p:extLst>
      <p:ext uri="{BB962C8B-B14F-4D97-AF65-F5344CB8AC3E}">
        <p14:creationId xmlns:p14="http://schemas.microsoft.com/office/powerpoint/2010/main" val="1930607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16</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13</a:t>
            </a:fld>
            <a:endParaRPr lang="sv-SE"/>
          </a:p>
        </p:txBody>
      </p:sp>
    </p:spTree>
    <p:extLst>
      <p:ext uri="{BB962C8B-B14F-4D97-AF65-F5344CB8AC3E}">
        <p14:creationId xmlns:p14="http://schemas.microsoft.com/office/powerpoint/2010/main" val="4949434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Finns det några fördelar med en dubbel karriär? Om ja, vilka? s. 241</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122</a:t>
            </a:fld>
            <a:endParaRPr lang="sv-SE"/>
          </a:p>
        </p:txBody>
      </p:sp>
    </p:spTree>
    <p:extLst>
      <p:ext uri="{BB962C8B-B14F-4D97-AF65-F5344CB8AC3E}">
        <p14:creationId xmlns:p14="http://schemas.microsoft.com/office/powerpoint/2010/main" val="264359297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243</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123</a:t>
            </a:fld>
            <a:endParaRPr lang="sv-SE"/>
          </a:p>
        </p:txBody>
      </p:sp>
    </p:spTree>
    <p:extLst>
      <p:ext uri="{BB962C8B-B14F-4D97-AF65-F5344CB8AC3E}">
        <p14:creationId xmlns:p14="http://schemas.microsoft.com/office/powerpoint/2010/main" val="118574529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Hur är den Svenska idrottsmodellen för dubbla karriärer? Fundera på vilka faser och övergångar som du själv har varit med om i din dubbla karriär fram till idag.</a:t>
            </a:r>
            <a:r>
              <a:rPr lang="sv-SE" baseline="0" dirty="0" smtClean="0"/>
              <a:t> s.</a:t>
            </a:r>
            <a:r>
              <a:rPr lang="sv-SE" dirty="0" smtClean="0"/>
              <a:t> 243</a:t>
            </a:r>
          </a:p>
          <a:p>
            <a:pPr marL="0" indent="0">
              <a:buFontTx/>
              <a:buNone/>
            </a:pP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124</a:t>
            </a:fld>
            <a:endParaRPr lang="sv-SE"/>
          </a:p>
        </p:txBody>
      </p:sp>
    </p:spTree>
    <p:extLst>
      <p:ext uri="{BB962C8B-B14F-4D97-AF65-F5344CB8AC3E}">
        <p14:creationId xmlns:p14="http://schemas.microsoft.com/office/powerpoint/2010/main" val="7535730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246-248</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126</a:t>
            </a:fld>
            <a:endParaRPr lang="sv-SE"/>
          </a:p>
        </p:txBody>
      </p:sp>
    </p:spTree>
    <p:extLst>
      <p:ext uri="{BB962C8B-B14F-4D97-AF65-F5344CB8AC3E}">
        <p14:creationId xmlns:p14="http://schemas.microsoft.com/office/powerpoint/2010/main" val="198825094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I en undersökning bland idrottselever på gymnasiet togs det reda på de tio viktigaste kompetenserna för att hantera sin dubbla karriär. Vilka tror du att dessa var?</a:t>
            </a:r>
            <a:r>
              <a:rPr lang="sv-SE" baseline="0" dirty="0" smtClean="0"/>
              <a:t> </a:t>
            </a:r>
            <a:r>
              <a:rPr lang="sv-SE" dirty="0" smtClean="0"/>
              <a:t>s. 246-248</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127</a:t>
            </a:fld>
            <a:endParaRPr lang="sv-SE"/>
          </a:p>
        </p:txBody>
      </p:sp>
    </p:spTree>
    <p:extLst>
      <p:ext uri="{BB962C8B-B14F-4D97-AF65-F5344CB8AC3E}">
        <p14:creationId xmlns:p14="http://schemas.microsoft.com/office/powerpoint/2010/main" val="210753924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solidFill>
                  <a:srgbClr val="FF0000"/>
                </a:solidFill>
                <a:effectLst>
                  <a:outerShdw blurRad="50800" dist="38100" dir="8100000" algn="tr" rotWithShape="0">
                    <a:prstClr val="black">
                      <a:alpha val="40000"/>
                    </a:prstClr>
                  </a:outerShdw>
                </a:effectLst>
              </a:rPr>
              <a:t>Till kursledaren: Ge gärna denna utvärderingslänk till deltagarna så att vi kan förbättra utbildningen! </a:t>
            </a:r>
            <a:r>
              <a:rPr lang="sv-SE" sz="1200" kern="1200" dirty="0" smtClean="0">
                <a:solidFill>
                  <a:schemeClr val="tx1"/>
                </a:solidFill>
                <a:effectLst/>
                <a:latin typeface="+mn-lt"/>
                <a:ea typeface="+mn-ea"/>
                <a:cs typeface="+mn-cs"/>
              </a:rPr>
              <a:t>Vill föreningen och/eller kursledaren ta del av svaren, hör ni av er till </a:t>
            </a:r>
            <a:r>
              <a:rPr lang="sv-SE" sz="1200" u="sng" kern="1200" dirty="0" smtClean="0">
                <a:solidFill>
                  <a:schemeClr val="tx1"/>
                </a:solidFill>
                <a:effectLst/>
                <a:latin typeface="+mn-lt"/>
                <a:ea typeface="+mn-ea"/>
                <a:cs typeface="+mn-cs"/>
                <a:hlinkClick r:id="rId3"/>
              </a:rPr>
              <a:t>info@svensksimidrott.se</a:t>
            </a:r>
            <a:r>
              <a:rPr lang="sv-SE" sz="1200" kern="1200" dirty="0" smtClean="0">
                <a:solidFill>
                  <a:schemeClr val="tx1"/>
                </a:solidFill>
                <a:effectLst/>
                <a:latin typeface="+mn-lt"/>
                <a:ea typeface="+mn-ea"/>
                <a:cs typeface="+mn-cs"/>
              </a:rPr>
              <a:t>.</a:t>
            </a:r>
            <a:endParaRPr lang="sv-SE" dirty="0" smtClean="0">
              <a:solidFill>
                <a:srgbClr val="FF0000"/>
              </a:solidFill>
              <a:effectLst>
                <a:outerShdw blurRad="50800" dist="38100" dir="8100000" algn="tr" rotWithShape="0">
                  <a:prstClr val="black">
                    <a:alpha val="40000"/>
                  </a:prstClr>
                </a:outerShdw>
              </a:effectLst>
            </a:endParaRP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130</a:t>
            </a:fld>
            <a:endParaRPr lang="sv-SE"/>
          </a:p>
        </p:txBody>
      </p:sp>
    </p:spTree>
    <p:extLst>
      <p:ext uri="{BB962C8B-B14F-4D97-AF65-F5344CB8AC3E}">
        <p14:creationId xmlns:p14="http://schemas.microsoft.com/office/powerpoint/2010/main" val="932839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Vad menas med koncentriskt och excentriskt muskelarbete? s. 16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14</a:t>
            </a:fld>
            <a:endParaRPr lang="sv-SE"/>
          </a:p>
        </p:txBody>
      </p:sp>
    </p:spTree>
    <p:extLst>
      <p:ext uri="{BB962C8B-B14F-4D97-AF65-F5344CB8AC3E}">
        <p14:creationId xmlns:p14="http://schemas.microsoft.com/office/powerpoint/2010/main" val="2439462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30–31</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16</a:t>
            </a:fld>
            <a:endParaRPr lang="sv-SE"/>
          </a:p>
        </p:txBody>
      </p:sp>
    </p:spTree>
    <p:extLst>
      <p:ext uri="{BB962C8B-B14F-4D97-AF65-F5344CB8AC3E}">
        <p14:creationId xmlns:p14="http://schemas.microsoft.com/office/powerpoint/2010/main" val="2205959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a:t>
            </a:r>
            <a:r>
              <a:rPr lang="sv-SE" sz="1200" kern="1200" dirty="0" smtClean="0">
                <a:solidFill>
                  <a:schemeClr val="tx1"/>
                </a:solidFill>
                <a:effectLst/>
                <a:latin typeface="+mn-lt"/>
                <a:ea typeface="+mn-ea"/>
                <a:cs typeface="+mn-cs"/>
              </a:rPr>
              <a:t>På vilka två olika sätt bygger kroppen upp ATP (energi)?</a:t>
            </a:r>
            <a:r>
              <a:rPr lang="sv-SE" sz="1200" kern="1200" baseline="0" dirty="0" smtClean="0">
                <a:solidFill>
                  <a:schemeClr val="tx1"/>
                </a:solidFill>
                <a:effectLst/>
                <a:latin typeface="+mn-lt"/>
                <a:ea typeface="+mn-ea"/>
                <a:cs typeface="+mn-cs"/>
              </a:rPr>
              <a:t> </a:t>
            </a:r>
            <a:r>
              <a:rPr lang="sv-SE" dirty="0" smtClean="0"/>
              <a:t>s. 30–31</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17</a:t>
            </a:fld>
            <a:endParaRPr lang="sv-SE"/>
          </a:p>
        </p:txBody>
      </p:sp>
    </p:spTree>
    <p:extLst>
      <p:ext uri="{BB962C8B-B14F-4D97-AF65-F5344CB8AC3E}">
        <p14:creationId xmlns:p14="http://schemas.microsoft.com/office/powerpoint/2010/main" val="39450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18</a:t>
            </a:fld>
            <a:endParaRPr lang="sv-SE"/>
          </a:p>
        </p:txBody>
      </p:sp>
    </p:spTree>
    <p:extLst>
      <p:ext uri="{BB962C8B-B14F-4D97-AF65-F5344CB8AC3E}">
        <p14:creationId xmlns:p14="http://schemas.microsoft.com/office/powerpoint/2010/main" val="1340268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33</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19</a:t>
            </a:fld>
            <a:endParaRPr lang="sv-SE"/>
          </a:p>
        </p:txBody>
      </p:sp>
    </p:spTree>
    <p:extLst>
      <p:ext uri="{BB962C8B-B14F-4D97-AF65-F5344CB8AC3E}">
        <p14:creationId xmlns:p14="http://schemas.microsoft.com/office/powerpoint/2010/main" val="977183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Vilka tre olika muskler och vilka två typer av muskelfibrer består människokroppen av?</a:t>
            </a:r>
            <a:r>
              <a:rPr lang="sv-SE" baseline="0" dirty="0" smtClean="0"/>
              <a:t> </a:t>
            </a:r>
            <a:r>
              <a:rPr lang="sv-SE" dirty="0" smtClean="0"/>
              <a:t>s. 33</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20</a:t>
            </a:fld>
            <a:endParaRPr lang="sv-SE"/>
          </a:p>
        </p:txBody>
      </p:sp>
    </p:spTree>
    <p:extLst>
      <p:ext uri="{BB962C8B-B14F-4D97-AF65-F5344CB8AC3E}">
        <p14:creationId xmlns:p14="http://schemas.microsoft.com/office/powerpoint/2010/main" val="1785269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38-40</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21</a:t>
            </a:fld>
            <a:endParaRPr lang="sv-SE"/>
          </a:p>
        </p:txBody>
      </p:sp>
    </p:spTree>
    <p:extLst>
      <p:ext uri="{BB962C8B-B14F-4D97-AF65-F5344CB8AC3E}">
        <p14:creationId xmlns:p14="http://schemas.microsoft.com/office/powerpoint/2010/main" val="151404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innebär begreppet periodisering?</a:t>
            </a:r>
            <a:r>
              <a:rPr lang="sv-SE" baseline="0" dirty="0" smtClean="0"/>
              <a:t> </a:t>
            </a:r>
            <a:r>
              <a:rPr lang="sv-SE" dirty="0" smtClean="0"/>
              <a:t>s. 38–40</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22</a:t>
            </a:fld>
            <a:endParaRPr lang="sv-SE"/>
          </a:p>
        </p:txBody>
      </p:sp>
    </p:spTree>
    <p:extLst>
      <p:ext uri="{BB962C8B-B14F-4D97-AF65-F5344CB8AC3E}">
        <p14:creationId xmlns:p14="http://schemas.microsoft.com/office/powerpoint/2010/main" val="260701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a:t>
            </a:fld>
            <a:endParaRPr lang="sv-SE"/>
          </a:p>
        </p:txBody>
      </p:sp>
    </p:spTree>
    <p:extLst>
      <p:ext uri="{BB962C8B-B14F-4D97-AF65-F5344CB8AC3E}">
        <p14:creationId xmlns:p14="http://schemas.microsoft.com/office/powerpoint/2010/main" val="1299366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42–49</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23</a:t>
            </a:fld>
            <a:endParaRPr lang="sv-SE"/>
          </a:p>
        </p:txBody>
      </p:sp>
    </p:spTree>
    <p:extLst>
      <p:ext uri="{BB962C8B-B14F-4D97-AF65-F5344CB8AC3E}">
        <p14:creationId xmlns:p14="http://schemas.microsoft.com/office/powerpoint/2010/main" val="4024378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Inom området idrottsträning finns det sex olika grundprinciper för att nå framgångsrik träning. Vilka är dessa och vad innebär dem? </a:t>
            </a:r>
            <a:r>
              <a:rPr lang="sv-SE" baseline="0" dirty="0" smtClean="0"/>
              <a:t>s</a:t>
            </a:r>
            <a:r>
              <a:rPr lang="sv-SE" dirty="0" smtClean="0"/>
              <a:t>. 42–49</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24</a:t>
            </a:fld>
            <a:endParaRPr lang="sv-SE"/>
          </a:p>
        </p:txBody>
      </p:sp>
    </p:spTree>
    <p:extLst>
      <p:ext uri="{BB962C8B-B14F-4D97-AF65-F5344CB8AC3E}">
        <p14:creationId xmlns:p14="http://schemas.microsoft.com/office/powerpoint/2010/main" val="177788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50</a:t>
            </a:r>
          </a:p>
        </p:txBody>
      </p:sp>
      <p:sp>
        <p:nvSpPr>
          <p:cNvPr id="4" name="Platshållare för bildnummer 3"/>
          <p:cNvSpPr>
            <a:spLocks noGrp="1"/>
          </p:cNvSpPr>
          <p:nvPr>
            <p:ph type="sldNum" sz="quarter" idx="10"/>
          </p:nvPr>
        </p:nvSpPr>
        <p:spPr/>
        <p:txBody>
          <a:bodyPr/>
          <a:lstStyle/>
          <a:p>
            <a:fld id="{20B2F8C5-3D90-9A48-831E-080C706539C3}" type="slidenum">
              <a:rPr lang="sv-SE" smtClean="0"/>
              <a:t>25</a:t>
            </a:fld>
            <a:endParaRPr lang="sv-SE"/>
          </a:p>
        </p:txBody>
      </p:sp>
    </p:spTree>
    <p:extLst>
      <p:ext uri="{BB962C8B-B14F-4D97-AF65-F5344CB8AC3E}">
        <p14:creationId xmlns:p14="http://schemas.microsoft.com/office/powerpoint/2010/main" val="2073906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a:t>
            </a:r>
            <a:r>
              <a:rPr lang="sv-SE" sz="1200" kern="1200" dirty="0" smtClean="0">
                <a:solidFill>
                  <a:schemeClr val="tx1"/>
                </a:solidFill>
                <a:effectLst/>
                <a:latin typeface="+mn-lt"/>
                <a:ea typeface="+mn-ea"/>
                <a:cs typeface="+mn-cs"/>
              </a:rPr>
              <a:t>Vilka fem fysiska grundegenskaper kan en prestation delas upp i? Förklara kortfattat.</a:t>
            </a:r>
            <a:r>
              <a:rPr lang="sv-SE" sz="1200" kern="1200" baseline="0" dirty="0" smtClean="0">
                <a:solidFill>
                  <a:schemeClr val="tx1"/>
                </a:solidFill>
                <a:effectLst/>
                <a:latin typeface="+mn-lt"/>
                <a:ea typeface="+mn-ea"/>
                <a:cs typeface="+mn-cs"/>
              </a:rPr>
              <a:t> </a:t>
            </a:r>
            <a:r>
              <a:rPr lang="sv-SE" dirty="0" smtClean="0"/>
              <a:t>s. 50</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26</a:t>
            </a:fld>
            <a:endParaRPr lang="sv-SE"/>
          </a:p>
        </p:txBody>
      </p:sp>
    </p:spTree>
    <p:extLst>
      <p:ext uri="{BB962C8B-B14F-4D97-AF65-F5344CB8AC3E}">
        <p14:creationId xmlns:p14="http://schemas.microsoft.com/office/powerpoint/2010/main" val="3445243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Michail </a:t>
            </a:r>
            <a:r>
              <a:rPr lang="sv-SE" dirty="0" err="1" smtClean="0"/>
              <a:t>Tonkonogi</a:t>
            </a:r>
            <a:r>
              <a:rPr lang="sv-SE" dirty="0" smtClean="0"/>
              <a:t> förklarar de</a:t>
            </a:r>
            <a:r>
              <a:rPr lang="sv-SE" baseline="0" dirty="0" smtClean="0"/>
              <a:t> </a:t>
            </a:r>
            <a:r>
              <a:rPr lang="sv-SE" sz="1200" kern="1200" dirty="0" smtClean="0">
                <a:solidFill>
                  <a:schemeClr val="tx1"/>
                </a:solidFill>
                <a:effectLst/>
                <a:latin typeface="+mn-lt"/>
                <a:ea typeface="+mn-ea"/>
                <a:cs typeface="+mn-cs"/>
              </a:rPr>
              <a:t>fem fysiska grundegenskaperna.</a:t>
            </a:r>
            <a:r>
              <a:rPr lang="sv-SE" sz="1200" kern="1200" baseline="0" dirty="0" smtClean="0">
                <a:solidFill>
                  <a:schemeClr val="tx1"/>
                </a:solidFill>
                <a:effectLst/>
                <a:latin typeface="+mn-lt"/>
                <a:ea typeface="+mn-ea"/>
                <a:cs typeface="+mn-cs"/>
              </a:rPr>
              <a:t> Komplettera med denna film om ni vill.</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27</a:t>
            </a:fld>
            <a:endParaRPr lang="sv-SE"/>
          </a:p>
        </p:txBody>
      </p:sp>
    </p:spTree>
    <p:extLst>
      <p:ext uri="{BB962C8B-B14F-4D97-AF65-F5344CB8AC3E}">
        <p14:creationId xmlns:p14="http://schemas.microsoft.com/office/powerpoint/2010/main" val="2577778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67-69</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28</a:t>
            </a:fld>
            <a:endParaRPr lang="sv-SE"/>
          </a:p>
        </p:txBody>
      </p:sp>
    </p:spTree>
    <p:extLst>
      <p:ext uri="{BB962C8B-B14F-4D97-AF65-F5344CB8AC3E}">
        <p14:creationId xmlns:p14="http://schemas.microsoft.com/office/powerpoint/2010/main" val="15245029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innebär anaerob respektive aerob träning?</a:t>
            </a:r>
            <a:r>
              <a:rPr lang="sv-SE" baseline="0" dirty="0" smtClean="0"/>
              <a:t> </a:t>
            </a:r>
            <a:r>
              <a:rPr lang="sv-SE" dirty="0" smtClean="0"/>
              <a:t>s. 67-69</a:t>
            </a:r>
          </a:p>
        </p:txBody>
      </p:sp>
      <p:sp>
        <p:nvSpPr>
          <p:cNvPr id="4" name="Platshållare för bildnummer 3"/>
          <p:cNvSpPr>
            <a:spLocks noGrp="1"/>
          </p:cNvSpPr>
          <p:nvPr>
            <p:ph type="sldNum" sz="quarter" idx="10"/>
          </p:nvPr>
        </p:nvSpPr>
        <p:spPr/>
        <p:txBody>
          <a:bodyPr/>
          <a:lstStyle/>
          <a:p>
            <a:fld id="{20B2F8C5-3D90-9A48-831E-080C706539C3}" type="slidenum">
              <a:rPr lang="sv-SE" smtClean="0"/>
              <a:t>29</a:t>
            </a:fld>
            <a:endParaRPr lang="sv-SE"/>
          </a:p>
        </p:txBody>
      </p:sp>
    </p:spTree>
    <p:extLst>
      <p:ext uri="{BB962C8B-B14F-4D97-AF65-F5344CB8AC3E}">
        <p14:creationId xmlns:p14="http://schemas.microsoft.com/office/powerpoint/2010/main" val="401380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innebär anaerob respektive aerob träning?</a:t>
            </a:r>
            <a:r>
              <a:rPr lang="sv-SE" baseline="0" dirty="0" smtClean="0"/>
              <a:t> </a:t>
            </a:r>
            <a:r>
              <a:rPr lang="sv-SE" dirty="0" smtClean="0"/>
              <a:t>s. 67-69</a:t>
            </a:r>
          </a:p>
        </p:txBody>
      </p:sp>
      <p:sp>
        <p:nvSpPr>
          <p:cNvPr id="4" name="Platshållare för bildnummer 3"/>
          <p:cNvSpPr>
            <a:spLocks noGrp="1"/>
          </p:cNvSpPr>
          <p:nvPr>
            <p:ph type="sldNum" sz="quarter" idx="10"/>
          </p:nvPr>
        </p:nvSpPr>
        <p:spPr/>
        <p:txBody>
          <a:bodyPr/>
          <a:lstStyle/>
          <a:p>
            <a:fld id="{20B2F8C5-3D90-9A48-831E-080C706539C3}" type="slidenum">
              <a:rPr lang="sv-SE" smtClean="0"/>
              <a:t>30</a:t>
            </a:fld>
            <a:endParaRPr lang="sv-SE"/>
          </a:p>
        </p:txBody>
      </p:sp>
    </p:spTree>
    <p:extLst>
      <p:ext uri="{BB962C8B-B14F-4D97-AF65-F5344CB8AC3E}">
        <p14:creationId xmlns:p14="http://schemas.microsoft.com/office/powerpoint/2010/main" val="1416178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31</a:t>
            </a:fld>
            <a:endParaRPr lang="sv-SE"/>
          </a:p>
        </p:txBody>
      </p:sp>
    </p:spTree>
    <p:extLst>
      <p:ext uri="{BB962C8B-B14F-4D97-AF65-F5344CB8AC3E}">
        <p14:creationId xmlns:p14="http://schemas.microsoft.com/office/powerpoint/2010/main" val="2855666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a:t>
            </a:r>
            <a:r>
              <a:rPr lang="sv-SE" baseline="0" dirty="0" smtClean="0"/>
              <a:t> </a:t>
            </a:r>
            <a:r>
              <a:rPr lang="sv-SE" dirty="0" smtClean="0"/>
              <a:t>76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32</a:t>
            </a:fld>
            <a:endParaRPr lang="sv-SE"/>
          </a:p>
        </p:txBody>
      </p:sp>
    </p:spTree>
    <p:extLst>
      <p:ext uri="{BB962C8B-B14F-4D97-AF65-F5344CB8AC3E}">
        <p14:creationId xmlns:p14="http://schemas.microsoft.com/office/powerpoint/2010/main" val="55169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DELAKTIGHET I ÅTTA STEG – PRÖVA I DIN EGEN FÖRENING Barns och ungdomars medbestämmande kan relateras till en modell som utvecklats av barnrättsforskaren Roger Hart. Modellen</a:t>
            </a:r>
          </a:p>
          <a:p>
            <a:endParaRPr lang="sv-SE" dirty="0" smtClean="0"/>
          </a:p>
          <a:p>
            <a:r>
              <a:rPr lang="sv-SE" dirty="0" smtClean="0"/>
              <a:t>Källa: Unicef Idrottshandboken</a:t>
            </a:r>
            <a:r>
              <a:rPr lang="sv-SE" baseline="0" dirty="0" smtClean="0"/>
              <a:t> </a:t>
            </a:r>
            <a:r>
              <a:rPr lang="sv-SE" dirty="0" smtClean="0">
                <a:hlinkClick r:id="rId3"/>
              </a:rPr>
              <a:t>https://unicefbutiken.se/wp-content/uploads/2018/01/Idrottshandboken_3a_upplagan.pdf</a:t>
            </a:r>
            <a:endParaRPr lang="sv-SE" dirty="0" smtClean="0"/>
          </a:p>
          <a:p>
            <a:endParaRPr lang="sv-SE" dirty="0" smtClean="0"/>
          </a:p>
          <a:p>
            <a:endParaRPr lang="sv-SE" dirty="0" smtClean="0"/>
          </a:p>
          <a:p>
            <a:r>
              <a:rPr lang="sv-SE" dirty="0" smtClean="0"/>
              <a:t>MARTIN: FLYTTA</a:t>
            </a:r>
            <a:r>
              <a:rPr lang="sv-SE" baseline="0" dirty="0" smtClean="0"/>
              <a:t> TILL IDROTTSGENERELL LÄNGST FRAMM!!!!!</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a:t>
            </a:fld>
            <a:endParaRPr lang="sv-SE"/>
          </a:p>
        </p:txBody>
      </p:sp>
    </p:spTree>
    <p:extLst>
      <p:ext uri="{BB962C8B-B14F-4D97-AF65-F5344CB8AC3E}">
        <p14:creationId xmlns:p14="http://schemas.microsoft.com/office/powerpoint/2010/main" val="13858003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Fysiologiska tester delas in i fält- och laboratorietester. Vilka för- och nackdelar finns det med de båda tillvägagångssätten?</a:t>
            </a:r>
            <a:r>
              <a:rPr lang="sv-SE" baseline="0" dirty="0" smtClean="0"/>
              <a:t> </a:t>
            </a:r>
            <a:r>
              <a:rPr lang="sv-SE" dirty="0" smtClean="0"/>
              <a:t>s. 76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33</a:t>
            </a:fld>
            <a:endParaRPr lang="sv-SE"/>
          </a:p>
        </p:txBody>
      </p:sp>
    </p:spTree>
    <p:extLst>
      <p:ext uri="{BB962C8B-B14F-4D97-AF65-F5344CB8AC3E}">
        <p14:creationId xmlns:p14="http://schemas.microsoft.com/office/powerpoint/2010/main" val="2135439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77</a:t>
            </a:r>
          </a:p>
        </p:txBody>
      </p:sp>
      <p:sp>
        <p:nvSpPr>
          <p:cNvPr id="4" name="Platshållare för bildnummer 3"/>
          <p:cNvSpPr>
            <a:spLocks noGrp="1"/>
          </p:cNvSpPr>
          <p:nvPr>
            <p:ph type="sldNum" sz="quarter" idx="10"/>
          </p:nvPr>
        </p:nvSpPr>
        <p:spPr/>
        <p:txBody>
          <a:bodyPr/>
          <a:lstStyle/>
          <a:p>
            <a:fld id="{20B2F8C5-3D90-9A48-831E-080C706539C3}" type="slidenum">
              <a:rPr lang="sv-SE" smtClean="0"/>
              <a:t>34</a:t>
            </a:fld>
            <a:endParaRPr lang="sv-SE"/>
          </a:p>
        </p:txBody>
      </p:sp>
    </p:spTree>
    <p:extLst>
      <p:ext uri="{BB962C8B-B14F-4D97-AF65-F5344CB8AC3E}">
        <p14:creationId xmlns:p14="http://schemas.microsoft.com/office/powerpoint/2010/main" val="28528167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Hur kan du testa den anaeroba respektive aeroba förmågan?</a:t>
            </a:r>
            <a:r>
              <a:rPr lang="sv-SE" baseline="0" dirty="0" smtClean="0"/>
              <a:t> </a:t>
            </a:r>
            <a:r>
              <a:rPr lang="sv-SE" dirty="0" smtClean="0"/>
              <a:t>s. 77</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35</a:t>
            </a:fld>
            <a:endParaRPr lang="sv-SE"/>
          </a:p>
        </p:txBody>
      </p:sp>
    </p:spTree>
    <p:extLst>
      <p:ext uri="{BB962C8B-B14F-4D97-AF65-F5344CB8AC3E}">
        <p14:creationId xmlns:p14="http://schemas.microsoft.com/office/powerpoint/2010/main" val="42659838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83</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36</a:t>
            </a:fld>
            <a:endParaRPr lang="sv-SE"/>
          </a:p>
        </p:txBody>
      </p:sp>
    </p:spTree>
    <p:extLst>
      <p:ext uri="{BB962C8B-B14F-4D97-AF65-F5344CB8AC3E}">
        <p14:creationId xmlns:p14="http://schemas.microsoft.com/office/powerpoint/2010/main" val="2471105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Varför är det viktigt att registrera och analysera personliga kvaliteter hos en idrottare? s. 83</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37</a:t>
            </a:fld>
            <a:endParaRPr lang="sv-SE"/>
          </a:p>
        </p:txBody>
      </p:sp>
    </p:spTree>
    <p:extLst>
      <p:ext uri="{BB962C8B-B14F-4D97-AF65-F5344CB8AC3E}">
        <p14:creationId xmlns:p14="http://schemas.microsoft.com/office/powerpoint/2010/main" val="1520435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84</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38</a:t>
            </a:fld>
            <a:endParaRPr lang="sv-SE"/>
          </a:p>
        </p:txBody>
      </p:sp>
    </p:spTree>
    <p:extLst>
      <p:ext uri="{BB962C8B-B14F-4D97-AF65-F5344CB8AC3E}">
        <p14:creationId xmlns:p14="http://schemas.microsoft.com/office/powerpoint/2010/main" val="4070572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a:t>
            </a:r>
            <a:r>
              <a:rPr lang="sv-SE" sz="1200" kern="1200" dirty="0" smtClean="0">
                <a:solidFill>
                  <a:schemeClr val="tx1"/>
                </a:solidFill>
                <a:effectLst/>
                <a:latin typeface="+mn-lt"/>
                <a:ea typeface="+mn-ea"/>
                <a:cs typeface="+mn-cs"/>
              </a:rPr>
              <a:t>Vad menas med standardisering av tester och varför är det viktigt?</a:t>
            </a:r>
            <a:r>
              <a:rPr lang="sv-SE" sz="1200" kern="1200" baseline="0" dirty="0" smtClean="0">
                <a:solidFill>
                  <a:schemeClr val="tx1"/>
                </a:solidFill>
                <a:effectLst/>
                <a:latin typeface="+mn-lt"/>
                <a:ea typeface="+mn-ea"/>
                <a:cs typeface="+mn-cs"/>
              </a:rPr>
              <a:t> </a:t>
            </a:r>
            <a:r>
              <a:rPr lang="sv-SE" dirty="0" smtClean="0"/>
              <a:t>s. 84</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39</a:t>
            </a:fld>
            <a:endParaRPr lang="sv-SE"/>
          </a:p>
        </p:txBody>
      </p:sp>
    </p:spTree>
    <p:extLst>
      <p:ext uri="{BB962C8B-B14F-4D97-AF65-F5344CB8AC3E}">
        <p14:creationId xmlns:p14="http://schemas.microsoft.com/office/powerpoint/2010/main" val="22930293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86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40</a:t>
            </a:fld>
            <a:endParaRPr lang="sv-SE"/>
          </a:p>
        </p:txBody>
      </p:sp>
    </p:spTree>
    <p:extLst>
      <p:ext uri="{BB962C8B-B14F-4D97-AF65-F5344CB8AC3E}">
        <p14:creationId xmlns:p14="http://schemas.microsoft.com/office/powerpoint/2010/main" val="317386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      Vad innebär begreppet prestationsanalys?</a:t>
            </a:r>
            <a:r>
              <a:rPr lang="sv-SE" baseline="0" dirty="0" smtClean="0"/>
              <a:t> </a:t>
            </a:r>
            <a:r>
              <a:rPr lang="sv-SE" dirty="0" smtClean="0"/>
              <a:t>s. 86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41</a:t>
            </a:fld>
            <a:endParaRPr lang="sv-SE"/>
          </a:p>
        </p:txBody>
      </p:sp>
    </p:spTree>
    <p:extLst>
      <p:ext uri="{BB962C8B-B14F-4D97-AF65-F5344CB8AC3E}">
        <p14:creationId xmlns:p14="http://schemas.microsoft.com/office/powerpoint/2010/main" val="16344702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92-93</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43</a:t>
            </a:fld>
            <a:endParaRPr lang="sv-SE"/>
          </a:p>
        </p:txBody>
      </p:sp>
    </p:spTree>
    <p:extLst>
      <p:ext uri="{BB962C8B-B14F-4D97-AF65-F5344CB8AC3E}">
        <p14:creationId xmlns:p14="http://schemas.microsoft.com/office/powerpoint/2010/main" val="938654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15</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a:t>
            </a:fld>
            <a:endParaRPr lang="sv-SE"/>
          </a:p>
        </p:txBody>
      </p:sp>
    </p:spTree>
    <p:extLst>
      <p:ext uri="{BB962C8B-B14F-4D97-AF65-F5344CB8AC3E}">
        <p14:creationId xmlns:p14="http://schemas.microsoft.com/office/powerpoint/2010/main" val="5394909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sv-SE" dirty="0" smtClean="0"/>
              <a:t>Vad innebär energibalans? Nämn två varianter på energibalans.</a:t>
            </a:r>
            <a:r>
              <a:rPr lang="sv-SE" baseline="0" dirty="0" smtClean="0"/>
              <a:t> </a:t>
            </a:r>
            <a:r>
              <a:rPr lang="sv-SE" dirty="0" smtClean="0"/>
              <a:t>s. 92-93</a:t>
            </a:r>
          </a:p>
          <a:p>
            <a:pPr marL="0" indent="0">
              <a:buFontTx/>
              <a:buNone/>
            </a:pP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44</a:t>
            </a:fld>
            <a:endParaRPr lang="sv-SE"/>
          </a:p>
        </p:txBody>
      </p:sp>
    </p:spTree>
    <p:extLst>
      <p:ext uri="{BB962C8B-B14F-4D97-AF65-F5344CB8AC3E}">
        <p14:creationId xmlns:p14="http://schemas.microsoft.com/office/powerpoint/2010/main" val="41326887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95</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45</a:t>
            </a:fld>
            <a:endParaRPr lang="sv-SE"/>
          </a:p>
        </p:txBody>
      </p:sp>
    </p:spTree>
    <p:extLst>
      <p:ext uri="{BB962C8B-B14F-4D97-AF65-F5344CB8AC3E}">
        <p14:creationId xmlns:p14="http://schemas.microsoft.com/office/powerpoint/2010/main" val="22113568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Energiförbrukningen (hur mycket energi kroppen gör av med) är olika hos alla. Vad påverkas den av? s. 95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46</a:t>
            </a:fld>
            <a:endParaRPr lang="sv-SE"/>
          </a:p>
        </p:txBody>
      </p:sp>
    </p:spTree>
    <p:extLst>
      <p:ext uri="{BB962C8B-B14F-4D97-AF65-F5344CB8AC3E}">
        <p14:creationId xmlns:p14="http://schemas.microsoft.com/office/powerpoint/2010/main" val="18995294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96</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47</a:t>
            </a:fld>
            <a:endParaRPr lang="sv-SE"/>
          </a:p>
        </p:txBody>
      </p:sp>
    </p:spTree>
    <p:extLst>
      <p:ext uri="{BB962C8B-B14F-4D97-AF65-F5344CB8AC3E}">
        <p14:creationId xmlns:p14="http://schemas.microsoft.com/office/powerpoint/2010/main" val="11205726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sv-SE" dirty="0" smtClean="0"/>
              <a:t>Vad är skillnaden på energibalans och näringsbalans? s. 96</a:t>
            </a:r>
          </a:p>
        </p:txBody>
      </p:sp>
      <p:sp>
        <p:nvSpPr>
          <p:cNvPr id="4" name="Platshållare för bildnummer 3"/>
          <p:cNvSpPr>
            <a:spLocks noGrp="1"/>
          </p:cNvSpPr>
          <p:nvPr>
            <p:ph type="sldNum" sz="quarter" idx="10"/>
          </p:nvPr>
        </p:nvSpPr>
        <p:spPr/>
        <p:txBody>
          <a:bodyPr/>
          <a:lstStyle/>
          <a:p>
            <a:fld id="{20B2F8C5-3D90-9A48-831E-080C706539C3}" type="slidenum">
              <a:rPr lang="sv-SE" smtClean="0"/>
              <a:t>48</a:t>
            </a:fld>
            <a:endParaRPr lang="sv-SE"/>
          </a:p>
        </p:txBody>
      </p:sp>
    </p:spTree>
    <p:extLst>
      <p:ext uri="{BB962C8B-B14F-4D97-AF65-F5344CB8AC3E}">
        <p14:creationId xmlns:p14="http://schemas.microsoft.com/office/powerpoint/2010/main" val="39923240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96-98</a:t>
            </a:r>
          </a:p>
        </p:txBody>
      </p:sp>
      <p:sp>
        <p:nvSpPr>
          <p:cNvPr id="4" name="Platshållare för bildnummer 3"/>
          <p:cNvSpPr>
            <a:spLocks noGrp="1"/>
          </p:cNvSpPr>
          <p:nvPr>
            <p:ph type="sldNum" sz="quarter" idx="10"/>
          </p:nvPr>
        </p:nvSpPr>
        <p:spPr/>
        <p:txBody>
          <a:bodyPr/>
          <a:lstStyle/>
          <a:p>
            <a:fld id="{20B2F8C5-3D90-9A48-831E-080C706539C3}" type="slidenum">
              <a:rPr lang="sv-SE" smtClean="0"/>
              <a:t>49</a:t>
            </a:fld>
            <a:endParaRPr lang="sv-SE"/>
          </a:p>
        </p:txBody>
      </p:sp>
    </p:spTree>
    <p:extLst>
      <p:ext uri="{BB962C8B-B14F-4D97-AF65-F5344CB8AC3E}">
        <p14:creationId xmlns:p14="http://schemas.microsoft.com/office/powerpoint/2010/main" val="33351847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är kolhydrater och varför är de viktiga att få i sig?</a:t>
            </a:r>
            <a:r>
              <a:rPr lang="sv-SE" baseline="0" dirty="0" smtClean="0"/>
              <a:t> </a:t>
            </a:r>
            <a:r>
              <a:rPr lang="sv-SE" dirty="0" smtClean="0"/>
              <a:t>s. 96-98</a:t>
            </a:r>
          </a:p>
        </p:txBody>
      </p:sp>
      <p:sp>
        <p:nvSpPr>
          <p:cNvPr id="4" name="Platshållare för bildnummer 3"/>
          <p:cNvSpPr>
            <a:spLocks noGrp="1"/>
          </p:cNvSpPr>
          <p:nvPr>
            <p:ph type="sldNum" sz="quarter" idx="10"/>
          </p:nvPr>
        </p:nvSpPr>
        <p:spPr/>
        <p:txBody>
          <a:bodyPr/>
          <a:lstStyle/>
          <a:p>
            <a:fld id="{20B2F8C5-3D90-9A48-831E-080C706539C3}" type="slidenum">
              <a:rPr lang="sv-SE" smtClean="0"/>
              <a:t>50</a:t>
            </a:fld>
            <a:endParaRPr lang="sv-SE"/>
          </a:p>
        </p:txBody>
      </p:sp>
    </p:spTree>
    <p:extLst>
      <p:ext uri="{BB962C8B-B14F-4D97-AF65-F5344CB8AC3E}">
        <p14:creationId xmlns:p14="http://schemas.microsoft.com/office/powerpoint/2010/main" val="36757121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98</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52</a:t>
            </a:fld>
            <a:endParaRPr lang="sv-SE"/>
          </a:p>
        </p:txBody>
      </p:sp>
    </p:spTree>
    <p:extLst>
      <p:ext uri="{BB962C8B-B14F-4D97-AF65-F5344CB8AC3E}">
        <p14:creationId xmlns:p14="http://schemas.microsoft.com/office/powerpoint/2010/main" val="25480059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är fett och varför är det viktigt att få i sig?</a:t>
            </a:r>
            <a:r>
              <a:rPr lang="sv-SE" baseline="0" dirty="0" smtClean="0"/>
              <a:t> </a:t>
            </a:r>
            <a:r>
              <a:rPr lang="sv-SE" dirty="0" smtClean="0"/>
              <a:t>s. 98</a:t>
            </a:r>
          </a:p>
        </p:txBody>
      </p:sp>
      <p:sp>
        <p:nvSpPr>
          <p:cNvPr id="4" name="Platshållare för bildnummer 3"/>
          <p:cNvSpPr>
            <a:spLocks noGrp="1"/>
          </p:cNvSpPr>
          <p:nvPr>
            <p:ph type="sldNum" sz="quarter" idx="10"/>
          </p:nvPr>
        </p:nvSpPr>
        <p:spPr/>
        <p:txBody>
          <a:bodyPr/>
          <a:lstStyle/>
          <a:p>
            <a:fld id="{20B2F8C5-3D90-9A48-831E-080C706539C3}" type="slidenum">
              <a:rPr lang="sv-SE" smtClean="0"/>
              <a:t>53</a:t>
            </a:fld>
            <a:endParaRPr lang="sv-SE"/>
          </a:p>
        </p:txBody>
      </p:sp>
    </p:spTree>
    <p:extLst>
      <p:ext uri="{BB962C8B-B14F-4D97-AF65-F5344CB8AC3E}">
        <p14:creationId xmlns:p14="http://schemas.microsoft.com/office/powerpoint/2010/main" val="25609370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99</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54</a:t>
            </a:fld>
            <a:endParaRPr lang="sv-SE"/>
          </a:p>
        </p:txBody>
      </p:sp>
    </p:spTree>
    <p:extLst>
      <p:ext uri="{BB962C8B-B14F-4D97-AF65-F5344CB8AC3E}">
        <p14:creationId xmlns:p14="http://schemas.microsoft.com/office/powerpoint/2010/main" val="2704871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menas med bålstabilitet?</a:t>
            </a:r>
            <a:r>
              <a:rPr lang="sv-SE" baseline="0" dirty="0" smtClean="0"/>
              <a:t> </a:t>
            </a:r>
            <a:r>
              <a:rPr lang="sv-SE" dirty="0" smtClean="0"/>
              <a:t>s. 15</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7</a:t>
            </a:fld>
            <a:endParaRPr lang="sv-SE"/>
          </a:p>
        </p:txBody>
      </p:sp>
    </p:spTree>
    <p:extLst>
      <p:ext uri="{BB962C8B-B14F-4D97-AF65-F5344CB8AC3E}">
        <p14:creationId xmlns:p14="http://schemas.microsoft.com/office/powerpoint/2010/main" val="28634548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är protein och varför är det viktigt att få i sig?</a:t>
            </a:r>
            <a:r>
              <a:rPr lang="sv-SE" baseline="0" dirty="0" smtClean="0"/>
              <a:t> </a:t>
            </a:r>
            <a:r>
              <a:rPr lang="sv-SE" dirty="0" smtClean="0"/>
              <a:t>s. 99</a:t>
            </a:r>
          </a:p>
        </p:txBody>
      </p:sp>
      <p:sp>
        <p:nvSpPr>
          <p:cNvPr id="4" name="Platshållare för bildnummer 3"/>
          <p:cNvSpPr>
            <a:spLocks noGrp="1"/>
          </p:cNvSpPr>
          <p:nvPr>
            <p:ph type="sldNum" sz="quarter" idx="10"/>
          </p:nvPr>
        </p:nvSpPr>
        <p:spPr/>
        <p:txBody>
          <a:bodyPr/>
          <a:lstStyle/>
          <a:p>
            <a:fld id="{20B2F8C5-3D90-9A48-831E-080C706539C3}" type="slidenum">
              <a:rPr lang="sv-SE" smtClean="0"/>
              <a:t>55</a:t>
            </a:fld>
            <a:endParaRPr lang="sv-SE"/>
          </a:p>
        </p:txBody>
      </p:sp>
    </p:spTree>
    <p:extLst>
      <p:ext uri="{BB962C8B-B14F-4D97-AF65-F5344CB8AC3E}">
        <p14:creationId xmlns:p14="http://schemas.microsoft.com/office/powerpoint/2010/main" val="29363896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a:t>
            </a:r>
            <a:r>
              <a:rPr lang="sv-SE" baseline="0" dirty="0" smtClean="0"/>
              <a:t> 101</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56</a:t>
            </a:fld>
            <a:endParaRPr lang="sv-SE"/>
          </a:p>
        </p:txBody>
      </p:sp>
    </p:spTree>
    <p:extLst>
      <p:ext uri="{BB962C8B-B14F-4D97-AF65-F5344CB8AC3E}">
        <p14:creationId xmlns:p14="http://schemas.microsoft.com/office/powerpoint/2010/main" val="31530809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Varför är det viktigt att dricka extra mycket vätska när du tränar?</a:t>
            </a:r>
            <a:r>
              <a:rPr lang="sv-SE" baseline="0" dirty="0" smtClean="0"/>
              <a:t> s. 101</a:t>
            </a:r>
          </a:p>
        </p:txBody>
      </p:sp>
      <p:sp>
        <p:nvSpPr>
          <p:cNvPr id="4" name="Platshållare för bildnummer 3"/>
          <p:cNvSpPr>
            <a:spLocks noGrp="1"/>
          </p:cNvSpPr>
          <p:nvPr>
            <p:ph type="sldNum" sz="quarter" idx="10"/>
          </p:nvPr>
        </p:nvSpPr>
        <p:spPr/>
        <p:txBody>
          <a:bodyPr/>
          <a:lstStyle/>
          <a:p>
            <a:fld id="{20B2F8C5-3D90-9A48-831E-080C706539C3}" type="slidenum">
              <a:rPr lang="sv-SE" smtClean="0"/>
              <a:t>57</a:t>
            </a:fld>
            <a:endParaRPr lang="sv-SE"/>
          </a:p>
        </p:txBody>
      </p:sp>
    </p:spTree>
    <p:extLst>
      <p:ext uri="{BB962C8B-B14F-4D97-AF65-F5344CB8AC3E}">
        <p14:creationId xmlns:p14="http://schemas.microsoft.com/office/powerpoint/2010/main" val="41820220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smtClean="0"/>
              <a:t>Sid 103-104</a:t>
            </a:r>
          </a:p>
        </p:txBody>
      </p:sp>
      <p:sp>
        <p:nvSpPr>
          <p:cNvPr id="4" name="Platshållare för bildnummer 3"/>
          <p:cNvSpPr>
            <a:spLocks noGrp="1"/>
          </p:cNvSpPr>
          <p:nvPr>
            <p:ph type="sldNum" sz="quarter" idx="10"/>
          </p:nvPr>
        </p:nvSpPr>
        <p:spPr/>
        <p:txBody>
          <a:bodyPr/>
          <a:lstStyle/>
          <a:p>
            <a:fld id="{20B2F8C5-3D90-9A48-831E-080C706539C3}" type="slidenum">
              <a:rPr lang="sv-SE" smtClean="0"/>
              <a:t>58</a:t>
            </a:fld>
            <a:endParaRPr lang="sv-SE"/>
          </a:p>
        </p:txBody>
      </p:sp>
    </p:spTree>
    <p:extLst>
      <p:ext uri="{BB962C8B-B14F-4D97-AF65-F5344CB8AC3E}">
        <p14:creationId xmlns:p14="http://schemas.microsoft.com/office/powerpoint/2010/main" val="38911689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behöver du tänka på kring återhämtningsmål efter ett tränings- eller tävlingspass?</a:t>
            </a:r>
            <a:r>
              <a:rPr lang="sv-SE" baseline="0" dirty="0" smtClean="0"/>
              <a:t> </a:t>
            </a:r>
            <a:r>
              <a:rPr lang="sv-SE" dirty="0" smtClean="0"/>
              <a:t>s. 103-104</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59</a:t>
            </a:fld>
            <a:endParaRPr lang="sv-SE"/>
          </a:p>
        </p:txBody>
      </p:sp>
    </p:spTree>
    <p:extLst>
      <p:ext uri="{BB962C8B-B14F-4D97-AF65-F5344CB8AC3E}">
        <p14:creationId xmlns:p14="http://schemas.microsoft.com/office/powerpoint/2010/main" val="6506847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113</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61</a:t>
            </a:fld>
            <a:endParaRPr lang="sv-SE"/>
          </a:p>
        </p:txBody>
      </p:sp>
    </p:spTree>
    <p:extLst>
      <p:ext uri="{BB962C8B-B14F-4D97-AF65-F5344CB8AC3E}">
        <p14:creationId xmlns:p14="http://schemas.microsoft.com/office/powerpoint/2010/main" val="20865592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innebär </a:t>
            </a:r>
            <a:r>
              <a:rPr lang="sv-SE" i="1" dirty="0" err="1" smtClean="0"/>
              <a:t>fixed</a:t>
            </a:r>
            <a:r>
              <a:rPr lang="sv-SE" i="1" dirty="0" smtClean="0"/>
              <a:t> </a:t>
            </a:r>
            <a:r>
              <a:rPr lang="sv-SE" i="1" dirty="0" err="1" smtClean="0"/>
              <a:t>mindset</a:t>
            </a:r>
            <a:r>
              <a:rPr lang="sv-SE" i="1" dirty="0" smtClean="0"/>
              <a:t> </a:t>
            </a:r>
            <a:r>
              <a:rPr lang="sv-SE" dirty="0" smtClean="0"/>
              <a:t>och </a:t>
            </a:r>
            <a:r>
              <a:rPr lang="sv-SE" i="1" dirty="0" err="1" smtClean="0"/>
              <a:t>growth</a:t>
            </a:r>
            <a:r>
              <a:rPr lang="sv-SE" i="1" dirty="0" smtClean="0"/>
              <a:t> </a:t>
            </a:r>
            <a:r>
              <a:rPr lang="sv-SE" i="1" dirty="0" err="1" smtClean="0"/>
              <a:t>mindset</a:t>
            </a:r>
            <a:r>
              <a:rPr lang="sv-SE" dirty="0" smtClean="0"/>
              <a:t>?</a:t>
            </a:r>
            <a:r>
              <a:rPr lang="sv-SE" baseline="0" dirty="0" smtClean="0"/>
              <a:t> </a:t>
            </a:r>
            <a:r>
              <a:rPr lang="sv-SE" dirty="0" smtClean="0"/>
              <a:t>s. 113</a:t>
            </a:r>
          </a:p>
        </p:txBody>
      </p:sp>
      <p:sp>
        <p:nvSpPr>
          <p:cNvPr id="4" name="Platshållare för bildnummer 3"/>
          <p:cNvSpPr>
            <a:spLocks noGrp="1"/>
          </p:cNvSpPr>
          <p:nvPr>
            <p:ph type="sldNum" sz="quarter" idx="10"/>
          </p:nvPr>
        </p:nvSpPr>
        <p:spPr/>
        <p:txBody>
          <a:bodyPr/>
          <a:lstStyle/>
          <a:p>
            <a:fld id="{20B2F8C5-3D90-9A48-831E-080C706539C3}" type="slidenum">
              <a:rPr lang="sv-SE" smtClean="0"/>
              <a:t>62</a:t>
            </a:fld>
            <a:endParaRPr lang="sv-SE"/>
          </a:p>
        </p:txBody>
      </p:sp>
    </p:spTree>
    <p:extLst>
      <p:ext uri="{BB962C8B-B14F-4D97-AF65-F5344CB8AC3E}">
        <p14:creationId xmlns:p14="http://schemas.microsoft.com/office/powerpoint/2010/main" val="31682700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114-115</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63</a:t>
            </a:fld>
            <a:endParaRPr lang="sv-SE"/>
          </a:p>
        </p:txBody>
      </p:sp>
    </p:spTree>
    <p:extLst>
      <p:ext uri="{BB962C8B-B14F-4D97-AF65-F5344CB8AC3E}">
        <p14:creationId xmlns:p14="http://schemas.microsoft.com/office/powerpoint/2010/main" val="4295155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finns det för olika symptom på stress och anspänning?</a:t>
            </a:r>
            <a:r>
              <a:rPr lang="sv-SE" baseline="0" dirty="0" smtClean="0"/>
              <a:t> </a:t>
            </a:r>
            <a:r>
              <a:rPr lang="sv-SE" dirty="0" smtClean="0"/>
              <a:t>s. 114-115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64</a:t>
            </a:fld>
            <a:endParaRPr lang="sv-SE"/>
          </a:p>
        </p:txBody>
      </p:sp>
    </p:spTree>
    <p:extLst>
      <p:ext uri="{BB962C8B-B14F-4D97-AF65-F5344CB8AC3E}">
        <p14:creationId xmlns:p14="http://schemas.microsoft.com/office/powerpoint/2010/main" val="26536920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a:t>
            </a:r>
            <a:r>
              <a:rPr lang="sv-SE" baseline="0" dirty="0" smtClean="0"/>
              <a:t> 116. </a:t>
            </a:r>
          </a:p>
          <a:p>
            <a:r>
              <a:rPr lang="sv-SE" dirty="0" smtClean="0"/>
              <a:t>Diskutera i mindre grupper (eller två och två).</a:t>
            </a:r>
          </a:p>
          <a:p>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65</a:t>
            </a:fld>
            <a:endParaRPr lang="sv-SE"/>
          </a:p>
        </p:txBody>
      </p:sp>
    </p:spTree>
    <p:extLst>
      <p:ext uri="{BB962C8B-B14F-4D97-AF65-F5344CB8AC3E}">
        <p14:creationId xmlns:p14="http://schemas.microsoft.com/office/powerpoint/2010/main" val="938196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Diskutera i mindre grupper (eller två och två).</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8</a:t>
            </a:fld>
            <a:endParaRPr lang="sv-SE"/>
          </a:p>
        </p:txBody>
      </p:sp>
    </p:spTree>
    <p:extLst>
      <p:ext uri="{BB962C8B-B14F-4D97-AF65-F5344CB8AC3E}">
        <p14:creationId xmlns:p14="http://schemas.microsoft.com/office/powerpoint/2010/main" val="8117756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117-119</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66</a:t>
            </a:fld>
            <a:endParaRPr lang="sv-SE"/>
          </a:p>
        </p:txBody>
      </p:sp>
    </p:spTree>
    <p:extLst>
      <p:ext uri="{BB962C8B-B14F-4D97-AF65-F5344CB8AC3E}">
        <p14:creationId xmlns:p14="http://schemas.microsoft.com/office/powerpoint/2010/main" val="9662323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innebär begreppet </a:t>
            </a:r>
            <a:r>
              <a:rPr lang="sv-SE" i="1" dirty="0" smtClean="0"/>
              <a:t>motivation</a:t>
            </a:r>
            <a:r>
              <a:rPr lang="sv-SE" dirty="0" smtClean="0"/>
              <a:t>? s. 117-119</a:t>
            </a:r>
          </a:p>
        </p:txBody>
      </p:sp>
      <p:sp>
        <p:nvSpPr>
          <p:cNvPr id="4" name="Platshållare för bildnummer 3"/>
          <p:cNvSpPr>
            <a:spLocks noGrp="1"/>
          </p:cNvSpPr>
          <p:nvPr>
            <p:ph type="sldNum" sz="quarter" idx="10"/>
          </p:nvPr>
        </p:nvSpPr>
        <p:spPr/>
        <p:txBody>
          <a:bodyPr/>
          <a:lstStyle/>
          <a:p>
            <a:fld id="{20B2F8C5-3D90-9A48-831E-080C706539C3}" type="slidenum">
              <a:rPr lang="sv-SE" smtClean="0"/>
              <a:t>67</a:t>
            </a:fld>
            <a:endParaRPr lang="sv-SE"/>
          </a:p>
        </p:txBody>
      </p:sp>
    </p:spTree>
    <p:extLst>
      <p:ext uri="{BB962C8B-B14F-4D97-AF65-F5344CB8AC3E}">
        <p14:creationId xmlns:p14="http://schemas.microsoft.com/office/powerpoint/2010/main" val="20594798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Diskutera i mindre grupper (eller två och två).</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68</a:t>
            </a:fld>
            <a:endParaRPr lang="sv-SE"/>
          </a:p>
        </p:txBody>
      </p:sp>
    </p:spTree>
    <p:extLst>
      <p:ext uri="{BB962C8B-B14F-4D97-AF65-F5344CB8AC3E}">
        <p14:creationId xmlns:p14="http://schemas.microsoft.com/office/powerpoint/2010/main" val="19577425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120-121</a:t>
            </a:r>
          </a:p>
        </p:txBody>
      </p:sp>
      <p:sp>
        <p:nvSpPr>
          <p:cNvPr id="4" name="Platshållare för bildnummer 3"/>
          <p:cNvSpPr>
            <a:spLocks noGrp="1"/>
          </p:cNvSpPr>
          <p:nvPr>
            <p:ph type="sldNum" sz="quarter" idx="10"/>
          </p:nvPr>
        </p:nvSpPr>
        <p:spPr/>
        <p:txBody>
          <a:bodyPr/>
          <a:lstStyle/>
          <a:p>
            <a:fld id="{20B2F8C5-3D90-9A48-831E-080C706539C3}" type="slidenum">
              <a:rPr lang="sv-SE" smtClean="0"/>
              <a:t>69</a:t>
            </a:fld>
            <a:endParaRPr lang="sv-SE"/>
          </a:p>
        </p:txBody>
      </p:sp>
    </p:spTree>
    <p:extLst>
      <p:ext uri="{BB962C8B-B14F-4D97-AF65-F5344CB8AC3E}">
        <p14:creationId xmlns:p14="http://schemas.microsoft.com/office/powerpoint/2010/main" val="26223163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är skillnaden mellan positiv och negativ förstärkning?</a:t>
            </a:r>
            <a:r>
              <a:rPr lang="sv-SE" baseline="0" dirty="0" smtClean="0"/>
              <a:t> s. </a:t>
            </a:r>
            <a:r>
              <a:rPr lang="sv-SE" dirty="0" smtClean="0"/>
              <a:t>120-121</a:t>
            </a:r>
          </a:p>
        </p:txBody>
      </p:sp>
      <p:sp>
        <p:nvSpPr>
          <p:cNvPr id="4" name="Platshållare för bildnummer 3"/>
          <p:cNvSpPr>
            <a:spLocks noGrp="1"/>
          </p:cNvSpPr>
          <p:nvPr>
            <p:ph type="sldNum" sz="quarter" idx="10"/>
          </p:nvPr>
        </p:nvSpPr>
        <p:spPr/>
        <p:txBody>
          <a:bodyPr/>
          <a:lstStyle/>
          <a:p>
            <a:fld id="{20B2F8C5-3D90-9A48-831E-080C706539C3}" type="slidenum">
              <a:rPr lang="sv-SE" smtClean="0"/>
              <a:t>70</a:t>
            </a:fld>
            <a:endParaRPr lang="sv-SE"/>
          </a:p>
        </p:txBody>
      </p:sp>
    </p:spTree>
    <p:extLst>
      <p:ext uri="{BB962C8B-B14F-4D97-AF65-F5344CB8AC3E}">
        <p14:creationId xmlns:p14="http://schemas.microsoft.com/office/powerpoint/2010/main" val="13751934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122-123</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71</a:t>
            </a:fld>
            <a:endParaRPr lang="sv-SE"/>
          </a:p>
        </p:txBody>
      </p:sp>
    </p:spTree>
    <p:extLst>
      <p:ext uri="{BB962C8B-B14F-4D97-AF65-F5344CB8AC3E}">
        <p14:creationId xmlns:p14="http://schemas.microsoft.com/office/powerpoint/2010/main" val="30052808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Hur bör du tänka när du sätter upp mål?</a:t>
            </a:r>
            <a:r>
              <a:rPr lang="sv-SE" baseline="0" dirty="0" smtClean="0"/>
              <a:t> </a:t>
            </a:r>
            <a:r>
              <a:rPr lang="sv-SE" dirty="0" smtClean="0"/>
              <a:t>s. 122-123</a:t>
            </a:r>
          </a:p>
        </p:txBody>
      </p:sp>
      <p:sp>
        <p:nvSpPr>
          <p:cNvPr id="4" name="Platshållare för bildnummer 3"/>
          <p:cNvSpPr>
            <a:spLocks noGrp="1"/>
          </p:cNvSpPr>
          <p:nvPr>
            <p:ph type="sldNum" sz="quarter" idx="10"/>
          </p:nvPr>
        </p:nvSpPr>
        <p:spPr/>
        <p:txBody>
          <a:bodyPr/>
          <a:lstStyle/>
          <a:p>
            <a:fld id="{20B2F8C5-3D90-9A48-831E-080C706539C3}" type="slidenum">
              <a:rPr lang="sv-SE" smtClean="0"/>
              <a:t>72</a:t>
            </a:fld>
            <a:endParaRPr lang="sv-SE"/>
          </a:p>
        </p:txBody>
      </p:sp>
    </p:spTree>
    <p:extLst>
      <p:ext uri="{BB962C8B-B14F-4D97-AF65-F5344CB8AC3E}">
        <p14:creationId xmlns:p14="http://schemas.microsoft.com/office/powerpoint/2010/main" val="35589504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129</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74</a:t>
            </a:fld>
            <a:endParaRPr lang="sv-SE"/>
          </a:p>
        </p:txBody>
      </p:sp>
    </p:spTree>
    <p:extLst>
      <p:ext uri="{BB962C8B-B14F-4D97-AF65-F5344CB8AC3E}">
        <p14:creationId xmlns:p14="http://schemas.microsoft.com/office/powerpoint/2010/main" val="8580092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är skillnaden mellan självkänsla, självförtroende, självbild och självsäkerhet?</a:t>
            </a:r>
            <a:r>
              <a:rPr lang="sv-SE" baseline="0" dirty="0" smtClean="0"/>
              <a:t> </a:t>
            </a:r>
            <a:r>
              <a:rPr lang="sv-SE" dirty="0" smtClean="0"/>
              <a:t>s. 129</a:t>
            </a:r>
          </a:p>
        </p:txBody>
      </p:sp>
      <p:sp>
        <p:nvSpPr>
          <p:cNvPr id="4" name="Platshållare för bildnummer 3"/>
          <p:cNvSpPr>
            <a:spLocks noGrp="1"/>
          </p:cNvSpPr>
          <p:nvPr>
            <p:ph type="sldNum" sz="quarter" idx="10"/>
          </p:nvPr>
        </p:nvSpPr>
        <p:spPr/>
        <p:txBody>
          <a:bodyPr/>
          <a:lstStyle/>
          <a:p>
            <a:fld id="{20B2F8C5-3D90-9A48-831E-080C706539C3}" type="slidenum">
              <a:rPr lang="sv-SE" smtClean="0"/>
              <a:t>75</a:t>
            </a:fld>
            <a:endParaRPr lang="sv-SE"/>
          </a:p>
        </p:txBody>
      </p:sp>
    </p:spTree>
    <p:extLst>
      <p:ext uri="{BB962C8B-B14F-4D97-AF65-F5344CB8AC3E}">
        <p14:creationId xmlns:p14="http://schemas.microsoft.com/office/powerpoint/2010/main" val="35726306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a:t>
            </a:r>
            <a:r>
              <a:rPr lang="sv-SE" baseline="0" dirty="0" smtClean="0"/>
              <a:t> 130</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76</a:t>
            </a:fld>
            <a:endParaRPr lang="sv-SE"/>
          </a:p>
        </p:txBody>
      </p:sp>
    </p:spTree>
    <p:extLst>
      <p:ext uri="{BB962C8B-B14F-4D97-AF65-F5344CB8AC3E}">
        <p14:creationId xmlns:p14="http://schemas.microsoft.com/office/powerpoint/2010/main" val="4045405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15</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9</a:t>
            </a:fld>
            <a:endParaRPr lang="sv-SE"/>
          </a:p>
        </p:txBody>
      </p:sp>
    </p:spTree>
    <p:extLst>
      <p:ext uri="{BB962C8B-B14F-4D97-AF65-F5344CB8AC3E}">
        <p14:creationId xmlns:p14="http://schemas.microsoft.com/office/powerpoint/2010/main" val="4736855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menas med </a:t>
            </a:r>
            <a:r>
              <a:rPr lang="sv-SE" i="1" dirty="0" err="1" smtClean="0"/>
              <a:t>flow</a:t>
            </a:r>
            <a:r>
              <a:rPr lang="sv-SE" dirty="0" smtClean="0"/>
              <a:t>? s. 130</a:t>
            </a:r>
          </a:p>
        </p:txBody>
      </p:sp>
      <p:sp>
        <p:nvSpPr>
          <p:cNvPr id="4" name="Platshållare för bildnummer 3"/>
          <p:cNvSpPr>
            <a:spLocks noGrp="1"/>
          </p:cNvSpPr>
          <p:nvPr>
            <p:ph type="sldNum" sz="quarter" idx="10"/>
          </p:nvPr>
        </p:nvSpPr>
        <p:spPr/>
        <p:txBody>
          <a:bodyPr/>
          <a:lstStyle/>
          <a:p>
            <a:fld id="{20B2F8C5-3D90-9A48-831E-080C706539C3}" type="slidenum">
              <a:rPr lang="sv-SE" smtClean="0"/>
              <a:t>77</a:t>
            </a:fld>
            <a:endParaRPr lang="sv-SE"/>
          </a:p>
        </p:txBody>
      </p:sp>
    </p:spTree>
    <p:extLst>
      <p:ext uri="{BB962C8B-B14F-4D97-AF65-F5344CB8AC3E}">
        <p14:creationId xmlns:p14="http://schemas.microsoft.com/office/powerpoint/2010/main" val="7218063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78</a:t>
            </a:fld>
            <a:endParaRPr lang="sv-SE"/>
          </a:p>
        </p:txBody>
      </p:sp>
    </p:spTree>
    <p:extLst>
      <p:ext uri="{BB962C8B-B14F-4D97-AF65-F5344CB8AC3E}">
        <p14:creationId xmlns:p14="http://schemas.microsoft.com/office/powerpoint/2010/main" val="325790809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146</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79</a:t>
            </a:fld>
            <a:endParaRPr lang="sv-SE"/>
          </a:p>
        </p:txBody>
      </p:sp>
    </p:spTree>
    <p:extLst>
      <p:ext uri="{BB962C8B-B14F-4D97-AF65-F5344CB8AC3E}">
        <p14:creationId xmlns:p14="http://schemas.microsoft.com/office/powerpoint/2010/main" val="13734307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sv-SE" dirty="0" smtClean="0"/>
              <a:t>Vad finns det för två olika typer av idrottsskador? Ge exempel på vad som händer i kroppen vid en idrottsskada.</a:t>
            </a:r>
            <a:r>
              <a:rPr lang="sv-SE" baseline="0" dirty="0" smtClean="0"/>
              <a:t> </a:t>
            </a:r>
            <a:r>
              <a:rPr lang="sv-SE" dirty="0" smtClean="0"/>
              <a:t>s. 146</a:t>
            </a:r>
          </a:p>
        </p:txBody>
      </p:sp>
      <p:sp>
        <p:nvSpPr>
          <p:cNvPr id="4" name="Platshållare för bildnummer 3"/>
          <p:cNvSpPr>
            <a:spLocks noGrp="1"/>
          </p:cNvSpPr>
          <p:nvPr>
            <p:ph type="sldNum" sz="quarter" idx="10"/>
          </p:nvPr>
        </p:nvSpPr>
        <p:spPr/>
        <p:txBody>
          <a:bodyPr/>
          <a:lstStyle/>
          <a:p>
            <a:fld id="{20B2F8C5-3D90-9A48-831E-080C706539C3}" type="slidenum">
              <a:rPr lang="sv-SE" smtClean="0"/>
              <a:t>80</a:t>
            </a:fld>
            <a:endParaRPr lang="sv-SE"/>
          </a:p>
        </p:txBody>
      </p:sp>
    </p:spTree>
    <p:extLst>
      <p:ext uri="{BB962C8B-B14F-4D97-AF65-F5344CB8AC3E}">
        <p14:creationId xmlns:p14="http://schemas.microsoft.com/office/powerpoint/2010/main" val="225348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164-165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81</a:t>
            </a:fld>
            <a:endParaRPr lang="sv-SE"/>
          </a:p>
        </p:txBody>
      </p:sp>
    </p:spTree>
    <p:extLst>
      <p:ext uri="{BB962C8B-B14F-4D97-AF65-F5344CB8AC3E}">
        <p14:creationId xmlns:p14="http://schemas.microsoft.com/office/powerpoint/2010/main" val="6842239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kan du göra för att förebygga och undvika idrottsskador?</a:t>
            </a:r>
            <a:r>
              <a:rPr lang="sv-SE" baseline="0" dirty="0" smtClean="0"/>
              <a:t> </a:t>
            </a:r>
            <a:r>
              <a:rPr lang="sv-SE" dirty="0" smtClean="0"/>
              <a:t>s. 164-165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82</a:t>
            </a:fld>
            <a:endParaRPr lang="sv-SE"/>
          </a:p>
        </p:txBody>
      </p:sp>
    </p:spTree>
    <p:extLst>
      <p:ext uri="{BB962C8B-B14F-4D97-AF65-F5344CB8AC3E}">
        <p14:creationId xmlns:p14="http://schemas.microsoft.com/office/powerpoint/2010/main" val="62314500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Tx/>
              <a:buNone/>
            </a:pPr>
            <a:r>
              <a:rPr lang="sv-SE" baseline="0" dirty="0" smtClean="0"/>
              <a:t>Sid 151-153</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83</a:t>
            </a:fld>
            <a:endParaRPr lang="sv-SE"/>
          </a:p>
        </p:txBody>
      </p:sp>
    </p:spTree>
    <p:extLst>
      <p:ext uri="{BB962C8B-B14F-4D97-AF65-F5344CB8AC3E}">
        <p14:creationId xmlns:p14="http://schemas.microsoft.com/office/powerpoint/2010/main" val="24736320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Hur ska du göra för att komma tillbaka till samma nivå som före en idrottsskada?</a:t>
            </a:r>
            <a:r>
              <a:rPr lang="sv-SE" baseline="0" dirty="0" smtClean="0"/>
              <a:t> s. 151-153</a:t>
            </a:r>
            <a:endParaRPr lang="sv-SE" dirty="0" smtClean="0"/>
          </a:p>
          <a:p>
            <a:pPr marL="171450" indent="-171450">
              <a:buFontTx/>
              <a:buChar char="-"/>
            </a:pP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84</a:t>
            </a:fld>
            <a:endParaRPr lang="sv-SE"/>
          </a:p>
        </p:txBody>
      </p:sp>
    </p:spTree>
    <p:extLst>
      <p:ext uri="{BB962C8B-B14F-4D97-AF65-F5344CB8AC3E}">
        <p14:creationId xmlns:p14="http://schemas.microsoft.com/office/powerpoint/2010/main" val="119478768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182</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86</a:t>
            </a:fld>
            <a:endParaRPr lang="sv-SE"/>
          </a:p>
        </p:txBody>
      </p:sp>
    </p:spTree>
    <p:extLst>
      <p:ext uri="{BB962C8B-B14F-4D97-AF65-F5344CB8AC3E}">
        <p14:creationId xmlns:p14="http://schemas.microsoft.com/office/powerpoint/2010/main" val="249541363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handlar idrottens verksamhetsidé om? s. 182</a:t>
            </a:r>
          </a:p>
        </p:txBody>
      </p:sp>
      <p:sp>
        <p:nvSpPr>
          <p:cNvPr id="4" name="Platshållare för bildnummer 3"/>
          <p:cNvSpPr>
            <a:spLocks noGrp="1"/>
          </p:cNvSpPr>
          <p:nvPr>
            <p:ph type="sldNum" sz="quarter" idx="10"/>
          </p:nvPr>
        </p:nvSpPr>
        <p:spPr/>
        <p:txBody>
          <a:bodyPr/>
          <a:lstStyle/>
          <a:p>
            <a:fld id="{20B2F8C5-3D90-9A48-831E-080C706539C3}" type="slidenum">
              <a:rPr lang="sv-SE" smtClean="0"/>
              <a:t>87</a:t>
            </a:fld>
            <a:endParaRPr lang="sv-SE"/>
          </a:p>
        </p:txBody>
      </p:sp>
    </p:spTree>
    <p:extLst>
      <p:ext uri="{BB962C8B-B14F-4D97-AF65-F5344CB8AC3E}">
        <p14:creationId xmlns:p14="http://schemas.microsoft.com/office/powerpoint/2010/main" val="1424229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Varför är en bra hållning och en god rörlighet i muskler och leder viktigt? s. 15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10</a:t>
            </a:fld>
            <a:endParaRPr lang="sv-SE"/>
          </a:p>
        </p:txBody>
      </p:sp>
    </p:spTree>
    <p:extLst>
      <p:ext uri="{BB962C8B-B14F-4D97-AF65-F5344CB8AC3E}">
        <p14:creationId xmlns:p14="http://schemas.microsoft.com/office/powerpoint/2010/main" val="247353916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185-190</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88</a:t>
            </a:fld>
            <a:endParaRPr lang="sv-SE"/>
          </a:p>
        </p:txBody>
      </p:sp>
    </p:spTree>
    <p:extLst>
      <p:ext uri="{BB962C8B-B14F-4D97-AF65-F5344CB8AC3E}">
        <p14:creationId xmlns:p14="http://schemas.microsoft.com/office/powerpoint/2010/main" val="20917808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Idrottsrörelsen har en värdegrund som består av fyra grundpelare, vilka är dessa?</a:t>
            </a:r>
            <a:r>
              <a:rPr lang="sv-SE" baseline="0" dirty="0" smtClean="0"/>
              <a:t> </a:t>
            </a:r>
            <a:r>
              <a:rPr lang="sv-SE" dirty="0" smtClean="0"/>
              <a:t>s. 185-190</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Klicka</a:t>
            </a:r>
            <a:r>
              <a:rPr lang="sv-SE" baseline="0" dirty="0" smtClean="0"/>
              <a:t> gärna på filmlänken vid Idrotten Vill (</a:t>
            </a:r>
            <a:r>
              <a:rPr lang="sv-SE" dirty="0" smtClean="0">
                <a:hlinkClick r:id="rId3"/>
              </a:rPr>
              <a:t>https://www.youtube.com/watch?v=gbPx7WOdiKM</a:t>
            </a:r>
            <a:r>
              <a:rPr lang="sv-SE" dirty="0" smtClean="0"/>
              <a:t>)</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89</a:t>
            </a:fld>
            <a:endParaRPr lang="sv-SE"/>
          </a:p>
        </p:txBody>
      </p:sp>
    </p:spTree>
    <p:extLst>
      <p:ext uri="{BB962C8B-B14F-4D97-AF65-F5344CB8AC3E}">
        <p14:creationId xmlns:p14="http://schemas.microsoft.com/office/powerpoint/2010/main" val="30420136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191</a:t>
            </a:r>
          </a:p>
        </p:txBody>
      </p:sp>
      <p:sp>
        <p:nvSpPr>
          <p:cNvPr id="4" name="Platshållare för bildnummer 3"/>
          <p:cNvSpPr>
            <a:spLocks noGrp="1"/>
          </p:cNvSpPr>
          <p:nvPr>
            <p:ph type="sldNum" sz="quarter" idx="10"/>
          </p:nvPr>
        </p:nvSpPr>
        <p:spPr/>
        <p:txBody>
          <a:bodyPr/>
          <a:lstStyle/>
          <a:p>
            <a:fld id="{20B2F8C5-3D90-9A48-831E-080C706539C3}" type="slidenum">
              <a:rPr lang="sv-SE" smtClean="0"/>
              <a:t>90</a:t>
            </a:fld>
            <a:endParaRPr lang="sv-SE"/>
          </a:p>
        </p:txBody>
      </p:sp>
    </p:spTree>
    <p:extLst>
      <p:ext uri="{BB962C8B-B14F-4D97-AF65-F5344CB8AC3E}">
        <p14:creationId xmlns:p14="http://schemas.microsoft.com/office/powerpoint/2010/main" val="38412425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Vad menas med jämställdhet inom idrotten och vad innebär begreppet ”normer”?</a:t>
            </a:r>
            <a:r>
              <a:rPr lang="sv-SE" baseline="0" dirty="0" smtClean="0"/>
              <a:t> </a:t>
            </a:r>
            <a:r>
              <a:rPr lang="sv-SE" dirty="0" smtClean="0"/>
              <a:t>s. 191</a:t>
            </a:r>
          </a:p>
        </p:txBody>
      </p:sp>
      <p:sp>
        <p:nvSpPr>
          <p:cNvPr id="4" name="Platshållare för bildnummer 3"/>
          <p:cNvSpPr>
            <a:spLocks noGrp="1"/>
          </p:cNvSpPr>
          <p:nvPr>
            <p:ph type="sldNum" sz="quarter" idx="10"/>
          </p:nvPr>
        </p:nvSpPr>
        <p:spPr/>
        <p:txBody>
          <a:bodyPr/>
          <a:lstStyle/>
          <a:p>
            <a:fld id="{20B2F8C5-3D90-9A48-831E-080C706539C3}" type="slidenum">
              <a:rPr lang="sv-SE" smtClean="0"/>
              <a:t>91</a:t>
            </a:fld>
            <a:endParaRPr lang="sv-SE"/>
          </a:p>
        </p:txBody>
      </p:sp>
    </p:spTree>
    <p:extLst>
      <p:ext uri="{BB962C8B-B14F-4D97-AF65-F5344CB8AC3E}">
        <p14:creationId xmlns:p14="http://schemas.microsoft.com/office/powerpoint/2010/main" val="229272210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Diskutera i mindre grupper (eller två och två).</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92</a:t>
            </a:fld>
            <a:endParaRPr lang="sv-SE"/>
          </a:p>
        </p:txBody>
      </p:sp>
    </p:spTree>
    <p:extLst>
      <p:ext uri="{BB962C8B-B14F-4D97-AF65-F5344CB8AC3E}">
        <p14:creationId xmlns:p14="http://schemas.microsoft.com/office/powerpoint/2010/main" val="166376163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Se film</a:t>
            </a:r>
            <a:r>
              <a:rPr lang="sv-SE" baseline="0" dirty="0" smtClean="0"/>
              <a:t> nästa sida</a:t>
            </a:r>
            <a:endParaRPr lang="sv-SE" dirty="0" smtClean="0"/>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93</a:t>
            </a:fld>
            <a:endParaRPr lang="sv-SE"/>
          </a:p>
        </p:txBody>
      </p:sp>
    </p:spTree>
    <p:extLst>
      <p:ext uri="{BB962C8B-B14F-4D97-AF65-F5344CB8AC3E}">
        <p14:creationId xmlns:p14="http://schemas.microsoft.com/office/powerpoint/2010/main" val="184876628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94</a:t>
            </a:fld>
            <a:endParaRPr lang="sv-SE"/>
          </a:p>
        </p:txBody>
      </p:sp>
    </p:spTree>
    <p:extLst>
      <p:ext uri="{BB962C8B-B14F-4D97-AF65-F5344CB8AC3E}">
        <p14:creationId xmlns:p14="http://schemas.microsoft.com/office/powerpoint/2010/main" val="296933028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Barnens spelregler (7 stycken) bygger på barnkonventionen och fungerar som en guide för barn. Vilka är reglerna? s. 194</a:t>
            </a:r>
          </a:p>
        </p:txBody>
      </p:sp>
      <p:sp>
        <p:nvSpPr>
          <p:cNvPr id="4" name="Platshållare för bildnummer 3"/>
          <p:cNvSpPr>
            <a:spLocks noGrp="1"/>
          </p:cNvSpPr>
          <p:nvPr>
            <p:ph type="sldNum" sz="quarter" idx="10"/>
          </p:nvPr>
        </p:nvSpPr>
        <p:spPr/>
        <p:txBody>
          <a:bodyPr/>
          <a:lstStyle/>
          <a:p>
            <a:fld id="{20B2F8C5-3D90-9A48-831E-080C706539C3}" type="slidenum">
              <a:rPr lang="sv-SE" smtClean="0"/>
              <a:t>96</a:t>
            </a:fld>
            <a:endParaRPr lang="sv-SE"/>
          </a:p>
        </p:txBody>
      </p:sp>
    </p:spTree>
    <p:extLst>
      <p:ext uri="{BB962C8B-B14F-4D97-AF65-F5344CB8AC3E}">
        <p14:creationId xmlns:p14="http://schemas.microsoft.com/office/powerpoint/2010/main" val="282990086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Filmer kring Barnens Spelregler</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97</a:t>
            </a:fld>
            <a:endParaRPr lang="sv-SE"/>
          </a:p>
        </p:txBody>
      </p:sp>
    </p:spTree>
    <p:extLst>
      <p:ext uri="{BB962C8B-B14F-4D97-AF65-F5344CB8AC3E}">
        <p14:creationId xmlns:p14="http://schemas.microsoft.com/office/powerpoint/2010/main" val="200072487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Diskutera i mindre grupper (eller två och två).</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98</a:t>
            </a:fld>
            <a:endParaRPr lang="sv-SE"/>
          </a:p>
        </p:txBody>
      </p:sp>
    </p:spTree>
    <p:extLst>
      <p:ext uri="{BB962C8B-B14F-4D97-AF65-F5344CB8AC3E}">
        <p14:creationId xmlns:p14="http://schemas.microsoft.com/office/powerpoint/2010/main" val="480332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Sid 16</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11</a:t>
            </a:fld>
            <a:endParaRPr lang="sv-SE"/>
          </a:p>
        </p:txBody>
      </p:sp>
    </p:spTree>
    <p:extLst>
      <p:ext uri="{BB962C8B-B14F-4D97-AF65-F5344CB8AC3E}">
        <p14:creationId xmlns:p14="http://schemas.microsoft.com/office/powerpoint/2010/main" val="86378086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202-203</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100</a:t>
            </a:fld>
            <a:endParaRPr lang="sv-SE"/>
          </a:p>
        </p:txBody>
      </p:sp>
    </p:spTree>
    <p:extLst>
      <p:ext uri="{BB962C8B-B14F-4D97-AF65-F5344CB8AC3E}">
        <p14:creationId xmlns:p14="http://schemas.microsoft.com/office/powerpoint/2010/main" val="6677000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Enligt idrottens antidopingreglemente är idrottsutövare, tävlingsfunktionärer och ledare skyldiga att följa RF:s regler mot doping, vad innebär detta? s. 202-203</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101</a:t>
            </a:fld>
            <a:endParaRPr lang="sv-SE"/>
          </a:p>
        </p:txBody>
      </p:sp>
    </p:spTree>
    <p:extLst>
      <p:ext uri="{BB962C8B-B14F-4D97-AF65-F5344CB8AC3E}">
        <p14:creationId xmlns:p14="http://schemas.microsoft.com/office/powerpoint/2010/main" val="10145039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102</a:t>
            </a:fld>
            <a:endParaRPr lang="sv-SE"/>
          </a:p>
        </p:txBody>
      </p:sp>
    </p:spTree>
    <p:extLst>
      <p:ext uri="{BB962C8B-B14F-4D97-AF65-F5344CB8AC3E}">
        <p14:creationId xmlns:p14="http://schemas.microsoft.com/office/powerpoint/2010/main" val="391089732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204</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103</a:t>
            </a:fld>
            <a:endParaRPr lang="sv-SE"/>
          </a:p>
        </p:txBody>
      </p:sp>
    </p:spTree>
    <p:extLst>
      <p:ext uri="{BB962C8B-B14F-4D97-AF65-F5344CB8AC3E}">
        <p14:creationId xmlns:p14="http://schemas.microsoft.com/office/powerpoint/2010/main" val="375503623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World Anti-Doping Agency (WADA) har en dopinglista, vad innehåller den?</a:t>
            </a:r>
            <a:r>
              <a:rPr lang="sv-SE" baseline="0" dirty="0" smtClean="0"/>
              <a:t> </a:t>
            </a:r>
            <a:r>
              <a:rPr lang="sv-SE" dirty="0" smtClean="0"/>
              <a:t>s. 204</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104</a:t>
            </a:fld>
            <a:endParaRPr lang="sv-SE"/>
          </a:p>
        </p:txBody>
      </p:sp>
    </p:spTree>
    <p:extLst>
      <p:ext uri="{BB962C8B-B14F-4D97-AF65-F5344CB8AC3E}">
        <p14:creationId xmlns:p14="http://schemas.microsoft.com/office/powerpoint/2010/main" val="27002841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 205</a:t>
            </a: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105</a:t>
            </a:fld>
            <a:endParaRPr lang="sv-SE"/>
          </a:p>
        </p:txBody>
      </p:sp>
    </p:spTree>
    <p:extLst>
      <p:ext uri="{BB962C8B-B14F-4D97-AF65-F5344CB8AC3E}">
        <p14:creationId xmlns:p14="http://schemas.microsoft.com/office/powerpoint/2010/main" val="375168745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När kan man få dispens till att använda dopingklassade läkemedel?</a:t>
            </a:r>
            <a:r>
              <a:rPr lang="sv-SE" baseline="0" dirty="0" smtClean="0"/>
              <a:t> </a:t>
            </a:r>
            <a:r>
              <a:rPr lang="sv-SE" dirty="0" smtClean="0"/>
              <a:t>s. 205</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106</a:t>
            </a:fld>
            <a:endParaRPr lang="sv-SE"/>
          </a:p>
        </p:txBody>
      </p:sp>
    </p:spTree>
    <p:extLst>
      <p:ext uri="{BB962C8B-B14F-4D97-AF65-F5344CB8AC3E}">
        <p14:creationId xmlns:p14="http://schemas.microsoft.com/office/powerpoint/2010/main" val="121959790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Sid 205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107</a:t>
            </a:fld>
            <a:endParaRPr lang="sv-SE"/>
          </a:p>
        </p:txBody>
      </p:sp>
    </p:spTree>
    <p:extLst>
      <p:ext uri="{BB962C8B-B14F-4D97-AF65-F5344CB8AC3E}">
        <p14:creationId xmlns:p14="http://schemas.microsoft.com/office/powerpoint/2010/main" val="15129512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smtClean="0"/>
              <a:t>Hur går en dopingkontroll kortfattat till och vem får utföra dem?</a:t>
            </a:r>
            <a:r>
              <a:rPr lang="sv-SE" baseline="0" dirty="0" smtClean="0"/>
              <a:t> </a:t>
            </a:r>
            <a:r>
              <a:rPr lang="sv-SE" dirty="0" smtClean="0"/>
              <a:t>s. 205</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108</a:t>
            </a:fld>
            <a:endParaRPr lang="sv-SE"/>
          </a:p>
        </p:txBody>
      </p:sp>
    </p:spTree>
    <p:extLst>
      <p:ext uri="{BB962C8B-B14F-4D97-AF65-F5344CB8AC3E}">
        <p14:creationId xmlns:p14="http://schemas.microsoft.com/office/powerpoint/2010/main" val="181094279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109</a:t>
            </a:fld>
            <a:endParaRPr lang="sv-SE"/>
          </a:p>
        </p:txBody>
      </p:sp>
    </p:spTree>
    <p:extLst>
      <p:ext uri="{BB962C8B-B14F-4D97-AF65-F5344CB8AC3E}">
        <p14:creationId xmlns:p14="http://schemas.microsoft.com/office/powerpoint/2010/main" val="2003574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t 1 spalt">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6" y="500950"/>
            <a:ext cx="9969793"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5"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2000" baseline="0">
                <a:solidFill>
                  <a:schemeClr val="tx1"/>
                </a:solidFill>
                <a:latin typeface="Calibri" panose="020F0502020204030204" pitchFamily="34" charset="0"/>
                <a:cs typeface="Calibri" panose="020F0502020204030204" pitchFamily="34" charset="0"/>
              </a:defRPr>
            </a:lvl2pPr>
            <a:lvl3pPr>
              <a:defRPr sz="2000">
                <a:solidFill>
                  <a:schemeClr val="tx1"/>
                </a:solidFill>
                <a:latin typeface="Calibri" panose="020F0502020204030204" pitchFamily="34" charset="0"/>
                <a:cs typeface="Calibri" panose="020F0502020204030204" pitchFamily="34" charset="0"/>
              </a:defRPr>
            </a:lvl3pPr>
            <a:lvl4pPr>
              <a:defRPr sz="2000" baseline="0">
                <a:solidFill>
                  <a:schemeClr val="tx1"/>
                </a:solidFill>
                <a:latin typeface="Calibri" panose="020F0502020204030204" pitchFamily="34" charset="0"/>
                <a:cs typeface="Calibri" panose="020F0502020204030204" pitchFamily="34" charset="0"/>
              </a:defRPr>
            </a:lvl4pPr>
            <a:lvl5pPr>
              <a:defRPr sz="2000" baseline="0">
                <a:solidFill>
                  <a:schemeClr val="tx1"/>
                </a:solidFill>
                <a:latin typeface="Calibri" panose="020F0502020204030204" pitchFamily="34" charset="0"/>
                <a:cs typeface="Calibri" panose="020F0502020204030204" pitchFamily="34" charset="0"/>
              </a:defRPr>
            </a:lvl5pPr>
          </a:lstStyle>
          <a:p>
            <a:pPr lvl="0"/>
            <a:r>
              <a:rPr lang="sv-SE" dirty="0" smtClean="0"/>
              <a:t>Klicka för att lägga till text</a:t>
            </a:r>
          </a:p>
          <a:p>
            <a:pPr marL="457200" marR="0" lvl="1"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914400" marR="0" lvl="2"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371600" marR="0" lvl="3"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828800" marR="0" lvl="4"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p:txBody>
      </p:sp>
    </p:spTree>
    <p:extLst>
      <p:ext uri="{BB962C8B-B14F-4D97-AF65-F5344CB8AC3E}">
        <p14:creationId xmlns:p14="http://schemas.microsoft.com/office/powerpoint/2010/main" val="197495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rgbClr val="D4D2D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rgbClr val="D4D2D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rgbClr val="D4D2D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rgbClr val="D4D2D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4" end="4"/>
                                            </p:txEl>
                                          </p:spTgt>
                                        </p:tgtEl>
                                        <p:attrNameLst>
                                          <p:attrName>ppt_c</p:attrName>
                                        </p:attrNameLst>
                                      </p:cBhvr>
                                      <p:to>
                                        <a:srgbClr val="D4D2D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2">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3">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4">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5">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Lst>
      </p:bldP>
    </p:bld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ndera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332818"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Fundera!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spcBef>
                <a:spcPts val="0"/>
              </a:spcBef>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409313227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kutera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648930"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Diskutera!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5237079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flektera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824812"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Reflektera!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148814304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ppgifts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165978"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Uppgift!</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31736774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bakgrund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9788260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bakgrund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45154850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bakgrund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20750523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dbakgrund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127652346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dbakgrund 5">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5" name="Platshållare för text 6"/>
          <p:cNvSpPr>
            <a:spLocks noGrp="1"/>
          </p:cNvSpPr>
          <p:nvPr>
            <p:ph type="body" sz="quarter" idx="12"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6211468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4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Vit tom si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8512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t löpande text">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7" y="500950"/>
            <a:ext cx="8774768"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5"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5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Lägg till text</a:t>
            </a:r>
          </a:p>
        </p:txBody>
      </p:sp>
    </p:spTree>
    <p:extLst>
      <p:ext uri="{BB962C8B-B14F-4D97-AF65-F5344CB8AC3E}">
        <p14:creationId xmlns:p14="http://schemas.microsoft.com/office/powerpoint/2010/main" val="206363494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ördjupningsuppgift">
    <p:spTree>
      <p:nvGrpSpPr>
        <p:cNvPr id="1" name=""/>
        <p:cNvGrpSpPr/>
        <p:nvPr/>
      </p:nvGrpSpPr>
      <p:grpSpPr>
        <a:xfrm>
          <a:off x="0" y="0"/>
          <a:ext cx="0" cy="0"/>
          <a:chOff x="0" y="0"/>
          <a:chExt cx="0" cy="0"/>
        </a:xfrm>
      </p:grpSpPr>
      <p:sp>
        <p:nvSpPr>
          <p:cNvPr id="2" name="textruta 1"/>
          <p:cNvSpPr txBox="1"/>
          <p:nvPr userDrawn="1"/>
        </p:nvSpPr>
        <p:spPr>
          <a:xfrm>
            <a:off x="1358607" y="500950"/>
            <a:ext cx="5205592" cy="784830"/>
          </a:xfrm>
          <a:prstGeom prst="rect">
            <a:avLst/>
          </a:prstGeom>
          <a:noFill/>
        </p:spPr>
        <p:txBody>
          <a:bodyPr wrap="none" rtlCol="0">
            <a:spAutoFit/>
          </a:bodyPr>
          <a:lstStyle/>
          <a:p>
            <a:r>
              <a:rPr lang="sv-SE" sz="4500" b="1" i="0" kern="1200" dirty="0" smtClean="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Fördjupningsuppgift!</a:t>
            </a:r>
            <a:endParaRPr lang="sv-SE" sz="4500" b="1" i="0" kern="1200" dirty="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spcBef>
                <a:spcPts val="0"/>
              </a:spcBef>
              <a:defRPr sz="4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412009683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Vit tom si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479351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Vit punktlista">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6" y="500950"/>
            <a:ext cx="9969793"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5"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2000" baseline="0">
                <a:solidFill>
                  <a:schemeClr val="tx1"/>
                </a:solidFill>
                <a:latin typeface="Calibri" panose="020F0502020204030204" pitchFamily="34" charset="0"/>
                <a:cs typeface="Calibri" panose="020F0502020204030204" pitchFamily="34" charset="0"/>
              </a:defRPr>
            </a:lvl2pPr>
            <a:lvl3pPr>
              <a:defRPr sz="2000">
                <a:solidFill>
                  <a:schemeClr val="tx1"/>
                </a:solidFill>
                <a:latin typeface="Calibri" panose="020F0502020204030204" pitchFamily="34" charset="0"/>
                <a:cs typeface="Calibri" panose="020F0502020204030204" pitchFamily="34" charset="0"/>
              </a:defRPr>
            </a:lvl3pPr>
            <a:lvl4pPr>
              <a:defRPr sz="2000" baseline="0">
                <a:solidFill>
                  <a:schemeClr val="tx1"/>
                </a:solidFill>
                <a:latin typeface="Calibri" panose="020F0502020204030204" pitchFamily="34" charset="0"/>
                <a:cs typeface="Calibri" panose="020F0502020204030204" pitchFamily="34" charset="0"/>
              </a:defRPr>
            </a:lvl4pPr>
            <a:lvl5pPr>
              <a:defRPr sz="2000" baseline="0">
                <a:solidFill>
                  <a:schemeClr val="tx1"/>
                </a:solidFill>
                <a:latin typeface="Calibri" panose="020F0502020204030204" pitchFamily="34" charset="0"/>
                <a:cs typeface="Calibri" panose="020F0502020204030204" pitchFamily="34" charset="0"/>
              </a:defRPr>
            </a:lvl5pPr>
          </a:lstStyle>
          <a:p>
            <a:pPr lvl="0"/>
            <a:r>
              <a:rPr lang="sv-SE" dirty="0" smtClean="0"/>
              <a:t>Klicka för att lägga till text</a:t>
            </a:r>
          </a:p>
          <a:p>
            <a:pPr marL="457200" marR="0" lvl="1"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914400" marR="0" lvl="2"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371600" marR="0" lvl="3"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828800" marR="0" lvl="4"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p:txBody>
      </p:sp>
    </p:spTree>
    <p:extLst>
      <p:ext uri="{BB962C8B-B14F-4D97-AF65-F5344CB8AC3E}">
        <p14:creationId xmlns:p14="http://schemas.microsoft.com/office/powerpoint/2010/main" val="223753922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bakgrund titelsida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
        <p:nvSpPr>
          <p:cNvPr id="3" name="Rubrik 1"/>
          <p:cNvSpPr>
            <a:spLocks noGrp="1"/>
          </p:cNvSpPr>
          <p:nvPr>
            <p:ph type="ctrTitle" hasCustomPrompt="1"/>
          </p:nvPr>
        </p:nvSpPr>
        <p:spPr>
          <a:xfrm>
            <a:off x="1914184" y="1683522"/>
            <a:ext cx="8363630" cy="1454146"/>
          </a:xfrm>
        </p:spPr>
        <p:txBody>
          <a:bodyPr anchor="b">
            <a:normAutofit/>
          </a:bodyPr>
          <a:lstStyle>
            <a:lvl1pPr algn="ctr">
              <a:def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titel</a:t>
            </a:r>
            <a:br>
              <a:rPr lang="sv-SE" dirty="0" smtClean="0"/>
            </a:br>
            <a:r>
              <a:rPr lang="sv-SE" dirty="0" smtClean="0"/>
              <a:t>Undertitel</a:t>
            </a:r>
            <a:endParaRPr lang="sv-SE" dirty="0"/>
          </a:p>
        </p:txBody>
      </p:sp>
      <p:sp>
        <p:nvSpPr>
          <p:cNvPr id="4" name="Platshållare för text 3"/>
          <p:cNvSpPr>
            <a:spLocks noGrp="1"/>
          </p:cNvSpPr>
          <p:nvPr>
            <p:ph type="body" sz="quarter" idx="11" hasCustomPrompt="1"/>
          </p:nvPr>
        </p:nvSpPr>
        <p:spPr>
          <a:xfrm>
            <a:off x="3104227" y="3300805"/>
            <a:ext cx="5983544" cy="650348"/>
          </a:xfrm>
        </p:spPr>
        <p:txBody>
          <a:bodyPr>
            <a:normAutofit/>
          </a:bodyPr>
          <a:lstStyle>
            <a:lvl1pPr algn="ctr">
              <a:defRPr sz="2500" b="1" i="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namn</a:t>
            </a:r>
          </a:p>
        </p:txBody>
      </p:sp>
    </p:spTree>
    <p:extLst>
      <p:ext uri="{BB962C8B-B14F-4D97-AF65-F5344CB8AC3E}">
        <p14:creationId xmlns:p14="http://schemas.microsoft.com/office/powerpoint/2010/main" val="8517584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bakgrund titelsida 2.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Platshållare för text 3"/>
          <p:cNvSpPr>
            <a:spLocks noGrp="1"/>
          </p:cNvSpPr>
          <p:nvPr>
            <p:ph type="body" sz="quarter" idx="11" hasCustomPrompt="1"/>
          </p:nvPr>
        </p:nvSpPr>
        <p:spPr>
          <a:xfrm>
            <a:off x="1362139" y="2174587"/>
            <a:ext cx="9447126" cy="2695074"/>
          </a:xfrm>
        </p:spPr>
        <p:txBody>
          <a:bodyPr>
            <a:normAutofit/>
          </a:bodyPr>
          <a:lstStyle>
            <a:lvl1pPr algn="l">
              <a:defRPr sz="2800" b="0" i="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namn</a:t>
            </a:r>
          </a:p>
        </p:txBody>
      </p:sp>
      <p:sp>
        <p:nvSpPr>
          <p:cNvPr id="8" name="Rubrik 1"/>
          <p:cNvSpPr>
            <a:spLocks noGrp="1"/>
          </p:cNvSpPr>
          <p:nvPr>
            <p:ph type="ctrTitle" hasCustomPrompt="1"/>
          </p:nvPr>
        </p:nvSpPr>
        <p:spPr>
          <a:xfrm>
            <a:off x="1358607" y="500950"/>
            <a:ext cx="9450658"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Tree>
    <p:extLst>
      <p:ext uri="{BB962C8B-B14F-4D97-AF65-F5344CB8AC3E}">
        <p14:creationId xmlns:p14="http://schemas.microsoft.com/office/powerpoint/2010/main" val="41878695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å 1 spalt">
    <p:bg>
      <p:bgPr>
        <a:solidFill>
          <a:srgbClr val="008EAA"/>
        </a:solidFill>
        <a:effectLst/>
      </p:bgPr>
    </p:bg>
    <p:spTree>
      <p:nvGrpSpPr>
        <p:cNvPr id="1" name=""/>
        <p:cNvGrpSpPr/>
        <p:nvPr/>
      </p:nvGrpSpPr>
      <p:grpSpPr>
        <a:xfrm>
          <a:off x="0" y="0"/>
          <a:ext cx="0" cy="0"/>
          <a:chOff x="0" y="0"/>
          <a:chExt cx="0" cy="0"/>
        </a:xfrm>
      </p:grpSpPr>
      <p:sp>
        <p:nvSpPr>
          <p:cNvPr id="10" name="Rubrik 1"/>
          <p:cNvSpPr>
            <a:spLocks noGrp="1"/>
          </p:cNvSpPr>
          <p:nvPr>
            <p:ph type="ctrTitle" hasCustomPrompt="1"/>
          </p:nvPr>
        </p:nvSpPr>
        <p:spPr>
          <a:xfrm>
            <a:off x="1358607" y="500950"/>
            <a:ext cx="8774768"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11"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2000">
                <a:solidFill>
                  <a:schemeClr val="tx1"/>
                </a:solidFill>
              </a:defRPr>
            </a:lvl2pPr>
          </a:lstStyle>
          <a:p>
            <a:pPr lvl="0"/>
            <a:r>
              <a:rPr lang="sv-SE" dirty="0" smtClean="0"/>
              <a:t>Klicka för att lägga till text</a:t>
            </a:r>
          </a:p>
          <a:p>
            <a:pPr lvl="1"/>
            <a:r>
              <a:rPr lang="sv-SE" dirty="0" smtClean="0"/>
              <a:t>Klicka för att lägga till text</a:t>
            </a:r>
          </a:p>
        </p:txBody>
      </p:sp>
    </p:spTree>
    <p:extLst>
      <p:ext uri="{BB962C8B-B14F-4D97-AF65-F5344CB8AC3E}">
        <p14:creationId xmlns:p14="http://schemas.microsoft.com/office/powerpoint/2010/main" val="163845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1">
                                            <p:txEl>
                                              <p:pRg st="0" end="0"/>
                                            </p:txEl>
                                          </p:spTgt>
                                        </p:tgtEl>
                                        <p:attrNameLst>
                                          <p:attrName>ppt_c</p:attrName>
                                        </p:attrNameLst>
                                      </p:cBhvr>
                                      <p:to>
                                        <a:srgbClr val="66666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1">
                                            <p:txEl>
                                              <p:pRg st="1" end="1"/>
                                            </p:txEl>
                                          </p:spTgt>
                                        </p:tgtEl>
                                        <p:attrNameLst>
                                          <p:attrName>ppt_c</p:attrName>
                                        </p:attrNameLst>
                                      </p:cBhvr>
                                      <p:to>
                                        <a:srgbClr val="6666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childTnLst>
                  <p:subTnLst>
                    <p:animClr clrSpc="rgb" dir="cw">
                      <p:cBhvr override="childStyle">
                        <p:cTn dur="1" fill="hold" display="0" masterRel="nextClick" afterEffect="1"/>
                        <p:tgtEl>
                          <p:spTgt spid="11"/>
                        </p:tgtEl>
                        <p:attrNameLst>
                          <p:attrName>ppt_c</p:attrName>
                        </p:attrNameLst>
                      </p:cBhvr>
                      <p:to>
                        <a:srgbClr val="666666"/>
                      </p:to>
                    </p:animClr>
                  </p:subTnLst>
                </p:cTn>
              </p:par>
            </p:tnLst>
          </p:tmpl>
        </p:tmplLst>
      </p:bldP>
    </p:bld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kuterafråga vänster">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298540" y="500950"/>
            <a:ext cx="2648930"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Diskutera!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98540" y="2880426"/>
            <a:ext cx="4956639" cy="3850880"/>
          </a:xfrm>
        </p:spPr>
        <p:txBody>
          <a:bodyPr>
            <a:normAutofit/>
          </a:bodyPr>
          <a:lstStyle>
            <a:lvl1pPr algn="l">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0" y="1271337"/>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5018998" y="4935557"/>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14740311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2.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351111" y="5699029"/>
            <a:ext cx="1432902" cy="754159"/>
          </a:xfrm>
          <a:prstGeom prst="rect">
            <a:avLst/>
          </a:prstGeom>
        </p:spPr>
      </p:pic>
    </p:spTree>
    <p:extLst>
      <p:ext uri="{BB962C8B-B14F-4D97-AF65-F5344CB8AC3E}">
        <p14:creationId xmlns:p14="http://schemas.microsoft.com/office/powerpoint/2010/main" val="106297011"/>
      </p:ext>
    </p:extLst>
  </p:cSld>
  <p:clrMap bg1="lt1" tx1="dk1" bg2="lt2" tx2="dk2" accent1="accent1" accent2="accent2" accent3="accent3" accent4="accent4" accent5="accent5" accent6="accent6" hlink="hlink" folHlink="folHlink"/>
  <p:sldLayoutIdLst>
    <p:sldLayoutId id="2147483649" r:id="rId1"/>
    <p:sldLayoutId id="2147483712" r:id="rId2"/>
    <p:sldLayoutId id="2147483717" r:id="rId3"/>
    <p:sldLayoutId id="2147483725" r:id="rId4"/>
    <p:sldLayoutId id="2147483726"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3600" b="1" i="0" kern="1200">
          <a:solidFill>
            <a:schemeClr val="accent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tx1">
              <a:lumMod val="65000"/>
              <a:lumOff val="35000"/>
            </a:schemeClr>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smtClean="0"/>
              <a:t>Klicka här för att lägga till rubrik</a:t>
            </a:r>
            <a:endParaRPr lang="sv-SE" dirty="0"/>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smtClean="0"/>
              <a:t>Klicka här för att lägga till text</a:t>
            </a:r>
          </a:p>
        </p:txBody>
      </p:sp>
      <p:pic>
        <p:nvPicPr>
          <p:cNvPr id="4" name="Bildobjekt 3"/>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355247" y="5701206"/>
            <a:ext cx="1428766" cy="751982"/>
          </a:xfrm>
          <a:prstGeom prst="rect">
            <a:avLst/>
          </a:prstGeom>
        </p:spPr>
      </p:pic>
    </p:spTree>
    <p:extLst>
      <p:ext uri="{BB962C8B-B14F-4D97-AF65-F5344CB8AC3E}">
        <p14:creationId xmlns:p14="http://schemas.microsoft.com/office/powerpoint/2010/main" val="85686493"/>
      </p:ext>
    </p:extLst>
  </p:cSld>
  <p:clrMap bg1="lt1" tx1="dk1" bg2="lt2" tx2="dk2" accent1="accent1" accent2="accent2" accent3="accent3" accent4="accent4" accent5="accent5" accent6="accent6" hlink="hlink" folHlink="folHlink"/>
  <p:sldLayoutIdLst>
    <p:sldLayoutId id="2147483698" r:id="rId1"/>
    <p:sldLayoutId id="2147483708" r:id="rId2"/>
    <p:sldLayoutId id="2147483683" r:id="rId3"/>
    <p:sldLayoutId id="2147483716" r:id="rId4"/>
    <p:sldLayoutId id="2147483711" r:id="rId5"/>
    <p:sldLayoutId id="2147483713" r:id="rId6"/>
    <p:sldLayoutId id="2147483715" r:id="rId7"/>
    <p:sldLayoutId id="2147483714" r:id="rId8"/>
    <p:sldLayoutId id="2147483697" r:id="rId9"/>
    <p:sldLayoutId id="2147483693" r:id="rId10"/>
    <p:sldLayoutId id="2147483696" r:id="rId11"/>
    <p:sldLayoutId id="2147483701" r:id="rId12"/>
    <p:sldLayoutId id="2147483702" r:id="rId13"/>
    <p:sldLayoutId id="2147483727"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3600" b="1" i="0" kern="1200">
          <a:solidFill>
            <a:schemeClr val="bg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www.sisuidrottsbocker.se/produkt/specialidrott/"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hyperlink" Target="https://utbildning.sisuidrottsbocker.se/gymnastik/portal/pw/rorelsebanken/" TargetMode="Externa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5.xml"/><Relationship Id="rId1" Type="http://schemas.openxmlformats.org/officeDocument/2006/relationships/video" Target="https://www.youtube.com/embed/LOqy0DNpEbg" TargetMode="External"/><Relationship Id="rId5" Type="http://schemas.openxmlformats.org/officeDocument/2006/relationships/image" Target="../media/image30.jpeg"/><Relationship Id="rId4" Type="http://schemas.openxmlformats.org/officeDocument/2006/relationships/hyperlink" Target="https://www.youtube.com/watch?v=LOqy0DNpEbg" TargetMode="Externa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hyperlink" Target="http://www.antidoping.se/" TargetMode="External"/><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5.xml"/><Relationship Id="rId1" Type="http://schemas.openxmlformats.org/officeDocument/2006/relationships/video" Target="https://www.youtube.com/embed/_NhdqRM-OdM" TargetMode="External"/><Relationship Id="rId5" Type="http://schemas.openxmlformats.org/officeDocument/2006/relationships/image" Target="../media/image31.jpeg"/><Relationship Id="rId4" Type="http://schemas.openxmlformats.org/officeDocument/2006/relationships/hyperlink" Target="https://www.youtube.com/watch?v=_NhdqRM-OdM"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hyperlink" Target="http://www.renvinnare.se/" TargetMode="External"/><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sisuidrottsbocker.se/produkt/specialidrott/"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3" Type="http://schemas.openxmlformats.org/officeDocument/2006/relationships/hyperlink" Target="https://forms.gle/4Zam95iqxGvyDMdf8" TargetMode="External"/><Relationship Id="rId2" Type="http://schemas.openxmlformats.org/officeDocument/2006/relationships/notesSlide" Target="../notesSlides/notesSlide115.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https://www.sisuidrottsbocker.se/produkt/specialidrott/"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video" Target="https://www.youtube.com/embed/dJ-GAeMmpGM" TargetMode="External"/><Relationship Id="rId5" Type="http://schemas.openxmlformats.org/officeDocument/2006/relationships/image" Target="../media/image17.jpeg"/><Relationship Id="rId4" Type="http://schemas.openxmlformats.org/officeDocument/2006/relationships/hyperlink" Target="https://www.youtube.com/watch?v=dJ-GAeMmpGM"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isuidrottsbocker.se/produkt/specialidrott/" TargetMode="Externa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hyperlink" Target="https://www.sisuidrottsbocker.se/produkt/specialidrott/" TargetMode="External"/><Relationship Id="rId2" Type="http://schemas.openxmlformats.org/officeDocument/2006/relationships/notesSlide" Target="../notesSlides/notesSlide59.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hyperlink" Target="https://www.sisuidrottsbocker.se/produkt/specialidrott/"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hyperlink" Target="https://www.youtube.com/watch?v=gbPx7WOdiKM" TargetMode="External"/><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5.xml"/><Relationship Id="rId1" Type="http://schemas.openxmlformats.org/officeDocument/2006/relationships/video" Target="https://www.youtube.com/embed/Bvt10uFh6Qc" TargetMode="External"/><Relationship Id="rId5" Type="http://schemas.openxmlformats.org/officeDocument/2006/relationships/image" Target="../media/image21.jpeg"/><Relationship Id="rId4" Type="http://schemas.openxmlformats.org/officeDocument/2006/relationships/hyperlink" Target="https://www.youtube.com/watch?v=Bvt10uFh6Qc" TargetMode="Externa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hyperlink" Target="https://barnensspelregler.se/" TargetMode="External"/><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97.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26.jpeg"/><Relationship Id="rId3" Type="http://schemas.openxmlformats.org/officeDocument/2006/relationships/video" Target="https://www.youtube.com/embed/Boj_lKUUnjU" TargetMode="External"/><Relationship Id="rId7" Type="http://schemas.openxmlformats.org/officeDocument/2006/relationships/video" Target="https://www.youtube.com/embed/is4tNS1B6jQ" TargetMode="External"/><Relationship Id="rId12" Type="http://schemas.openxmlformats.org/officeDocument/2006/relationships/image" Target="../media/image25.jpeg"/><Relationship Id="rId2" Type="http://schemas.openxmlformats.org/officeDocument/2006/relationships/video" Target="https://www.youtube.com/embed/m6FkaqxCp_4" TargetMode="External"/><Relationship Id="rId16" Type="http://schemas.openxmlformats.org/officeDocument/2006/relationships/image" Target="../media/image29.jpeg"/><Relationship Id="rId1" Type="http://schemas.openxmlformats.org/officeDocument/2006/relationships/video" Target="https://www.youtube.com/embed/ReRvMmhcTQU" TargetMode="External"/><Relationship Id="rId6" Type="http://schemas.openxmlformats.org/officeDocument/2006/relationships/video" Target="https://www.youtube.com/embed/NmokdtEpkrU" TargetMode="External"/><Relationship Id="rId11" Type="http://schemas.openxmlformats.org/officeDocument/2006/relationships/image" Target="../media/image24.jpeg"/><Relationship Id="rId5" Type="http://schemas.openxmlformats.org/officeDocument/2006/relationships/video" Target="https://www.youtube.com/embed/j3o-5oiH8K8" TargetMode="External"/><Relationship Id="rId15" Type="http://schemas.openxmlformats.org/officeDocument/2006/relationships/image" Target="../media/image28.jpeg"/><Relationship Id="rId10" Type="http://schemas.openxmlformats.org/officeDocument/2006/relationships/image" Target="../media/image23.jpeg"/><Relationship Id="rId4" Type="http://schemas.openxmlformats.org/officeDocument/2006/relationships/video" Target="https://www.youtube.com/embed/kmkcId_HQtQ" TargetMode="External"/><Relationship Id="rId9" Type="http://schemas.openxmlformats.org/officeDocument/2006/relationships/notesSlide" Target="../notesSlides/notesSlide88.xml"/><Relationship Id="rId14" Type="http://schemas.openxmlformats.org/officeDocument/2006/relationships/image" Target="../media/image27.jpe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endParaRPr lang="sv-SE"/>
          </a:p>
        </p:txBody>
      </p:sp>
      <p:sp>
        <p:nvSpPr>
          <p:cNvPr id="3" name="Rubrik 2"/>
          <p:cNvSpPr>
            <a:spLocks noGrp="1"/>
          </p:cNvSpPr>
          <p:nvPr>
            <p:ph type="ctrTitle"/>
          </p:nvPr>
        </p:nvSpPr>
        <p:spPr/>
        <p:txBody>
          <a:bodyPr>
            <a:normAutofit/>
          </a:bodyPr>
          <a:lstStyle/>
          <a:p>
            <a:r>
              <a:rPr lang="sv-SE" dirty="0" err="1" smtClean="0"/>
              <a:t>Simidrottarutbildning</a:t>
            </a:r>
            <a:r>
              <a:rPr lang="sv-SE" dirty="0" smtClean="0"/>
              <a:t/>
            </a:r>
            <a:br>
              <a:rPr lang="sv-SE" dirty="0" smtClean="0"/>
            </a:br>
            <a:r>
              <a:rPr lang="sv-SE" sz="3500" dirty="0" smtClean="0"/>
              <a:t>Del 1: Idrottsgenerell</a:t>
            </a:r>
            <a:endParaRPr lang="sv-SE" sz="3500" dirty="0"/>
          </a:p>
        </p:txBody>
      </p:sp>
      <p:sp>
        <p:nvSpPr>
          <p:cNvPr id="4" name="Platshållare för text 3"/>
          <p:cNvSpPr>
            <a:spLocks noGrp="1"/>
          </p:cNvSpPr>
          <p:nvPr>
            <p:ph type="body" sz="quarter" idx="11"/>
          </p:nvPr>
        </p:nvSpPr>
        <p:spPr/>
        <p:txBody>
          <a:bodyPr/>
          <a:lstStyle/>
          <a:p>
            <a:r>
              <a:rPr lang="sv-SE" dirty="0" smtClean="0"/>
              <a:t>Välkomna!</a:t>
            </a:r>
            <a:endParaRPr lang="sv-SE" dirty="0"/>
          </a:p>
        </p:txBody>
      </p:sp>
      <p:pic>
        <p:nvPicPr>
          <p:cNvPr id="5" name="Picture 2" descr="https://www.sisuidrottsbocker.se/wp-content/uploads/2018/08/1406-specialidrott-med-ny-rf-logga-320x4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37" y="3391456"/>
            <a:ext cx="2176269" cy="3080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292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2"/>
          <p:cNvSpPr txBox="1">
            <a:spLocks/>
          </p:cNvSpPr>
          <p:nvPr/>
        </p:nvSpPr>
        <p:spPr>
          <a:xfrm>
            <a:off x="1358606" y="1480524"/>
            <a:ext cx="9152280"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SE" dirty="0" smtClean="0"/>
              <a:t>God</a:t>
            </a:r>
            <a:r>
              <a:rPr lang="sv-SE" dirty="0" smtClean="0">
                <a:solidFill>
                  <a:srgbClr val="008EAA"/>
                </a:solidFill>
              </a:rPr>
              <a:t> neutral</a:t>
            </a:r>
            <a:r>
              <a:rPr lang="sv-SE" dirty="0" smtClean="0"/>
              <a:t> </a:t>
            </a:r>
            <a:r>
              <a:rPr lang="sv-SE" dirty="0" smtClean="0">
                <a:solidFill>
                  <a:srgbClr val="008EAA"/>
                </a:solidFill>
              </a:rPr>
              <a:t>hållning</a:t>
            </a:r>
            <a:r>
              <a:rPr lang="sv-SE" dirty="0" smtClean="0"/>
              <a:t> är en position där en tänkt </a:t>
            </a:r>
            <a:r>
              <a:rPr lang="sv-SE" dirty="0" smtClean="0">
                <a:solidFill>
                  <a:srgbClr val="008EAA"/>
                </a:solidFill>
              </a:rPr>
              <a:t>lodrät linje</a:t>
            </a:r>
            <a:r>
              <a:rPr lang="sv-SE" dirty="0" smtClean="0"/>
              <a:t> går </a:t>
            </a:r>
            <a:r>
              <a:rPr lang="sv-SE" dirty="0" smtClean="0">
                <a:solidFill>
                  <a:srgbClr val="008EAA"/>
                </a:solidFill>
              </a:rPr>
              <a:t>genom öra, axel, höft, knä och fotknöl</a:t>
            </a:r>
            <a:r>
              <a:rPr lang="sv-SE" dirty="0" smtClean="0"/>
              <a:t>, sett från sidan.</a:t>
            </a:r>
          </a:p>
          <a:p>
            <a:r>
              <a:rPr lang="sv-SE" dirty="0" smtClean="0"/>
              <a:t>Exempel på</a:t>
            </a:r>
            <a:r>
              <a:rPr lang="sv-SE" dirty="0" smtClean="0">
                <a:solidFill>
                  <a:srgbClr val="008EAA"/>
                </a:solidFill>
              </a:rPr>
              <a:t> på neutral hållning</a:t>
            </a:r>
            <a:r>
              <a:rPr lang="sv-SE" dirty="0" smtClean="0"/>
              <a:t> i stående position:</a:t>
            </a:r>
          </a:p>
          <a:p>
            <a:endParaRPr lang="sv-SE" dirty="0" smtClean="0"/>
          </a:p>
          <a:p>
            <a:endParaRPr lang="sv-SE" dirty="0" smtClean="0"/>
          </a:p>
          <a:p>
            <a:endParaRPr lang="sv-SE" dirty="0" smtClean="0"/>
          </a:p>
          <a:p>
            <a:endParaRPr lang="sv-SE" dirty="0" smtClean="0"/>
          </a:p>
          <a:p>
            <a:endParaRPr lang="sv-SE" dirty="0" smtClean="0"/>
          </a:p>
          <a:p>
            <a:endParaRPr lang="sv-SE" dirty="0" smtClean="0"/>
          </a:p>
          <a:p>
            <a:pPr lvl="1"/>
            <a:r>
              <a:rPr lang="sv-SE" dirty="0" smtClean="0"/>
              <a:t>						</a:t>
            </a:r>
            <a:r>
              <a:rPr lang="sv-SE" sz="1400" i="1" dirty="0" smtClean="0"/>
              <a:t>sid 14 i </a:t>
            </a:r>
            <a:r>
              <a:rPr lang="sv-SE" sz="1400" i="1" dirty="0"/>
              <a:t>boken </a:t>
            </a:r>
            <a:r>
              <a:rPr lang="sv-SE" sz="1400" i="1" u="sng" dirty="0" smtClean="0">
                <a:hlinkClick r:id="rId3"/>
              </a:rPr>
              <a:t>Specialidrott</a:t>
            </a:r>
            <a:r>
              <a:rPr lang="sv-SE" sz="1400" i="1" dirty="0" smtClean="0"/>
              <a:t>.</a:t>
            </a:r>
          </a:p>
          <a:p>
            <a:r>
              <a:rPr lang="sv-SE" sz="2400" dirty="0" smtClean="0"/>
              <a:t>God</a:t>
            </a:r>
            <a:r>
              <a:rPr lang="sv-SE" dirty="0" smtClean="0">
                <a:solidFill>
                  <a:srgbClr val="008EAA"/>
                </a:solidFill>
              </a:rPr>
              <a:t> rörlighet </a:t>
            </a:r>
            <a:r>
              <a:rPr lang="sv-SE" dirty="0" smtClean="0"/>
              <a:t>i muskler och leder skapar förutsättningar för att både </a:t>
            </a:r>
            <a:r>
              <a:rPr lang="sv-SE" dirty="0" smtClean="0">
                <a:solidFill>
                  <a:schemeClr val="accent1"/>
                </a:solidFill>
              </a:rPr>
              <a:t>skapa kraft</a:t>
            </a:r>
            <a:r>
              <a:rPr lang="sv-SE" dirty="0" smtClean="0"/>
              <a:t> och att ha en </a:t>
            </a:r>
            <a:r>
              <a:rPr lang="sv-SE" dirty="0" smtClean="0">
                <a:solidFill>
                  <a:schemeClr val="accent1"/>
                </a:solidFill>
              </a:rPr>
              <a:t>bra teknik</a:t>
            </a:r>
            <a:r>
              <a:rPr lang="sv-SE" dirty="0" smtClean="0"/>
              <a:t>.</a:t>
            </a:r>
          </a:p>
          <a:p>
            <a:r>
              <a:rPr lang="sv-SE" dirty="0" smtClean="0"/>
              <a:t>Nedsatt rörlighet ger ökad </a:t>
            </a:r>
            <a:r>
              <a:rPr lang="sv-SE" dirty="0" smtClean="0">
                <a:solidFill>
                  <a:schemeClr val="accent1"/>
                </a:solidFill>
              </a:rPr>
              <a:t>skaderisk</a:t>
            </a:r>
            <a:r>
              <a:rPr lang="sv-SE" dirty="0" smtClean="0"/>
              <a:t>.</a:t>
            </a:r>
          </a:p>
          <a:p>
            <a:r>
              <a:rPr lang="sv-SE" dirty="0" smtClean="0"/>
              <a:t>Inspireras gärna av </a:t>
            </a:r>
            <a:r>
              <a:rPr lang="sv-SE" dirty="0" smtClean="0">
                <a:solidFill>
                  <a:srgbClr val="008EAA"/>
                </a:solidFill>
              </a:rPr>
              <a:t>Svensk Gymnastiks Rörelsebank</a:t>
            </a:r>
            <a:r>
              <a:rPr lang="sv-SE" dirty="0" smtClean="0"/>
              <a:t>: </a:t>
            </a:r>
            <a:r>
              <a:rPr lang="sv-SE" dirty="0" smtClean="0">
                <a:hlinkClick r:id="rId4"/>
              </a:rPr>
              <a:t>Se länk här…</a:t>
            </a:r>
            <a:r>
              <a:rPr lang="sv-SE" dirty="0" smtClean="0">
                <a:solidFill>
                  <a:srgbClr val="FF0000"/>
                </a:solidFill>
              </a:rPr>
              <a:t/>
            </a:r>
            <a:br>
              <a:rPr lang="sv-SE" dirty="0" smtClean="0">
                <a:solidFill>
                  <a:srgbClr val="FF0000"/>
                </a:solidFill>
              </a:rPr>
            </a:br>
            <a:endParaRPr lang="sv-SE" dirty="0"/>
          </a:p>
        </p:txBody>
      </p:sp>
      <p:sp>
        <p:nvSpPr>
          <p:cNvPr id="2" name="Rubrik 1"/>
          <p:cNvSpPr>
            <a:spLocks noGrp="1"/>
          </p:cNvSpPr>
          <p:nvPr>
            <p:ph type="ctrTitle"/>
          </p:nvPr>
        </p:nvSpPr>
        <p:spPr/>
        <p:txBody>
          <a:bodyPr/>
          <a:lstStyle/>
          <a:p>
            <a:r>
              <a:rPr lang="sv-SE" dirty="0" smtClean="0"/>
              <a:t>Hållning och Rörlighet</a:t>
            </a:r>
            <a:endParaRPr lang="sv-SE" dirty="0"/>
          </a:p>
        </p:txBody>
      </p:sp>
      <p:pic>
        <p:nvPicPr>
          <p:cNvPr id="3" name="Bildobjekt 2"/>
          <p:cNvPicPr>
            <a:picLocks noChangeAspect="1"/>
          </p:cNvPicPr>
          <p:nvPr/>
        </p:nvPicPr>
        <p:blipFill>
          <a:blip r:embed="rId5"/>
          <a:stretch>
            <a:fillRect/>
          </a:stretch>
        </p:blipFill>
        <p:spPr>
          <a:xfrm>
            <a:off x="1791092" y="2592446"/>
            <a:ext cx="4831052" cy="2269064"/>
          </a:xfrm>
          <a:prstGeom prst="rect">
            <a:avLst/>
          </a:prstGeom>
        </p:spPr>
      </p:pic>
    </p:spTree>
    <p:extLst>
      <p:ext uri="{BB962C8B-B14F-4D97-AF65-F5344CB8AC3E}">
        <p14:creationId xmlns:p14="http://schemas.microsoft.com/office/powerpoint/2010/main" val="344919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 end="1"/>
                                            </p:txEl>
                                          </p:spTgt>
                                        </p:tgtEl>
                                        <p:attrNameLst>
                                          <p:attrName>ppt_c</p:attrName>
                                        </p:attrNameLst>
                                      </p:cBhvr>
                                      <p:to>
                                        <a:schemeClr val="bg2"/>
                                      </p:to>
                                    </p:animClr>
                                  </p:sub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8" end="8"/>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9" end="9"/>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0" end="10"/>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11" end="11"/>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1" end="11"/>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92500"/>
          </a:bodyPr>
          <a:lstStyle/>
          <a:p>
            <a:pPr>
              <a:lnSpc>
                <a:spcPct val="100000"/>
              </a:lnSpc>
            </a:pPr>
            <a:r>
              <a:rPr lang="sv-SE" dirty="0"/>
              <a:t>Enligt idrottens antidopingreglemente är idrottsutövare, tävlingsfunktionärer och ledare skyldiga att följa RF:s regler mot doping, vad innebär detta</a:t>
            </a:r>
            <a:r>
              <a:rPr lang="sv-SE" dirty="0" smtClean="0"/>
              <a:t>?</a:t>
            </a:r>
            <a:endParaRPr lang="sv-SE" dirty="0"/>
          </a:p>
        </p:txBody>
      </p:sp>
    </p:spTree>
    <p:extLst>
      <p:ext uri="{BB962C8B-B14F-4D97-AF65-F5344CB8AC3E}">
        <p14:creationId xmlns:p14="http://schemas.microsoft.com/office/powerpoint/2010/main" val="267991856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Det är ditt egna ansvar!</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Idrottsutövare är skyldiga att följa </a:t>
            </a:r>
            <a:r>
              <a:rPr lang="sv-SE" dirty="0"/>
              <a:t>riksidrottsförbundets regler mot </a:t>
            </a:r>
            <a:r>
              <a:rPr lang="sv-SE" dirty="0" smtClean="0"/>
              <a:t>doping och känna till de sex olika punkterna i </a:t>
            </a:r>
            <a:r>
              <a:rPr lang="sv-SE" dirty="0" smtClean="0">
                <a:solidFill>
                  <a:srgbClr val="008EAA"/>
                </a:solidFill>
              </a:rPr>
              <a:t>Idrottens antidopingreglemente</a:t>
            </a:r>
            <a:r>
              <a:rPr lang="sv-SE" dirty="0" smtClean="0"/>
              <a:t>:</a:t>
            </a:r>
          </a:p>
          <a:p>
            <a:pPr marL="571500" lvl="1" indent="-457200">
              <a:buFont typeface="+mj-lt"/>
              <a:buAutoNum type="arabicPeriod"/>
            </a:pPr>
            <a:r>
              <a:rPr lang="sv-SE" dirty="0" smtClean="0"/>
              <a:t>Dopinglistan</a:t>
            </a:r>
            <a:r>
              <a:rPr lang="sv-SE" dirty="0"/>
              <a:t> </a:t>
            </a:r>
          </a:p>
          <a:p>
            <a:pPr marL="571500" lvl="1" indent="-457200">
              <a:buFont typeface="+mj-lt"/>
              <a:buAutoNum type="arabicPeriod"/>
            </a:pPr>
            <a:r>
              <a:rPr lang="sv-SE" dirty="0" smtClean="0"/>
              <a:t>Dopingkontroll och utredning</a:t>
            </a:r>
          </a:p>
          <a:p>
            <a:pPr marL="571500" lvl="1" indent="-457200">
              <a:buFont typeface="+mj-lt"/>
              <a:buAutoNum type="arabicPeriod"/>
            </a:pPr>
            <a:r>
              <a:rPr lang="sv-SE" dirty="0" smtClean="0"/>
              <a:t>Medicinsk dispens </a:t>
            </a:r>
          </a:p>
          <a:p>
            <a:pPr marL="571500" lvl="1" indent="-457200">
              <a:buFont typeface="+mj-lt"/>
              <a:buAutoNum type="arabicPeriod"/>
            </a:pPr>
            <a:r>
              <a:rPr lang="sv-SE" dirty="0" smtClean="0"/>
              <a:t>Skydd av privatliv och personuppgifter</a:t>
            </a:r>
          </a:p>
          <a:p>
            <a:pPr marL="571500" lvl="1" indent="-457200">
              <a:buFont typeface="+mj-lt"/>
              <a:buAutoNum type="arabicPeriod"/>
            </a:pPr>
            <a:r>
              <a:rPr lang="sv-SE" dirty="0" smtClean="0"/>
              <a:t>Standard för laboratorier</a:t>
            </a:r>
          </a:p>
          <a:p>
            <a:pPr marL="571500" lvl="1" indent="-457200">
              <a:buFont typeface="+mj-lt"/>
              <a:buAutoNum type="arabicPeriod"/>
            </a:pPr>
            <a:r>
              <a:rPr lang="sv-SE" dirty="0" smtClean="0"/>
              <a:t>Kodefterlevnad bland undertecknade parter</a:t>
            </a:r>
          </a:p>
          <a:p>
            <a:endParaRPr lang="sv-SE" sz="1250" dirty="0" smtClean="0"/>
          </a:p>
          <a:p>
            <a:r>
              <a:rPr lang="sv-SE" dirty="0" smtClean="0"/>
              <a:t>Du behöver inte kunna alla regler i detalj men kom ihåg att </a:t>
            </a:r>
            <a:r>
              <a:rPr lang="sv-SE" dirty="0" smtClean="0">
                <a:solidFill>
                  <a:srgbClr val="008EAA"/>
                </a:solidFill>
              </a:rPr>
              <a:t>du är personligt ansvarig för att se till att förbjudna substanser inte kommer in i din kropp </a:t>
            </a:r>
            <a:r>
              <a:rPr lang="sv-SE" dirty="0" smtClean="0"/>
              <a:t>– det går alltså inte att skylla på något eller någon annan om förbjuden substans finns i ditt dopingprov.</a:t>
            </a:r>
          </a:p>
        </p:txBody>
      </p:sp>
    </p:spTree>
    <p:extLst>
      <p:ext uri="{BB962C8B-B14F-4D97-AF65-F5344CB8AC3E}">
        <p14:creationId xmlns:p14="http://schemas.microsoft.com/office/powerpoint/2010/main" val="194164765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Riskerna med kosttillskott</a:t>
            </a:r>
            <a:endParaRPr lang="sv-SE" dirty="0"/>
          </a:p>
        </p:txBody>
      </p:sp>
      <p:sp>
        <p:nvSpPr>
          <p:cNvPr id="3" name="Platshållare för text 2"/>
          <p:cNvSpPr>
            <a:spLocks noGrp="1"/>
          </p:cNvSpPr>
          <p:nvPr>
            <p:ph type="body" sz="quarter" idx="11"/>
          </p:nvPr>
        </p:nvSpPr>
        <p:spPr/>
        <p:txBody>
          <a:bodyPr/>
          <a:lstStyle/>
          <a:p>
            <a:pPr marL="0" indent="0">
              <a:lnSpc>
                <a:spcPct val="100000"/>
              </a:lnSpc>
              <a:buNone/>
            </a:pPr>
            <a:r>
              <a:rPr lang="sv-SE" dirty="0" smtClean="0"/>
              <a:t>Se gärna filmen om riskerna med </a:t>
            </a:r>
            <a:br>
              <a:rPr lang="sv-SE" dirty="0" smtClean="0"/>
            </a:br>
            <a:r>
              <a:rPr lang="sv-SE" dirty="0" smtClean="0"/>
              <a:t>kosttillskott. (Riksidrottsförbundet)</a:t>
            </a:r>
          </a:p>
          <a:p>
            <a:pPr marL="0" indent="0">
              <a:lnSpc>
                <a:spcPct val="100000"/>
              </a:lnSpc>
              <a:buNone/>
            </a:pPr>
            <a:r>
              <a:rPr lang="sv-SE" sz="1600" dirty="0">
                <a:hlinkClick r:id="rId4"/>
              </a:rPr>
              <a:t>Länk till filmen finns </a:t>
            </a:r>
            <a:r>
              <a:rPr lang="sv-SE" sz="1600" dirty="0" smtClean="0">
                <a:hlinkClick r:id="rId4"/>
              </a:rPr>
              <a:t>här</a:t>
            </a:r>
            <a:endParaRPr lang="sv-SE" dirty="0"/>
          </a:p>
        </p:txBody>
      </p:sp>
      <p:pic>
        <p:nvPicPr>
          <p:cNvPr id="4" name="LOqy0DNpEbg"/>
          <p:cNvPicPr>
            <a:picLocks noRot="1" noChangeAspect="1"/>
          </p:cNvPicPr>
          <p:nvPr>
            <a:videoFile r:link="rId1"/>
          </p:nvPr>
        </p:nvPicPr>
        <p:blipFill>
          <a:blip r:embed="rId5"/>
          <a:stretch>
            <a:fillRect/>
          </a:stretch>
        </p:blipFill>
        <p:spPr>
          <a:xfrm>
            <a:off x="1358606" y="2818300"/>
            <a:ext cx="6442115" cy="3623690"/>
          </a:xfrm>
          <a:prstGeom prst="rect">
            <a:avLst/>
          </a:prstGeom>
        </p:spPr>
      </p:pic>
    </p:spTree>
    <p:extLst>
      <p:ext uri="{BB962C8B-B14F-4D97-AF65-F5344CB8AC3E}">
        <p14:creationId xmlns:p14="http://schemas.microsoft.com/office/powerpoint/2010/main" val="310673095"/>
      </p:ext>
    </p:extLst>
  </p:cSld>
  <p:clrMapOvr>
    <a:masterClrMapping/>
  </p:clrMapOvr>
  <p:timing>
    <p:tnLst>
      <p:par>
        <p:cTn id="1" dur="indefinite" restart="never" nodeType="tmRoot">
          <p:childTnLst>
            <p:video>
              <p:cMediaNode>
                <p:cTn id="2" fill="hold" display="0">
                  <p:stCondLst>
                    <p:cond delay="indefinite"/>
                  </p:stCondLst>
                </p:cTn>
                <p:tgtEl>
                  <p:spTgt spid="4"/>
                </p:tgtEl>
              </p:cMediaNode>
            </p:vide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World </a:t>
            </a:r>
            <a:r>
              <a:rPr lang="sv-SE" dirty="0"/>
              <a:t>Anti-Doping Agency (WADA) har en dopinglista, vad innehåller den</a:t>
            </a:r>
            <a:r>
              <a:rPr lang="sv-SE" dirty="0" smtClean="0"/>
              <a:t>?</a:t>
            </a:r>
            <a:endParaRPr lang="sv-SE" dirty="0"/>
          </a:p>
        </p:txBody>
      </p:sp>
    </p:spTree>
    <p:extLst>
      <p:ext uri="{BB962C8B-B14F-4D97-AF65-F5344CB8AC3E}">
        <p14:creationId xmlns:p14="http://schemas.microsoft.com/office/powerpoint/2010/main" val="409309029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Vad är </a:t>
            </a:r>
            <a:r>
              <a:rPr lang="sv-SE" dirty="0" err="1" smtClean="0"/>
              <a:t>dopingklassat</a:t>
            </a:r>
            <a:r>
              <a:rPr lang="sv-SE" dirty="0" smtClean="0"/>
              <a:t>?</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World Anti-Doping Agency (WADA) är en stiftelse bildad av världens idrotter och regeringar med uppgift att </a:t>
            </a:r>
            <a:r>
              <a:rPr lang="sv-SE" dirty="0" smtClean="0">
                <a:solidFill>
                  <a:srgbClr val="008EAA"/>
                </a:solidFill>
              </a:rPr>
              <a:t>leda och samordna antidopingarbetet</a:t>
            </a:r>
            <a:r>
              <a:rPr lang="sv-SE" dirty="0" smtClean="0"/>
              <a:t>. WADA har ett globalt regelverk:</a:t>
            </a:r>
          </a:p>
          <a:p>
            <a:r>
              <a:rPr lang="sv-SE" dirty="0" err="1" smtClean="0"/>
              <a:t>WADA:s</a:t>
            </a:r>
            <a:r>
              <a:rPr lang="sv-SE" dirty="0" smtClean="0"/>
              <a:t> dopinglista, vilken revideras 1 januari varje år.</a:t>
            </a:r>
          </a:p>
          <a:p>
            <a:pPr marL="800100" lvl="1" indent="-342900">
              <a:buFont typeface="Wingdings" panose="05000000000000000000" pitchFamily="2" charset="2"/>
              <a:buChar char="Ø"/>
            </a:pPr>
            <a:r>
              <a:rPr lang="sv-SE" dirty="0" smtClean="0"/>
              <a:t>I dopinglistan står det vilka </a:t>
            </a:r>
            <a:r>
              <a:rPr lang="sv-SE" dirty="0" smtClean="0">
                <a:solidFill>
                  <a:srgbClr val="008EAA"/>
                </a:solidFill>
              </a:rPr>
              <a:t>substanser och metoder som är förbjudna inom idrotten</a:t>
            </a:r>
            <a:r>
              <a:rPr lang="sv-SE" dirty="0" smtClean="0"/>
              <a:t>.</a:t>
            </a:r>
          </a:p>
          <a:p>
            <a:pPr marL="800100" lvl="1" indent="-342900">
              <a:buFont typeface="Wingdings" panose="05000000000000000000" pitchFamily="2" charset="2"/>
              <a:buChar char="Ø"/>
            </a:pPr>
            <a:r>
              <a:rPr lang="sv-SE" dirty="0" smtClean="0"/>
              <a:t>För att något ska hamna på dopinglistan ska två av följande tre kriterier vara uppfyllda:</a:t>
            </a:r>
          </a:p>
          <a:p>
            <a:pPr marL="1028700" lvl="2" indent="-457200">
              <a:buFont typeface="+mj-lt"/>
              <a:buAutoNum type="arabicPeriod"/>
            </a:pPr>
            <a:r>
              <a:rPr lang="sv-SE" dirty="0" smtClean="0"/>
              <a:t>Potentiellt prestationshöjande</a:t>
            </a:r>
          </a:p>
          <a:p>
            <a:pPr marL="1028700" lvl="2" indent="-457200">
              <a:buFont typeface="+mj-lt"/>
              <a:buAutoNum type="arabicPeriod"/>
            </a:pPr>
            <a:r>
              <a:rPr lang="sv-SE" dirty="0" smtClean="0"/>
              <a:t>Potentiell hälsorisk</a:t>
            </a:r>
          </a:p>
          <a:p>
            <a:pPr marL="1028700" lvl="2" indent="-457200">
              <a:buFont typeface="+mj-lt"/>
              <a:buAutoNum type="arabicPeriod"/>
            </a:pPr>
            <a:r>
              <a:rPr lang="sv-SE" dirty="0" smtClean="0"/>
              <a:t>Mot ”spirit </a:t>
            </a:r>
            <a:r>
              <a:rPr lang="sv-SE" dirty="0" err="1" smtClean="0"/>
              <a:t>of</a:t>
            </a:r>
            <a:r>
              <a:rPr lang="sv-SE" dirty="0" smtClean="0"/>
              <a:t> sport”</a:t>
            </a:r>
            <a:endParaRPr lang="sv-SE" dirty="0"/>
          </a:p>
        </p:txBody>
      </p:sp>
    </p:spTree>
    <p:extLst>
      <p:ext uri="{BB962C8B-B14F-4D97-AF65-F5344CB8AC3E}">
        <p14:creationId xmlns:p14="http://schemas.microsoft.com/office/powerpoint/2010/main" val="20257427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När kan man få dispens till att använda dopingklassade läkemedel</a:t>
            </a:r>
            <a:r>
              <a:rPr lang="sv-SE" dirty="0" smtClean="0"/>
              <a:t>?</a:t>
            </a:r>
            <a:endParaRPr lang="sv-SE" dirty="0"/>
          </a:p>
        </p:txBody>
      </p:sp>
    </p:spTree>
    <p:extLst>
      <p:ext uri="{BB962C8B-B14F-4D97-AF65-F5344CB8AC3E}">
        <p14:creationId xmlns:p14="http://schemas.microsoft.com/office/powerpoint/2010/main" val="172378139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Dispens</a:t>
            </a:r>
            <a:endParaRPr lang="sv-SE" dirty="0"/>
          </a:p>
        </p:txBody>
      </p:sp>
      <p:sp>
        <p:nvSpPr>
          <p:cNvPr id="3" name="Platshållare för text 2"/>
          <p:cNvSpPr>
            <a:spLocks noGrp="1"/>
          </p:cNvSpPr>
          <p:nvPr>
            <p:ph type="body" sz="quarter" idx="11"/>
          </p:nvPr>
        </p:nvSpPr>
        <p:spPr/>
        <p:txBody>
          <a:bodyPr/>
          <a:lstStyle/>
          <a:p>
            <a:r>
              <a:rPr lang="sv-SE" dirty="0" smtClean="0"/>
              <a:t>Dispensreglerna finns för idrottsutövare som av </a:t>
            </a:r>
            <a:r>
              <a:rPr lang="sv-SE" dirty="0" smtClean="0">
                <a:solidFill>
                  <a:srgbClr val="008EAA"/>
                </a:solidFill>
              </a:rPr>
              <a:t>medicinska skäl </a:t>
            </a:r>
            <a:r>
              <a:rPr lang="sv-SE" dirty="0" smtClean="0"/>
              <a:t>måste använda dopingklassade läkemedel.</a:t>
            </a:r>
          </a:p>
          <a:p>
            <a:r>
              <a:rPr lang="sv-SE" dirty="0" smtClean="0"/>
              <a:t>Har du till exempel diabetes typ 1 ska du kunna ta ditt insulin och ändå </a:t>
            </a:r>
            <a:r>
              <a:rPr lang="sv-SE" dirty="0" smtClean="0">
                <a:solidFill>
                  <a:srgbClr val="008EAA"/>
                </a:solidFill>
              </a:rPr>
              <a:t>få vara med och idrotta</a:t>
            </a:r>
            <a:r>
              <a:rPr lang="sv-SE" dirty="0" smtClean="0"/>
              <a:t>.</a:t>
            </a:r>
          </a:p>
          <a:p>
            <a:r>
              <a:rPr lang="sv-SE" dirty="0" smtClean="0"/>
              <a:t>De som enligt svenska dispensföreskrifterna klassas som </a:t>
            </a:r>
            <a:r>
              <a:rPr lang="sv-SE" dirty="0" smtClean="0">
                <a:solidFill>
                  <a:srgbClr val="008EAA"/>
                </a:solidFill>
              </a:rPr>
              <a:t>”övriga idrottare” </a:t>
            </a:r>
            <a:r>
              <a:rPr lang="sv-SE" dirty="0" smtClean="0"/>
              <a:t>(= de flesta) </a:t>
            </a:r>
            <a:r>
              <a:rPr lang="sv-SE" dirty="0" smtClean="0">
                <a:solidFill>
                  <a:srgbClr val="008EAA"/>
                </a:solidFill>
              </a:rPr>
              <a:t>behöver inte ansöka i förväg om dispens</a:t>
            </a:r>
            <a:r>
              <a:rPr lang="sv-SE" dirty="0" smtClean="0"/>
              <a:t>, utan får vid ett positivt dopingtest ansöka om retroaktiv dispens för </a:t>
            </a:r>
            <a:r>
              <a:rPr lang="sv-SE" dirty="0" smtClean="0">
                <a:solidFill>
                  <a:srgbClr val="008EAA"/>
                </a:solidFill>
              </a:rPr>
              <a:t>att i efterhand styrka medicinskt bruk av läkemedel</a:t>
            </a:r>
            <a:r>
              <a:rPr lang="sv-SE" dirty="0" smtClean="0"/>
              <a:t>.</a:t>
            </a:r>
          </a:p>
          <a:p>
            <a:r>
              <a:rPr lang="sv-SE" dirty="0" smtClean="0"/>
              <a:t>Endast de elitidrottare som klassas som utövare på </a:t>
            </a:r>
            <a:r>
              <a:rPr lang="sv-SE" dirty="0" smtClean="0">
                <a:solidFill>
                  <a:srgbClr val="008EAA"/>
                </a:solidFill>
              </a:rPr>
              <a:t>”hög nivå” måste ansöka om dispens </a:t>
            </a:r>
            <a:r>
              <a:rPr lang="sv-SE" dirty="0">
                <a:solidFill>
                  <a:srgbClr val="008EAA"/>
                </a:solidFill>
              </a:rPr>
              <a:t>i </a:t>
            </a:r>
            <a:r>
              <a:rPr lang="sv-SE" dirty="0" smtClean="0">
                <a:solidFill>
                  <a:srgbClr val="008EAA"/>
                </a:solidFill>
              </a:rPr>
              <a:t>förväg</a:t>
            </a:r>
            <a:r>
              <a:rPr lang="sv-SE" dirty="0" smtClean="0"/>
              <a:t>.</a:t>
            </a:r>
          </a:p>
          <a:p>
            <a:r>
              <a:rPr lang="sv-SE" dirty="0" smtClean="0"/>
              <a:t>Gå in på </a:t>
            </a:r>
            <a:r>
              <a:rPr lang="sv-SE" dirty="0" smtClean="0">
                <a:hlinkClick r:id="rId3"/>
              </a:rPr>
              <a:t>www.antidoping.se</a:t>
            </a:r>
            <a:r>
              <a:rPr lang="sv-SE" dirty="0" smtClean="0"/>
              <a:t> och undersök vilka som klassas som ”hög nivå” respektive ”övrig idrottsutövare” </a:t>
            </a:r>
            <a:r>
              <a:rPr lang="sv-SE" dirty="0" smtClean="0">
                <a:solidFill>
                  <a:srgbClr val="008EAA"/>
                </a:solidFill>
              </a:rPr>
              <a:t>inom din idrott</a:t>
            </a:r>
            <a:r>
              <a:rPr lang="sv-SE" dirty="0" smtClean="0"/>
              <a:t>. </a:t>
            </a:r>
            <a:endParaRPr lang="sv-SE" dirty="0"/>
          </a:p>
        </p:txBody>
      </p:sp>
    </p:spTree>
    <p:extLst>
      <p:ext uri="{BB962C8B-B14F-4D97-AF65-F5344CB8AC3E}">
        <p14:creationId xmlns:p14="http://schemas.microsoft.com/office/powerpoint/2010/main" val="230348145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H</a:t>
            </a:r>
            <a:r>
              <a:rPr lang="sv-SE" dirty="0" smtClean="0"/>
              <a:t>ur </a:t>
            </a:r>
            <a:r>
              <a:rPr lang="sv-SE" dirty="0"/>
              <a:t>går en dopingkontroll </a:t>
            </a:r>
            <a:r>
              <a:rPr lang="sv-SE" dirty="0" smtClean="0"/>
              <a:t>kortfattat till och vem får utföra dem?</a:t>
            </a:r>
            <a:endParaRPr lang="sv-SE" dirty="0"/>
          </a:p>
        </p:txBody>
      </p:sp>
    </p:spTree>
    <p:extLst>
      <p:ext uri="{BB962C8B-B14F-4D97-AF65-F5344CB8AC3E}">
        <p14:creationId xmlns:p14="http://schemas.microsoft.com/office/powerpoint/2010/main" val="325095223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Dopingkontroller</a:t>
            </a:r>
            <a:endParaRPr lang="sv-SE" dirty="0"/>
          </a:p>
        </p:txBody>
      </p:sp>
      <p:sp>
        <p:nvSpPr>
          <p:cNvPr id="3" name="Platshållare för text 2"/>
          <p:cNvSpPr>
            <a:spLocks noGrp="1"/>
          </p:cNvSpPr>
          <p:nvPr>
            <p:ph type="body" sz="quarter" idx="11"/>
          </p:nvPr>
        </p:nvSpPr>
        <p:spPr/>
        <p:txBody>
          <a:bodyPr/>
          <a:lstStyle/>
          <a:p>
            <a:r>
              <a:rPr lang="sv-SE" dirty="0" smtClean="0"/>
              <a:t>Vid dopingkontroll </a:t>
            </a:r>
            <a:r>
              <a:rPr lang="sv-SE" dirty="0" smtClean="0">
                <a:solidFill>
                  <a:srgbClr val="008EAA"/>
                </a:solidFill>
              </a:rPr>
              <a:t>lämnas ett urin- eller blodprov </a:t>
            </a:r>
            <a:r>
              <a:rPr lang="sv-SE" dirty="0" smtClean="0"/>
              <a:t>som sedan skickas till ett av WADA godkänt </a:t>
            </a:r>
            <a:r>
              <a:rPr lang="sv-SE" dirty="0" smtClean="0">
                <a:solidFill>
                  <a:srgbClr val="008EAA"/>
                </a:solidFill>
              </a:rPr>
              <a:t>dopinglaboratorium för analys</a:t>
            </a:r>
            <a:r>
              <a:rPr lang="sv-SE" dirty="0" smtClean="0"/>
              <a:t>.</a:t>
            </a:r>
          </a:p>
          <a:p>
            <a:r>
              <a:rPr lang="sv-SE" dirty="0" smtClean="0"/>
              <a:t>Laboratoriet </a:t>
            </a:r>
            <a:r>
              <a:rPr lang="sv-SE" dirty="0" smtClean="0">
                <a:solidFill>
                  <a:srgbClr val="008EAA"/>
                </a:solidFill>
              </a:rPr>
              <a:t>rapporterar resultatet </a:t>
            </a:r>
            <a:r>
              <a:rPr lang="sv-SE" dirty="0" smtClean="0"/>
              <a:t>till WADA och till ditt internationella idrottsförbund (FINA för simidrotten).</a:t>
            </a:r>
          </a:p>
          <a:p>
            <a:r>
              <a:rPr lang="sv-SE" dirty="0" smtClean="0"/>
              <a:t>Enligt Riksidrottsförbundets bestämmelser är en idrottsutövare </a:t>
            </a:r>
            <a:r>
              <a:rPr lang="sv-SE" dirty="0" smtClean="0">
                <a:solidFill>
                  <a:srgbClr val="008EAA"/>
                </a:solidFill>
              </a:rPr>
              <a:t>skyldig att när som helst ställa upp på dopingkontroll</a:t>
            </a:r>
            <a:r>
              <a:rPr lang="sv-SE" dirty="0" smtClean="0"/>
              <a:t>.</a:t>
            </a:r>
          </a:p>
          <a:p>
            <a:r>
              <a:rPr lang="sv-SE" dirty="0" smtClean="0"/>
              <a:t>Kontroll kan ske både utanför och i samband med en tävling, men även helt utan förvarning.</a:t>
            </a:r>
          </a:p>
          <a:p>
            <a:r>
              <a:rPr lang="sv-SE" dirty="0" smtClean="0"/>
              <a:t>Som idrottsutövare kan du bli kallad till dopingkontroll utifrån </a:t>
            </a:r>
            <a:r>
              <a:rPr lang="sv-SE" dirty="0" smtClean="0">
                <a:solidFill>
                  <a:srgbClr val="008EAA"/>
                </a:solidFill>
              </a:rPr>
              <a:t>tävlingsresultat </a:t>
            </a:r>
            <a:r>
              <a:rPr lang="sv-SE" dirty="0" smtClean="0"/>
              <a:t>eller att du blir </a:t>
            </a:r>
            <a:r>
              <a:rPr lang="sv-SE" dirty="0" smtClean="0">
                <a:solidFill>
                  <a:srgbClr val="008EAA"/>
                </a:solidFill>
              </a:rPr>
              <a:t>slumpmässigt utvald</a:t>
            </a:r>
            <a:r>
              <a:rPr lang="sv-SE" dirty="0" smtClean="0"/>
              <a:t>. </a:t>
            </a:r>
          </a:p>
          <a:p>
            <a:r>
              <a:rPr lang="sv-SE" dirty="0" smtClean="0"/>
              <a:t>Det finns flera </a:t>
            </a:r>
            <a:r>
              <a:rPr lang="sv-SE" dirty="0" smtClean="0">
                <a:solidFill>
                  <a:srgbClr val="008EAA"/>
                </a:solidFill>
              </a:rPr>
              <a:t>olika organisationer som har rätt att kalla till dopingkontroller</a:t>
            </a:r>
            <a:r>
              <a:rPr lang="sv-SE" dirty="0" smtClean="0"/>
              <a:t>. Exempelvis Riksidrottsförbundet, Antidopingorganisationer, Internationella Specialidrottsförbund, WADA och Internationella Olympiska Kommittén.</a:t>
            </a:r>
            <a:endParaRPr lang="sv-SE" dirty="0"/>
          </a:p>
        </p:txBody>
      </p:sp>
    </p:spTree>
    <p:extLst>
      <p:ext uri="{BB962C8B-B14F-4D97-AF65-F5344CB8AC3E}">
        <p14:creationId xmlns:p14="http://schemas.microsoft.com/office/powerpoint/2010/main" val="351438414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Hur går en dopingkontroll till?</a:t>
            </a:r>
            <a:endParaRPr lang="sv-SE" dirty="0"/>
          </a:p>
        </p:txBody>
      </p:sp>
      <p:sp>
        <p:nvSpPr>
          <p:cNvPr id="3" name="Platshållare för text 2"/>
          <p:cNvSpPr>
            <a:spLocks noGrp="1"/>
          </p:cNvSpPr>
          <p:nvPr>
            <p:ph type="body" sz="quarter" idx="11"/>
          </p:nvPr>
        </p:nvSpPr>
        <p:spPr/>
        <p:txBody>
          <a:bodyPr/>
          <a:lstStyle/>
          <a:p>
            <a:pPr marL="0" indent="0">
              <a:lnSpc>
                <a:spcPct val="100000"/>
              </a:lnSpc>
              <a:buNone/>
            </a:pPr>
            <a:r>
              <a:rPr lang="sv-SE" dirty="0"/>
              <a:t>Se gärna filmen om </a:t>
            </a:r>
            <a:r>
              <a:rPr lang="sv-SE" dirty="0" smtClean="0"/>
              <a:t>hur en dopingkontroll </a:t>
            </a:r>
            <a:br>
              <a:rPr lang="sv-SE" dirty="0" smtClean="0"/>
            </a:br>
            <a:r>
              <a:rPr lang="sv-SE" dirty="0" smtClean="0"/>
              <a:t>går till</a:t>
            </a:r>
            <a:r>
              <a:rPr lang="sv-SE" dirty="0"/>
              <a:t> </a:t>
            </a:r>
            <a:r>
              <a:rPr lang="sv-SE" dirty="0" smtClean="0"/>
              <a:t>(Riksidrottsförbundet)</a:t>
            </a:r>
          </a:p>
          <a:p>
            <a:pPr marL="0" indent="0">
              <a:lnSpc>
                <a:spcPct val="100000"/>
              </a:lnSpc>
              <a:buNone/>
            </a:pPr>
            <a:r>
              <a:rPr lang="sv-SE" sz="1600" dirty="0">
                <a:hlinkClick r:id="rId4"/>
              </a:rPr>
              <a:t>Länk till filmen finns här</a:t>
            </a:r>
            <a:endParaRPr lang="sv-SE" sz="1600" dirty="0"/>
          </a:p>
          <a:p>
            <a:pPr marL="0" indent="0">
              <a:buNone/>
            </a:pPr>
            <a:endParaRPr lang="sv-SE" dirty="0"/>
          </a:p>
        </p:txBody>
      </p:sp>
      <p:pic>
        <p:nvPicPr>
          <p:cNvPr id="5" name="_NhdqRM-OdM"/>
          <p:cNvPicPr>
            <a:picLocks noRot="1" noChangeAspect="1"/>
          </p:cNvPicPr>
          <p:nvPr>
            <a:videoFile r:link="rId1"/>
          </p:nvPr>
        </p:nvPicPr>
        <p:blipFill>
          <a:blip r:embed="rId5"/>
          <a:stretch>
            <a:fillRect/>
          </a:stretch>
        </p:blipFill>
        <p:spPr>
          <a:xfrm>
            <a:off x="1358607" y="2814802"/>
            <a:ext cx="6448330" cy="3627188"/>
          </a:xfrm>
          <a:prstGeom prst="rect">
            <a:avLst/>
          </a:prstGeom>
        </p:spPr>
      </p:pic>
    </p:spTree>
    <p:extLst>
      <p:ext uri="{BB962C8B-B14F-4D97-AF65-F5344CB8AC3E}">
        <p14:creationId xmlns:p14="http://schemas.microsoft.com/office/powerpoint/2010/main" val="15733965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Hur arbetar den stabiliserande muskulaturen och vad har den för uppgift? </a:t>
            </a:r>
          </a:p>
        </p:txBody>
      </p:sp>
    </p:spTree>
    <p:extLst>
      <p:ext uri="{BB962C8B-B14F-4D97-AF65-F5344CB8AC3E}">
        <p14:creationId xmlns:p14="http://schemas.microsoft.com/office/powerpoint/2010/main" val="205848002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sz="quarter" idx="11"/>
          </p:nvPr>
        </p:nvSpPr>
        <p:spPr/>
        <p:txBody>
          <a:bodyPr>
            <a:normAutofit fontScale="85000" lnSpcReduction="10000"/>
          </a:bodyPr>
          <a:lstStyle/>
          <a:p>
            <a:pPr>
              <a:lnSpc>
                <a:spcPct val="120000"/>
              </a:lnSpc>
            </a:pPr>
            <a:r>
              <a:rPr lang="sv-SE" dirty="0"/>
              <a:t>Gör webutbildningen ”Ren </a:t>
            </a:r>
            <a:r>
              <a:rPr lang="sv-SE" dirty="0" smtClean="0"/>
              <a:t>Vinnare” på </a:t>
            </a:r>
            <a:r>
              <a:rPr lang="sv-SE" dirty="0">
                <a:hlinkClick r:id="rId3"/>
              </a:rPr>
              <a:t>www.renvinnare.se</a:t>
            </a:r>
            <a:r>
              <a:rPr lang="sv-SE" dirty="0"/>
              <a:t> (Svensk Antidoping</a:t>
            </a:r>
            <a:r>
              <a:rPr lang="sv-SE" dirty="0" smtClean="0"/>
              <a:t>).</a:t>
            </a:r>
            <a:endParaRPr lang="sv-SE" dirty="0"/>
          </a:p>
          <a:p>
            <a:endParaRPr lang="sv-SE" dirty="0"/>
          </a:p>
          <a:p>
            <a:r>
              <a:rPr lang="sv-SE" dirty="0" smtClean="0"/>
              <a:t> </a:t>
            </a:r>
            <a:endParaRPr lang="sv-SE" dirty="0"/>
          </a:p>
        </p:txBody>
      </p:sp>
    </p:spTree>
    <p:extLst>
      <p:ext uri="{BB962C8B-B14F-4D97-AF65-F5344CB8AC3E}">
        <p14:creationId xmlns:p14="http://schemas.microsoft.com/office/powerpoint/2010/main" val="280539316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217-235</a:t>
            </a:r>
          </a:p>
          <a:p>
            <a:r>
              <a:rPr lang="sv-SE" dirty="0"/>
              <a:t>Tid: </a:t>
            </a:r>
            <a:r>
              <a:rPr lang="sv-SE" dirty="0" smtClean="0"/>
              <a:t>ca 30 minuter </a:t>
            </a:r>
            <a:endParaRPr lang="sv-SE" dirty="0"/>
          </a:p>
        </p:txBody>
      </p:sp>
      <p:sp>
        <p:nvSpPr>
          <p:cNvPr id="3" name="Rubrik 2"/>
          <p:cNvSpPr>
            <a:spLocks noGrp="1"/>
          </p:cNvSpPr>
          <p:nvPr>
            <p:ph type="ctrTitle"/>
          </p:nvPr>
        </p:nvSpPr>
        <p:spPr/>
        <p:txBody>
          <a:bodyPr>
            <a:normAutofit fontScale="90000"/>
          </a:bodyPr>
          <a:lstStyle/>
          <a:p>
            <a:r>
              <a:rPr lang="sv-SE" dirty="0"/>
              <a:t>Miljöns betydelse för idrottslig </a:t>
            </a:r>
            <a:r>
              <a:rPr lang="sv-SE" dirty="0" smtClean="0"/>
              <a:t>utveckling</a:t>
            </a:r>
            <a:endParaRPr lang="sv-SE" dirty="0"/>
          </a:p>
        </p:txBody>
      </p:sp>
    </p:spTree>
    <p:extLst>
      <p:ext uri="{BB962C8B-B14F-4D97-AF65-F5344CB8AC3E}">
        <p14:creationId xmlns:p14="http://schemas.microsoft.com/office/powerpoint/2010/main" val="16731227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Idrottsval</a:t>
            </a:r>
            <a:endParaRPr lang="sv-SE" dirty="0"/>
          </a:p>
        </p:txBody>
      </p:sp>
      <p:sp>
        <p:nvSpPr>
          <p:cNvPr id="3" name="Platshållare för text 2"/>
          <p:cNvSpPr>
            <a:spLocks noGrp="1"/>
          </p:cNvSpPr>
          <p:nvPr>
            <p:ph type="body" sz="quarter" idx="11"/>
          </p:nvPr>
        </p:nvSpPr>
        <p:spPr/>
        <p:txBody>
          <a:bodyPr/>
          <a:lstStyle/>
          <a:p>
            <a:pPr marL="0" indent="0">
              <a:lnSpc>
                <a:spcPct val="100000"/>
              </a:lnSpc>
              <a:buNone/>
            </a:pPr>
            <a:r>
              <a:rPr lang="sv-SE" dirty="0" smtClean="0"/>
              <a:t>Åsikter går ofta isär kring om det är bäst att </a:t>
            </a:r>
            <a:r>
              <a:rPr lang="sv-SE" dirty="0" smtClean="0">
                <a:solidFill>
                  <a:srgbClr val="008EAA"/>
                </a:solidFill>
              </a:rPr>
              <a:t>hålla på med flera idrotter</a:t>
            </a:r>
            <a:r>
              <a:rPr lang="sv-SE" dirty="0" smtClean="0"/>
              <a:t> eller att </a:t>
            </a:r>
            <a:r>
              <a:rPr lang="sv-SE" dirty="0" smtClean="0">
                <a:solidFill>
                  <a:srgbClr val="008EAA"/>
                </a:solidFill>
              </a:rPr>
              <a:t>enbart fokusera på en idrott</a:t>
            </a:r>
            <a:r>
              <a:rPr lang="sv-SE" dirty="0" smtClean="0"/>
              <a:t>. Det finns inga studier som visar en optimal </a:t>
            </a:r>
            <a:r>
              <a:rPr lang="sv-SE" dirty="0" smtClean="0">
                <a:solidFill>
                  <a:srgbClr val="008EAA"/>
                </a:solidFill>
              </a:rPr>
              <a:t>idrottsväg</a:t>
            </a:r>
            <a:r>
              <a:rPr lang="sv-SE" dirty="0" smtClean="0"/>
              <a:t>, utan det </a:t>
            </a:r>
            <a:r>
              <a:rPr lang="sv-SE" dirty="0" smtClean="0">
                <a:solidFill>
                  <a:srgbClr val="008EAA"/>
                </a:solidFill>
              </a:rPr>
              <a:t>kan vara olika</a:t>
            </a:r>
            <a:r>
              <a:rPr lang="sv-SE" dirty="0" smtClean="0"/>
              <a:t>.</a:t>
            </a:r>
            <a:br>
              <a:rPr lang="sv-SE" dirty="0" smtClean="0"/>
            </a:br>
            <a:r>
              <a:rPr lang="sv-SE" dirty="0" smtClean="0"/>
              <a:t>Studier visar olika exempel som är kategoriserade i grupper:</a:t>
            </a:r>
          </a:p>
          <a:p>
            <a:pPr>
              <a:lnSpc>
                <a:spcPct val="100000"/>
              </a:lnSpc>
            </a:pPr>
            <a:r>
              <a:rPr lang="sv-SE" dirty="0" smtClean="0"/>
              <a:t>Tidig specialisering:</a:t>
            </a:r>
          </a:p>
          <a:p>
            <a:pPr lvl="1">
              <a:lnSpc>
                <a:spcPct val="100000"/>
              </a:lnSpc>
            </a:pPr>
            <a:r>
              <a:rPr lang="sv-SE" sz="1600" dirty="0" smtClean="0"/>
              <a:t>Grupp 1: Har specialiserat sig på endast </a:t>
            </a:r>
            <a:r>
              <a:rPr lang="sv-SE" sz="1600" dirty="0" smtClean="0">
                <a:solidFill>
                  <a:srgbClr val="008EAA"/>
                </a:solidFill>
              </a:rPr>
              <a:t>en idrott från väldigt tidig ålder</a:t>
            </a:r>
            <a:r>
              <a:rPr lang="sv-SE" sz="1600" dirty="0" smtClean="0"/>
              <a:t>.</a:t>
            </a:r>
          </a:p>
          <a:p>
            <a:pPr lvl="1">
              <a:lnSpc>
                <a:spcPct val="100000"/>
              </a:lnSpc>
            </a:pPr>
            <a:r>
              <a:rPr lang="sv-SE" sz="1600" dirty="0" smtClean="0"/>
              <a:t>Grupp 2: Har specialiserat sig på endast </a:t>
            </a:r>
            <a:r>
              <a:rPr lang="sv-SE" sz="1600" dirty="0" smtClean="0">
                <a:solidFill>
                  <a:srgbClr val="008EAA"/>
                </a:solidFill>
              </a:rPr>
              <a:t>en idrott från väldigt tidig ålder, men först efter att ha provat flera idrotter under en kortare period </a:t>
            </a:r>
            <a:r>
              <a:rPr lang="sv-SE" sz="1600" dirty="0" smtClean="0"/>
              <a:t>(sampling)</a:t>
            </a:r>
          </a:p>
          <a:p>
            <a:pPr>
              <a:lnSpc>
                <a:spcPct val="100000"/>
              </a:lnSpc>
            </a:pPr>
            <a:r>
              <a:rPr lang="sv-SE" dirty="0" smtClean="0"/>
              <a:t>Senare specialisering:</a:t>
            </a:r>
          </a:p>
          <a:p>
            <a:pPr lvl="1">
              <a:lnSpc>
                <a:spcPct val="100000"/>
              </a:lnSpc>
            </a:pPr>
            <a:r>
              <a:rPr lang="sv-SE" sz="1600" dirty="0"/>
              <a:t>Grupp 3: Väljer att syssla med en idrott, men </a:t>
            </a:r>
            <a:r>
              <a:rPr lang="sv-SE" sz="1600" dirty="0">
                <a:solidFill>
                  <a:srgbClr val="008EAA"/>
                </a:solidFill>
              </a:rPr>
              <a:t>väntar till senare med </a:t>
            </a:r>
            <a:r>
              <a:rPr lang="sv-SE" sz="1600" dirty="0" smtClean="0">
                <a:solidFill>
                  <a:srgbClr val="008EAA"/>
                </a:solidFill>
              </a:rPr>
              <a:t>elitsatsningen</a:t>
            </a:r>
            <a:r>
              <a:rPr lang="sv-SE" sz="1600" dirty="0"/>
              <a:t>.</a:t>
            </a:r>
          </a:p>
          <a:p>
            <a:pPr lvl="1">
              <a:lnSpc>
                <a:spcPct val="100000"/>
              </a:lnSpc>
            </a:pPr>
            <a:r>
              <a:rPr lang="sv-SE" sz="1600" dirty="0"/>
              <a:t>Grupp 4: Sysslar med </a:t>
            </a:r>
            <a:r>
              <a:rPr lang="sv-SE" sz="1600" dirty="0">
                <a:solidFill>
                  <a:srgbClr val="008EAA"/>
                </a:solidFill>
              </a:rPr>
              <a:t>många idrotter och </a:t>
            </a:r>
            <a:r>
              <a:rPr lang="sv-SE" sz="1600" dirty="0" err="1">
                <a:solidFill>
                  <a:srgbClr val="008EAA"/>
                </a:solidFill>
              </a:rPr>
              <a:t>elitsatsar</a:t>
            </a:r>
            <a:r>
              <a:rPr lang="sv-SE" sz="1600" dirty="0">
                <a:solidFill>
                  <a:srgbClr val="008EAA"/>
                </a:solidFill>
              </a:rPr>
              <a:t> senare, men har tidigt gjort sitt </a:t>
            </a:r>
            <a:r>
              <a:rPr lang="sv-SE" sz="1600" dirty="0" smtClean="0">
                <a:solidFill>
                  <a:srgbClr val="008EAA"/>
                </a:solidFill>
              </a:rPr>
              <a:t>idrottsval</a:t>
            </a:r>
            <a:r>
              <a:rPr lang="sv-SE" sz="1600" dirty="0" smtClean="0"/>
              <a:t>.</a:t>
            </a:r>
          </a:p>
          <a:p>
            <a:pPr lvl="1">
              <a:lnSpc>
                <a:spcPct val="100000"/>
              </a:lnSpc>
            </a:pPr>
            <a:r>
              <a:rPr lang="sv-SE" sz="1600" dirty="0" smtClean="0"/>
              <a:t>Grupp </a:t>
            </a:r>
            <a:r>
              <a:rPr lang="sv-SE" sz="1600" dirty="0"/>
              <a:t>5: Sysslar med </a:t>
            </a:r>
            <a:r>
              <a:rPr lang="sv-SE" sz="1600" dirty="0">
                <a:solidFill>
                  <a:srgbClr val="008EAA"/>
                </a:solidFill>
              </a:rPr>
              <a:t>många idrotter och väljer så småningom en idrott </a:t>
            </a:r>
            <a:r>
              <a:rPr lang="sv-SE" sz="1600" dirty="0" smtClean="0">
                <a:solidFill>
                  <a:srgbClr val="008EAA"/>
                </a:solidFill>
              </a:rPr>
              <a:t>att elitsatsa i</a:t>
            </a:r>
            <a:r>
              <a:rPr lang="sv-SE" sz="1600" dirty="0" smtClean="0"/>
              <a:t>.</a:t>
            </a:r>
          </a:p>
          <a:p>
            <a:pPr>
              <a:lnSpc>
                <a:spcPct val="100000"/>
              </a:lnSpc>
            </a:pPr>
            <a:r>
              <a:rPr lang="sv-SE" dirty="0" smtClean="0"/>
              <a:t>Det är viktigt att tydliggöra att det inte bara finns en väg till framgång – </a:t>
            </a:r>
            <a:r>
              <a:rPr lang="sv-SE" dirty="0" smtClean="0">
                <a:solidFill>
                  <a:srgbClr val="008EAA"/>
                </a:solidFill>
              </a:rPr>
              <a:t>det finns många</a:t>
            </a:r>
            <a:r>
              <a:rPr lang="sv-SE" dirty="0" smtClean="0"/>
              <a:t>.</a:t>
            </a:r>
          </a:p>
        </p:txBody>
      </p:sp>
    </p:spTree>
    <p:extLst>
      <p:ext uri="{BB962C8B-B14F-4D97-AF65-F5344CB8AC3E}">
        <p14:creationId xmlns:p14="http://schemas.microsoft.com/office/powerpoint/2010/main" val="211948453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pPr lvl="0">
              <a:lnSpc>
                <a:spcPct val="100000"/>
              </a:lnSpc>
              <a:spcBef>
                <a:spcPts val="0"/>
              </a:spcBef>
              <a:defRPr/>
            </a:pPr>
            <a:r>
              <a:rPr lang="sv-SE" dirty="0" smtClean="0"/>
              <a:t>Titta på figuren, vilken </a:t>
            </a:r>
            <a:r>
              <a:rPr lang="sv-SE" dirty="0"/>
              <a:t>av de olika </a:t>
            </a:r>
            <a:r>
              <a:rPr lang="sv-SE" dirty="0" smtClean="0"/>
              <a:t>vägarna passar </a:t>
            </a:r>
            <a:r>
              <a:rPr lang="sv-SE" dirty="0"/>
              <a:t>bäst in på dig</a:t>
            </a:r>
            <a:r>
              <a:rPr lang="sv-SE" dirty="0" smtClean="0"/>
              <a:t>? Har du upplevt några fördelar/nackdelar med din idrottsväg?</a:t>
            </a:r>
            <a:endParaRPr lang="sv-SE" dirty="0"/>
          </a:p>
        </p:txBody>
      </p:sp>
      <p:sp>
        <p:nvSpPr>
          <p:cNvPr id="4" name="Rektangel 3"/>
          <p:cNvSpPr/>
          <p:nvPr/>
        </p:nvSpPr>
        <p:spPr>
          <a:xfrm>
            <a:off x="5966109" y="79022"/>
            <a:ext cx="697583" cy="489837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ÅR</a:t>
            </a:r>
          </a:p>
          <a:p>
            <a:pPr algn="ctr"/>
            <a:r>
              <a:rPr lang="sv-SE" sz="1000" dirty="0" smtClean="0">
                <a:solidFill>
                  <a:schemeClr val="tx1"/>
                </a:solidFill>
                <a:latin typeface="Calibri" panose="020F0502020204030204" pitchFamily="34" charset="0"/>
                <a:cs typeface="Calibri" panose="020F0502020204030204" pitchFamily="34" charset="0"/>
              </a:rPr>
              <a:t>18 år</a:t>
            </a: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4-6 år</a:t>
            </a:r>
          </a:p>
          <a:p>
            <a:pPr algn="ctr"/>
            <a:endParaRPr lang="sv-SE" sz="1000" dirty="0">
              <a:solidFill>
                <a:schemeClr val="tx1"/>
              </a:solidFill>
              <a:latin typeface="Calibri" panose="020F0502020204030204" pitchFamily="34" charset="0"/>
              <a:cs typeface="Calibri" panose="020F0502020204030204" pitchFamily="34" charset="0"/>
            </a:endParaRPr>
          </a:p>
        </p:txBody>
      </p:sp>
      <p:sp>
        <p:nvSpPr>
          <p:cNvPr id="5" name="Rektangel 4"/>
          <p:cNvSpPr/>
          <p:nvPr/>
        </p:nvSpPr>
        <p:spPr>
          <a:xfrm>
            <a:off x="6663692" y="632178"/>
            <a:ext cx="1036133" cy="3765426"/>
          </a:xfrm>
          <a:prstGeom prst="rec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Fysisk </a:t>
            </a:r>
            <a:r>
              <a:rPr lang="sv-SE" sz="1000" dirty="0">
                <a:solidFill>
                  <a:schemeClr val="tx1"/>
                </a:solidFill>
                <a:latin typeface="Calibri" panose="020F0502020204030204" pitchFamily="34" charset="0"/>
                <a:cs typeface="Calibri" panose="020F0502020204030204" pitchFamily="34" charset="0"/>
              </a:rPr>
              <a:t>&amp; psykiskt utmanande </a:t>
            </a:r>
            <a:r>
              <a:rPr lang="sv-SE" sz="1000" dirty="0" smtClean="0">
                <a:solidFill>
                  <a:schemeClr val="tx1"/>
                </a:solidFill>
                <a:latin typeface="Calibri" panose="020F0502020204030204" pitchFamily="34" charset="0"/>
                <a:cs typeface="Calibri" panose="020F0502020204030204" pitchFamily="34" charset="0"/>
              </a:rPr>
              <a:t>träning</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Elitsatsning</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Specialisering</a:t>
            </a: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Lustfylld </a:t>
            </a:r>
            <a:r>
              <a:rPr lang="sv-SE" sz="1000" dirty="0">
                <a:solidFill>
                  <a:schemeClr val="tx1"/>
                </a:solidFill>
                <a:latin typeface="Calibri" panose="020F0502020204030204" pitchFamily="34" charset="0"/>
                <a:cs typeface="Calibri" panose="020F0502020204030204" pitchFamily="34" charset="0"/>
              </a:rPr>
              <a:t>lekfull träning i endast en idrott </a:t>
            </a: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Testa flera olika idrotter</a:t>
            </a:r>
          </a:p>
          <a:p>
            <a:pPr algn="ctr"/>
            <a:endParaRPr lang="sv-SE" sz="1000" dirty="0">
              <a:solidFill>
                <a:schemeClr val="tx1"/>
              </a:solidFill>
              <a:latin typeface="Calibri" panose="020F0502020204030204" pitchFamily="34" charset="0"/>
              <a:cs typeface="Calibri" panose="020F0502020204030204" pitchFamily="34" charset="0"/>
            </a:endParaRPr>
          </a:p>
        </p:txBody>
      </p:sp>
      <p:sp>
        <p:nvSpPr>
          <p:cNvPr id="6" name="Rektangel 5"/>
          <p:cNvSpPr/>
          <p:nvPr/>
        </p:nvSpPr>
        <p:spPr>
          <a:xfrm>
            <a:off x="7699825" y="632178"/>
            <a:ext cx="1036133" cy="3765426"/>
          </a:xfrm>
          <a:prstGeom prst="rect">
            <a:avLst/>
          </a:prstGeom>
          <a:solidFill>
            <a:srgbClr val="6699FF"/>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sv-SE" sz="1000" dirty="0">
                <a:solidFill>
                  <a:schemeClr val="tx1"/>
                </a:solidFill>
                <a:latin typeface="Calibri" panose="020F0502020204030204" pitchFamily="34" charset="0"/>
                <a:cs typeface="Calibri" panose="020F0502020204030204" pitchFamily="34" charset="0"/>
              </a:rPr>
              <a:t>Fysisk &amp; psykiskt utmanande träning</a:t>
            </a: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Elitsatsning </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Lustfylld </a:t>
            </a:r>
            <a:r>
              <a:rPr lang="sv-SE" sz="1000" dirty="0">
                <a:solidFill>
                  <a:schemeClr val="tx1"/>
                </a:solidFill>
                <a:latin typeface="Calibri" panose="020F0502020204030204" pitchFamily="34" charset="0"/>
                <a:cs typeface="Calibri" panose="020F0502020204030204" pitchFamily="34" charset="0"/>
              </a:rPr>
              <a:t>lekfull träning i endast en idrott </a:t>
            </a: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Idrottsval</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Testa </a:t>
            </a:r>
            <a:r>
              <a:rPr lang="sv-SE" sz="1000" dirty="0">
                <a:solidFill>
                  <a:schemeClr val="tx1"/>
                </a:solidFill>
                <a:latin typeface="Calibri" panose="020F0502020204030204" pitchFamily="34" charset="0"/>
                <a:cs typeface="Calibri" panose="020F0502020204030204" pitchFamily="34" charset="0"/>
              </a:rPr>
              <a:t>flera olika </a:t>
            </a:r>
            <a:r>
              <a:rPr lang="sv-SE" sz="1000" dirty="0" smtClean="0">
                <a:solidFill>
                  <a:schemeClr val="tx1"/>
                </a:solidFill>
                <a:latin typeface="Calibri" panose="020F0502020204030204" pitchFamily="34" charset="0"/>
                <a:cs typeface="Calibri" panose="020F0502020204030204" pitchFamily="34" charset="0"/>
              </a:rPr>
              <a:t>idrotter</a:t>
            </a:r>
          </a:p>
          <a:p>
            <a:pPr algn="ctr"/>
            <a:endParaRPr lang="sv-SE" sz="1000" dirty="0">
              <a:solidFill>
                <a:schemeClr val="tx1"/>
              </a:solidFill>
              <a:latin typeface="Calibri" panose="020F0502020204030204" pitchFamily="34" charset="0"/>
              <a:cs typeface="Calibri" panose="020F0502020204030204" pitchFamily="34" charset="0"/>
            </a:endParaRPr>
          </a:p>
        </p:txBody>
      </p:sp>
      <p:sp>
        <p:nvSpPr>
          <p:cNvPr id="8" name="Rektangel 7"/>
          <p:cNvSpPr/>
          <p:nvPr/>
        </p:nvSpPr>
        <p:spPr>
          <a:xfrm>
            <a:off x="10791318" y="632178"/>
            <a:ext cx="1036133" cy="3765426"/>
          </a:xfrm>
          <a:prstGeom prst="rect">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sv-SE" sz="1000" dirty="0" smtClean="0">
                <a:solidFill>
                  <a:schemeClr val="tx1"/>
                </a:solidFill>
                <a:latin typeface="Calibri" panose="020F0502020204030204" pitchFamily="34" charset="0"/>
                <a:cs typeface="Calibri" panose="020F0502020204030204" pitchFamily="34" charset="0"/>
              </a:rPr>
              <a:t>Fysisk &amp; </a:t>
            </a:r>
            <a:r>
              <a:rPr lang="sv-SE" sz="1000" dirty="0">
                <a:solidFill>
                  <a:schemeClr val="tx1"/>
                </a:solidFill>
                <a:latin typeface="Calibri" panose="020F0502020204030204" pitchFamily="34" charset="0"/>
                <a:cs typeface="Calibri" panose="020F0502020204030204" pitchFamily="34" charset="0"/>
              </a:rPr>
              <a:t>psykiskt utmanande </a:t>
            </a:r>
            <a:r>
              <a:rPr lang="sv-SE" sz="1000" dirty="0" smtClean="0">
                <a:solidFill>
                  <a:schemeClr val="tx1"/>
                </a:solidFill>
                <a:latin typeface="Calibri" panose="020F0502020204030204" pitchFamily="34" charset="0"/>
                <a:cs typeface="Calibri" panose="020F0502020204030204" pitchFamily="34" charset="0"/>
              </a:rPr>
              <a:t>träning</a:t>
            </a: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Elitsatsning</a:t>
            </a: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Specialisering</a:t>
            </a:r>
          </a:p>
          <a:p>
            <a:pPr algn="ctr"/>
            <a:endParaRPr lang="sv-SE" sz="1000" dirty="0" smtClean="0">
              <a:solidFill>
                <a:schemeClr val="tx1"/>
              </a:solidFill>
              <a:latin typeface="Calibri" panose="020F0502020204030204" pitchFamily="34" charset="0"/>
              <a:cs typeface="Calibri" panose="020F0502020204030204" pitchFamily="34" charset="0"/>
            </a:endParaRPr>
          </a:p>
        </p:txBody>
      </p:sp>
      <p:sp>
        <p:nvSpPr>
          <p:cNvPr id="9" name="Rektangel 8"/>
          <p:cNvSpPr/>
          <p:nvPr/>
        </p:nvSpPr>
        <p:spPr>
          <a:xfrm>
            <a:off x="9772090" y="632178"/>
            <a:ext cx="1036133" cy="3765426"/>
          </a:xfrm>
          <a:prstGeom prst="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sv-SE" sz="1000" dirty="0">
                <a:solidFill>
                  <a:schemeClr val="tx1"/>
                </a:solidFill>
                <a:latin typeface="Calibri" panose="020F0502020204030204" pitchFamily="34" charset="0"/>
                <a:cs typeface="Calibri" panose="020F0502020204030204" pitchFamily="34" charset="0"/>
              </a:rPr>
              <a:t>Fysisk &amp; psykiskt utmanande träning</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Elitsatsning</a:t>
            </a: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Specialisering</a:t>
            </a: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Testa </a:t>
            </a:r>
            <a:r>
              <a:rPr lang="sv-SE" sz="1000" dirty="0">
                <a:solidFill>
                  <a:schemeClr val="tx1"/>
                </a:solidFill>
                <a:latin typeface="Calibri" panose="020F0502020204030204" pitchFamily="34" charset="0"/>
                <a:cs typeface="Calibri" panose="020F0502020204030204" pitchFamily="34" charset="0"/>
              </a:rPr>
              <a:t>flera olika </a:t>
            </a:r>
            <a:r>
              <a:rPr lang="sv-SE" sz="1000" dirty="0" smtClean="0">
                <a:solidFill>
                  <a:schemeClr val="tx1"/>
                </a:solidFill>
                <a:latin typeface="Calibri" panose="020F0502020204030204" pitchFamily="34" charset="0"/>
                <a:cs typeface="Calibri" panose="020F0502020204030204" pitchFamily="34" charset="0"/>
              </a:rPr>
              <a:t>idrotter</a:t>
            </a:r>
          </a:p>
          <a:p>
            <a:pPr algn="ctr"/>
            <a:endParaRPr lang="sv-SE" sz="1000" dirty="0">
              <a:solidFill>
                <a:schemeClr val="tx1"/>
              </a:solidFill>
              <a:latin typeface="Calibri" panose="020F0502020204030204" pitchFamily="34" charset="0"/>
              <a:cs typeface="Calibri" panose="020F0502020204030204" pitchFamily="34" charset="0"/>
            </a:endParaRPr>
          </a:p>
        </p:txBody>
      </p:sp>
      <p:sp>
        <p:nvSpPr>
          <p:cNvPr id="10" name="Rektangel 9"/>
          <p:cNvSpPr/>
          <p:nvPr/>
        </p:nvSpPr>
        <p:spPr>
          <a:xfrm>
            <a:off x="8735958" y="632178"/>
            <a:ext cx="1036133" cy="3765426"/>
          </a:xfrm>
          <a:prstGeom prst="rect">
            <a:avLst/>
          </a:prstGeom>
          <a:solidFill>
            <a:srgbClr val="3366FF"/>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Fysisk </a:t>
            </a:r>
            <a:r>
              <a:rPr lang="sv-SE" sz="1000" dirty="0">
                <a:solidFill>
                  <a:schemeClr val="tx1"/>
                </a:solidFill>
                <a:latin typeface="Calibri" panose="020F0502020204030204" pitchFamily="34" charset="0"/>
                <a:cs typeface="Calibri" panose="020F0502020204030204" pitchFamily="34" charset="0"/>
              </a:rPr>
              <a:t>&amp; psykiskt utmanande träning</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Elitsatsning</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Lustfylld </a:t>
            </a:r>
            <a:r>
              <a:rPr lang="sv-SE" sz="1000" dirty="0">
                <a:solidFill>
                  <a:schemeClr val="tx1"/>
                </a:solidFill>
                <a:latin typeface="Calibri" panose="020F0502020204030204" pitchFamily="34" charset="0"/>
                <a:cs typeface="Calibri" panose="020F0502020204030204" pitchFamily="34" charset="0"/>
              </a:rPr>
              <a:t>lekfull träning i endast en idrott </a:t>
            </a:r>
          </a:p>
          <a:p>
            <a:pPr algn="ctr"/>
            <a:endParaRPr lang="sv-SE" sz="1000" dirty="0" smtClean="0">
              <a:solidFill>
                <a:schemeClr val="tx1"/>
              </a:solidFill>
              <a:latin typeface="Calibri" panose="020F0502020204030204" pitchFamily="34" charset="0"/>
              <a:cs typeface="Calibri" panose="020F0502020204030204" pitchFamily="34" charset="0"/>
            </a:endParaRPr>
          </a:p>
          <a:p>
            <a:pPr algn="ctr"/>
            <a:endParaRPr lang="sv-SE" sz="1000" dirty="0">
              <a:solidFill>
                <a:schemeClr val="tx1"/>
              </a:solidFill>
              <a:latin typeface="Calibri" panose="020F0502020204030204" pitchFamily="34" charset="0"/>
              <a:cs typeface="Calibri" panose="020F0502020204030204" pitchFamily="34" charset="0"/>
            </a:endParaRPr>
          </a:p>
          <a:p>
            <a:pPr algn="ctr"/>
            <a:r>
              <a:rPr lang="sv-SE" sz="1000" dirty="0" smtClean="0">
                <a:solidFill>
                  <a:schemeClr val="tx1"/>
                </a:solidFill>
                <a:latin typeface="Calibri" panose="020F0502020204030204" pitchFamily="34" charset="0"/>
                <a:cs typeface="Calibri" panose="020F0502020204030204" pitchFamily="34" charset="0"/>
              </a:rPr>
              <a:t>Specialisering</a:t>
            </a:r>
          </a:p>
          <a:p>
            <a:pPr algn="ctr"/>
            <a:endParaRPr lang="sv-SE" sz="1000" dirty="0" smtClean="0">
              <a:solidFill>
                <a:schemeClr val="tx1"/>
              </a:solidFill>
              <a:latin typeface="Calibri" panose="020F0502020204030204" pitchFamily="34" charset="0"/>
              <a:cs typeface="Calibri" panose="020F0502020204030204" pitchFamily="34" charset="0"/>
            </a:endParaRPr>
          </a:p>
        </p:txBody>
      </p:sp>
      <p:sp>
        <p:nvSpPr>
          <p:cNvPr id="11" name="textruta 10"/>
          <p:cNvSpPr txBox="1"/>
          <p:nvPr/>
        </p:nvSpPr>
        <p:spPr>
          <a:xfrm>
            <a:off x="6669222" y="4977397"/>
            <a:ext cx="4211409" cy="276999"/>
          </a:xfrm>
          <a:prstGeom prst="rect">
            <a:avLst/>
          </a:prstGeom>
          <a:noFill/>
        </p:spPr>
        <p:txBody>
          <a:bodyPr wrap="none" rtlCol="0">
            <a:spAutoFit/>
          </a:bodyPr>
          <a:lstStyle/>
          <a:p>
            <a:r>
              <a:rPr lang="sv-SE" sz="1200" dirty="0" smtClean="0"/>
              <a:t>Figur 1. Vägarna till elitprestation (Fahlström m.fl. 2015)</a:t>
            </a:r>
            <a:endParaRPr lang="sv-SE" sz="1200" dirty="0"/>
          </a:p>
        </p:txBody>
      </p:sp>
      <p:cxnSp>
        <p:nvCxnSpPr>
          <p:cNvPr id="13" name="Rak pilkoppling 12"/>
          <p:cNvCxnSpPr/>
          <p:nvPr/>
        </p:nvCxnSpPr>
        <p:spPr>
          <a:xfrm flipV="1">
            <a:off x="7181758" y="711202"/>
            <a:ext cx="0" cy="2144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Rak pilkoppling 14"/>
          <p:cNvCxnSpPr/>
          <p:nvPr/>
        </p:nvCxnSpPr>
        <p:spPr>
          <a:xfrm flipV="1">
            <a:off x="8217891" y="711203"/>
            <a:ext cx="0" cy="2144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Rak pilkoppling 15"/>
          <p:cNvCxnSpPr/>
          <p:nvPr/>
        </p:nvCxnSpPr>
        <p:spPr>
          <a:xfrm flipV="1">
            <a:off x="9254024" y="711202"/>
            <a:ext cx="0" cy="4854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Rak pilkoppling 16"/>
          <p:cNvCxnSpPr/>
          <p:nvPr/>
        </p:nvCxnSpPr>
        <p:spPr>
          <a:xfrm flipV="1">
            <a:off x="10290156" y="711203"/>
            <a:ext cx="0" cy="18414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Rak pilkoppling 17"/>
          <p:cNvCxnSpPr/>
          <p:nvPr/>
        </p:nvCxnSpPr>
        <p:spPr>
          <a:xfrm flipV="1">
            <a:off x="11309384" y="711204"/>
            <a:ext cx="0" cy="23291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Rak koppling 21"/>
          <p:cNvCxnSpPr/>
          <p:nvPr/>
        </p:nvCxnSpPr>
        <p:spPr>
          <a:xfrm>
            <a:off x="7184718" y="2156178"/>
            <a:ext cx="0" cy="598309"/>
          </a:xfrm>
          <a:prstGeom prst="line">
            <a:avLst/>
          </a:prstGeom>
        </p:spPr>
        <p:style>
          <a:lnRef idx="1">
            <a:schemeClr val="dk1"/>
          </a:lnRef>
          <a:fillRef idx="0">
            <a:schemeClr val="dk1"/>
          </a:fillRef>
          <a:effectRef idx="0">
            <a:schemeClr val="dk1"/>
          </a:effectRef>
          <a:fontRef idx="minor">
            <a:schemeClr val="tx1"/>
          </a:fontRef>
        </p:style>
      </p:cxnSp>
      <p:sp>
        <p:nvSpPr>
          <p:cNvPr id="31" name="Rektangel 30"/>
          <p:cNvSpPr/>
          <p:nvPr/>
        </p:nvSpPr>
        <p:spPr>
          <a:xfrm>
            <a:off x="6663692" y="79022"/>
            <a:ext cx="3108399" cy="553156"/>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smtClean="0">
                <a:solidFill>
                  <a:schemeClr val="tx1"/>
                </a:solidFill>
              </a:rPr>
              <a:t>Senare specialisering och elitsatsning</a:t>
            </a:r>
            <a:endParaRPr lang="sv-SE" sz="1200" dirty="0">
              <a:solidFill>
                <a:schemeClr val="tx1"/>
              </a:solidFill>
            </a:endParaRPr>
          </a:p>
        </p:txBody>
      </p:sp>
      <p:sp>
        <p:nvSpPr>
          <p:cNvPr id="32" name="Rektangel 31"/>
          <p:cNvSpPr/>
          <p:nvPr/>
        </p:nvSpPr>
        <p:spPr>
          <a:xfrm>
            <a:off x="9774644" y="79022"/>
            <a:ext cx="2052806" cy="553156"/>
          </a:xfrm>
          <a:prstGeom prst="rect">
            <a:avLst/>
          </a:prstGeom>
          <a:solidFill>
            <a:srgbClr val="A1A1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smtClean="0">
                <a:solidFill>
                  <a:schemeClr val="tx1"/>
                </a:solidFill>
              </a:rPr>
              <a:t>Tidigare specialisering och elitsatsning</a:t>
            </a:r>
            <a:endParaRPr lang="sv-SE" dirty="0"/>
          </a:p>
        </p:txBody>
      </p:sp>
      <p:sp>
        <p:nvSpPr>
          <p:cNvPr id="33" name="Rektangel 32"/>
          <p:cNvSpPr/>
          <p:nvPr/>
        </p:nvSpPr>
        <p:spPr>
          <a:xfrm>
            <a:off x="6669222" y="4407322"/>
            <a:ext cx="5158228" cy="57007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smtClean="0">
                <a:solidFill>
                  <a:schemeClr val="tx1"/>
                </a:solidFill>
              </a:rPr>
              <a:t>Idrottsdebut</a:t>
            </a:r>
            <a:endParaRPr lang="sv-SE" sz="1200" dirty="0">
              <a:solidFill>
                <a:schemeClr val="tx1"/>
              </a:solidFill>
            </a:endParaRPr>
          </a:p>
        </p:txBody>
      </p:sp>
      <p:cxnSp>
        <p:nvCxnSpPr>
          <p:cNvPr id="34" name="Rak koppling 33"/>
          <p:cNvCxnSpPr/>
          <p:nvPr/>
        </p:nvCxnSpPr>
        <p:spPr>
          <a:xfrm>
            <a:off x="8217891" y="1845734"/>
            <a:ext cx="0" cy="706966"/>
          </a:xfrm>
          <a:prstGeom prst="line">
            <a:avLst/>
          </a:prstGeom>
        </p:spPr>
        <p:style>
          <a:lnRef idx="1">
            <a:schemeClr val="dk1"/>
          </a:lnRef>
          <a:fillRef idx="0">
            <a:schemeClr val="dk1"/>
          </a:fillRef>
          <a:effectRef idx="0">
            <a:schemeClr val="dk1"/>
          </a:effectRef>
          <a:fontRef idx="minor">
            <a:schemeClr val="tx1"/>
          </a:fontRef>
        </p:style>
      </p:cxnSp>
      <p:cxnSp>
        <p:nvCxnSpPr>
          <p:cNvPr id="35" name="Rak koppling 34"/>
          <p:cNvCxnSpPr/>
          <p:nvPr/>
        </p:nvCxnSpPr>
        <p:spPr>
          <a:xfrm>
            <a:off x="9219498" y="2387598"/>
            <a:ext cx="0" cy="738433"/>
          </a:xfrm>
          <a:prstGeom prst="line">
            <a:avLst/>
          </a:prstGeom>
        </p:spPr>
        <p:style>
          <a:lnRef idx="1">
            <a:schemeClr val="dk1"/>
          </a:lnRef>
          <a:fillRef idx="0">
            <a:schemeClr val="dk1"/>
          </a:fillRef>
          <a:effectRef idx="0">
            <a:schemeClr val="dk1"/>
          </a:effectRef>
          <a:fontRef idx="minor">
            <a:schemeClr val="tx1"/>
          </a:fontRef>
        </p:style>
      </p:cxnSp>
      <p:cxnSp>
        <p:nvCxnSpPr>
          <p:cNvPr id="36" name="Rak koppling 35"/>
          <p:cNvCxnSpPr/>
          <p:nvPr/>
        </p:nvCxnSpPr>
        <p:spPr>
          <a:xfrm>
            <a:off x="7181098" y="3341511"/>
            <a:ext cx="0" cy="444923"/>
          </a:xfrm>
          <a:prstGeom prst="line">
            <a:avLst/>
          </a:prstGeom>
        </p:spPr>
        <p:style>
          <a:lnRef idx="1">
            <a:schemeClr val="dk1"/>
          </a:lnRef>
          <a:fillRef idx="0">
            <a:schemeClr val="dk1"/>
          </a:fillRef>
          <a:effectRef idx="0">
            <a:schemeClr val="dk1"/>
          </a:effectRef>
          <a:fontRef idx="minor">
            <a:schemeClr val="tx1"/>
          </a:fontRef>
        </p:style>
      </p:cxnSp>
      <p:cxnSp>
        <p:nvCxnSpPr>
          <p:cNvPr id="45" name="Rak koppling 44"/>
          <p:cNvCxnSpPr/>
          <p:nvPr/>
        </p:nvCxnSpPr>
        <p:spPr>
          <a:xfrm>
            <a:off x="7181098" y="4219717"/>
            <a:ext cx="0" cy="117543"/>
          </a:xfrm>
          <a:prstGeom prst="line">
            <a:avLst/>
          </a:prstGeom>
        </p:spPr>
        <p:style>
          <a:lnRef idx="1">
            <a:schemeClr val="dk1"/>
          </a:lnRef>
          <a:fillRef idx="0">
            <a:schemeClr val="dk1"/>
          </a:fillRef>
          <a:effectRef idx="0">
            <a:schemeClr val="dk1"/>
          </a:effectRef>
          <a:fontRef idx="minor">
            <a:schemeClr val="tx1"/>
          </a:fontRef>
        </p:style>
      </p:cxnSp>
      <p:cxnSp>
        <p:nvCxnSpPr>
          <p:cNvPr id="46" name="Rak koppling 45"/>
          <p:cNvCxnSpPr/>
          <p:nvPr/>
        </p:nvCxnSpPr>
        <p:spPr>
          <a:xfrm>
            <a:off x="8217891" y="4219717"/>
            <a:ext cx="0" cy="117543"/>
          </a:xfrm>
          <a:prstGeom prst="line">
            <a:avLst/>
          </a:prstGeom>
        </p:spPr>
        <p:style>
          <a:lnRef idx="1">
            <a:schemeClr val="dk1"/>
          </a:lnRef>
          <a:fillRef idx="0">
            <a:schemeClr val="dk1"/>
          </a:fillRef>
          <a:effectRef idx="0">
            <a:schemeClr val="dk1"/>
          </a:effectRef>
          <a:fontRef idx="minor">
            <a:schemeClr val="tx1"/>
          </a:fontRef>
        </p:style>
      </p:cxnSp>
      <p:cxnSp>
        <p:nvCxnSpPr>
          <p:cNvPr id="47" name="Rak koppling 46"/>
          <p:cNvCxnSpPr/>
          <p:nvPr/>
        </p:nvCxnSpPr>
        <p:spPr>
          <a:xfrm>
            <a:off x="9254024" y="4219717"/>
            <a:ext cx="0" cy="117543"/>
          </a:xfrm>
          <a:prstGeom prst="line">
            <a:avLst/>
          </a:prstGeom>
        </p:spPr>
        <p:style>
          <a:lnRef idx="1">
            <a:schemeClr val="dk1"/>
          </a:lnRef>
          <a:fillRef idx="0">
            <a:schemeClr val="dk1"/>
          </a:fillRef>
          <a:effectRef idx="0">
            <a:schemeClr val="dk1"/>
          </a:effectRef>
          <a:fontRef idx="minor">
            <a:schemeClr val="tx1"/>
          </a:fontRef>
        </p:style>
      </p:cxnSp>
      <p:cxnSp>
        <p:nvCxnSpPr>
          <p:cNvPr id="48" name="Rak koppling 47"/>
          <p:cNvCxnSpPr/>
          <p:nvPr/>
        </p:nvCxnSpPr>
        <p:spPr>
          <a:xfrm>
            <a:off x="10290156" y="4219717"/>
            <a:ext cx="0" cy="117543"/>
          </a:xfrm>
          <a:prstGeom prst="line">
            <a:avLst/>
          </a:prstGeom>
        </p:spPr>
        <p:style>
          <a:lnRef idx="1">
            <a:schemeClr val="dk1"/>
          </a:lnRef>
          <a:fillRef idx="0">
            <a:schemeClr val="dk1"/>
          </a:fillRef>
          <a:effectRef idx="0">
            <a:schemeClr val="dk1"/>
          </a:effectRef>
          <a:fontRef idx="minor">
            <a:schemeClr val="tx1"/>
          </a:fontRef>
        </p:style>
      </p:cxnSp>
      <p:cxnSp>
        <p:nvCxnSpPr>
          <p:cNvPr id="49" name="Rak koppling 48"/>
          <p:cNvCxnSpPr/>
          <p:nvPr/>
        </p:nvCxnSpPr>
        <p:spPr>
          <a:xfrm>
            <a:off x="11347431" y="4219716"/>
            <a:ext cx="0" cy="117543"/>
          </a:xfrm>
          <a:prstGeom prst="line">
            <a:avLst/>
          </a:prstGeom>
        </p:spPr>
        <p:style>
          <a:lnRef idx="1">
            <a:schemeClr val="dk1"/>
          </a:lnRef>
          <a:fillRef idx="0">
            <a:schemeClr val="dk1"/>
          </a:fillRef>
          <a:effectRef idx="0">
            <a:schemeClr val="dk1"/>
          </a:effectRef>
          <a:fontRef idx="minor">
            <a:schemeClr val="tx1"/>
          </a:fontRef>
        </p:style>
      </p:cxnSp>
      <p:cxnSp>
        <p:nvCxnSpPr>
          <p:cNvPr id="52" name="Rak koppling 51"/>
          <p:cNvCxnSpPr/>
          <p:nvPr/>
        </p:nvCxnSpPr>
        <p:spPr>
          <a:xfrm>
            <a:off x="8217891" y="3239912"/>
            <a:ext cx="0" cy="117543"/>
          </a:xfrm>
          <a:prstGeom prst="line">
            <a:avLst/>
          </a:prstGeom>
        </p:spPr>
        <p:style>
          <a:lnRef idx="1">
            <a:schemeClr val="dk1"/>
          </a:lnRef>
          <a:fillRef idx="0">
            <a:schemeClr val="dk1"/>
          </a:fillRef>
          <a:effectRef idx="0">
            <a:schemeClr val="dk1"/>
          </a:effectRef>
          <a:fontRef idx="minor">
            <a:schemeClr val="tx1"/>
          </a:fontRef>
        </p:style>
      </p:cxnSp>
      <p:cxnSp>
        <p:nvCxnSpPr>
          <p:cNvPr id="53" name="Rak koppling 52"/>
          <p:cNvCxnSpPr/>
          <p:nvPr/>
        </p:nvCxnSpPr>
        <p:spPr>
          <a:xfrm>
            <a:off x="8215707" y="3702985"/>
            <a:ext cx="0" cy="11754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724738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Ge exempel på vilka faktorer det finns i din egen idrottsliga utvecklingsmiljö. Hur påverkar </a:t>
            </a:r>
            <a:r>
              <a:rPr lang="sv-SE" dirty="0" smtClean="0"/>
              <a:t/>
            </a:r>
            <a:br>
              <a:rPr lang="sv-SE" dirty="0" smtClean="0"/>
            </a:br>
            <a:r>
              <a:rPr lang="sv-SE" dirty="0" smtClean="0"/>
              <a:t>dessa </a:t>
            </a:r>
            <a:r>
              <a:rPr lang="sv-SE" dirty="0"/>
              <a:t>faktorer dig som idrottare? </a:t>
            </a:r>
          </a:p>
        </p:txBody>
      </p:sp>
    </p:spTree>
    <p:extLst>
      <p:ext uri="{BB962C8B-B14F-4D97-AF65-F5344CB8AC3E}">
        <p14:creationId xmlns:p14="http://schemas.microsoft.com/office/powerpoint/2010/main" val="348647580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Miljöns betydelse för idrottsutveckling</a:t>
            </a:r>
            <a:endParaRPr lang="sv-SE" dirty="0"/>
          </a:p>
        </p:txBody>
      </p:sp>
      <p:sp>
        <p:nvSpPr>
          <p:cNvPr id="3" name="Platshållare för text 2"/>
          <p:cNvSpPr>
            <a:spLocks noGrp="1"/>
          </p:cNvSpPr>
          <p:nvPr>
            <p:ph type="body" sz="quarter" idx="11"/>
          </p:nvPr>
        </p:nvSpPr>
        <p:spPr/>
        <p:txBody>
          <a:bodyPr/>
          <a:lstStyle/>
          <a:p>
            <a:pPr>
              <a:lnSpc>
                <a:spcPct val="100000"/>
              </a:lnSpc>
            </a:pPr>
            <a:r>
              <a:rPr lang="sv-SE" dirty="0" smtClean="0"/>
              <a:t>Miljön som finns runtomkring dig som idrottare har </a:t>
            </a:r>
            <a:r>
              <a:rPr lang="sv-SE" dirty="0" smtClean="0">
                <a:solidFill>
                  <a:srgbClr val="008EAA"/>
                </a:solidFill>
              </a:rPr>
              <a:t>stor betydelse för din idrottsliga utveckling</a:t>
            </a:r>
            <a:r>
              <a:rPr lang="sv-SE" dirty="0" smtClean="0"/>
              <a:t>.</a:t>
            </a:r>
          </a:p>
          <a:p>
            <a:pPr>
              <a:lnSpc>
                <a:spcPct val="100000"/>
              </a:lnSpc>
            </a:pPr>
            <a:r>
              <a:rPr lang="sv-SE" dirty="0" smtClean="0"/>
              <a:t>En idrottslig utvecklingsmiljö är komplex och kan </a:t>
            </a:r>
            <a:r>
              <a:rPr lang="sv-SE" dirty="0" smtClean="0">
                <a:solidFill>
                  <a:srgbClr val="008EAA"/>
                </a:solidFill>
              </a:rPr>
              <a:t>delas upp i olika nivåer med olika delar</a:t>
            </a:r>
            <a:r>
              <a:rPr lang="sv-SE" dirty="0" smtClean="0"/>
              <a:t>:</a:t>
            </a:r>
          </a:p>
          <a:p>
            <a:pPr lvl="1">
              <a:lnSpc>
                <a:spcPct val="100000"/>
              </a:lnSpc>
              <a:buFont typeface="Wingdings" panose="05000000000000000000" pitchFamily="2" charset="2"/>
              <a:buChar char="Ø"/>
            </a:pPr>
            <a:r>
              <a:rPr lang="sv-SE" u="sng" dirty="0" smtClean="0"/>
              <a:t>Idrottsklubben</a:t>
            </a:r>
            <a:r>
              <a:rPr lang="sv-SE" dirty="0" smtClean="0"/>
              <a:t>: Träningsanläggning, tränare, idrottskamrater, kostrådgivare, idrottspsykologer, organisationsledare. </a:t>
            </a:r>
            <a:r>
              <a:rPr lang="sv-SE" dirty="0" smtClean="0">
                <a:solidFill>
                  <a:srgbClr val="008EAA"/>
                </a:solidFill>
              </a:rPr>
              <a:t>Även DU som idrottare är en del i miljön</a:t>
            </a:r>
            <a:r>
              <a:rPr lang="sv-SE" dirty="0" smtClean="0"/>
              <a:t>!</a:t>
            </a:r>
          </a:p>
          <a:p>
            <a:pPr lvl="1">
              <a:lnSpc>
                <a:spcPct val="100000"/>
              </a:lnSpc>
              <a:buFont typeface="Wingdings" panose="05000000000000000000" pitchFamily="2" charset="2"/>
              <a:buChar char="Ø"/>
            </a:pPr>
            <a:r>
              <a:rPr lang="sv-SE" u="sng" dirty="0" smtClean="0"/>
              <a:t>Närmsta omgivning</a:t>
            </a:r>
            <a:r>
              <a:rPr lang="sv-SE" dirty="0" smtClean="0"/>
              <a:t>: Familj, vänner, skola och andra klubbar/miljöer – </a:t>
            </a:r>
            <a:r>
              <a:rPr lang="sv-SE" dirty="0" smtClean="0">
                <a:solidFill>
                  <a:srgbClr val="008EAA"/>
                </a:solidFill>
              </a:rPr>
              <a:t>både idrottsliga och andra</a:t>
            </a:r>
            <a:r>
              <a:rPr lang="sv-SE" dirty="0" smtClean="0"/>
              <a:t>.</a:t>
            </a:r>
          </a:p>
          <a:p>
            <a:pPr lvl="1">
              <a:lnSpc>
                <a:spcPct val="100000"/>
              </a:lnSpc>
              <a:buFont typeface="Wingdings" panose="05000000000000000000" pitchFamily="2" charset="2"/>
              <a:buChar char="Ø"/>
            </a:pPr>
            <a:r>
              <a:rPr lang="sv-SE" u="sng" dirty="0" smtClean="0"/>
              <a:t>Idrottsliga förhållanden</a:t>
            </a:r>
            <a:r>
              <a:rPr lang="sv-SE" dirty="0" smtClean="0"/>
              <a:t>: Exempelvis satsningar och prioriteringar från Svenska Simförbundet. Även media och sponsorer. </a:t>
            </a:r>
            <a:r>
              <a:rPr lang="sv-SE" dirty="0" smtClean="0">
                <a:solidFill>
                  <a:srgbClr val="008EAA"/>
                </a:solidFill>
              </a:rPr>
              <a:t>Den specifika idrottens kultur och traditioner</a:t>
            </a:r>
            <a:r>
              <a:rPr lang="sv-SE" dirty="0" smtClean="0"/>
              <a:t>. Har inte någon nära kontakt med dig och din närmiljö, men påverkar ändå verksamheten.</a:t>
            </a:r>
          </a:p>
          <a:p>
            <a:pPr>
              <a:lnSpc>
                <a:spcPct val="100000"/>
              </a:lnSpc>
            </a:pPr>
            <a:endParaRPr lang="sv-SE" dirty="0"/>
          </a:p>
        </p:txBody>
      </p:sp>
    </p:spTree>
    <p:extLst>
      <p:ext uri="{BB962C8B-B14F-4D97-AF65-F5344CB8AC3E}">
        <p14:creationId xmlns:p14="http://schemas.microsoft.com/office/powerpoint/2010/main" val="135931996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Beskriv kortfattat </a:t>
            </a:r>
            <a:r>
              <a:rPr lang="sv-SE" dirty="0" smtClean="0"/>
              <a:t>vad som </a:t>
            </a:r>
            <a:r>
              <a:rPr lang="sv-SE" dirty="0"/>
              <a:t>skapar goda idrottsliga </a:t>
            </a:r>
            <a:r>
              <a:rPr lang="sv-SE" dirty="0" smtClean="0"/>
              <a:t>utvecklingsmiljöer.</a:t>
            </a:r>
            <a:endParaRPr lang="sv-SE" dirty="0"/>
          </a:p>
        </p:txBody>
      </p:sp>
    </p:spTree>
    <p:extLst>
      <p:ext uri="{BB962C8B-B14F-4D97-AF65-F5344CB8AC3E}">
        <p14:creationId xmlns:p14="http://schemas.microsoft.com/office/powerpoint/2010/main" val="320354630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Goda idrottsliga utvecklingsmiljöer</a:t>
            </a:r>
            <a:endParaRPr lang="sv-SE" dirty="0"/>
          </a:p>
        </p:txBody>
      </p:sp>
      <p:sp>
        <p:nvSpPr>
          <p:cNvPr id="3" name="Platshållare för text 2"/>
          <p:cNvSpPr>
            <a:spLocks noGrp="1"/>
          </p:cNvSpPr>
          <p:nvPr>
            <p:ph type="body" sz="quarter" idx="11"/>
          </p:nvPr>
        </p:nvSpPr>
        <p:spPr/>
        <p:txBody>
          <a:bodyPr/>
          <a:lstStyle/>
          <a:p>
            <a:r>
              <a:rPr lang="sv-SE" dirty="0" smtClean="0"/>
              <a:t>En bra utvecklingsmiljö på de innersta nivåerna (idrottsklubben och närmsta omgivning) skapas utifrån </a:t>
            </a:r>
            <a:r>
              <a:rPr lang="sv-SE" dirty="0" smtClean="0">
                <a:solidFill>
                  <a:srgbClr val="008EAA"/>
                </a:solidFill>
              </a:rPr>
              <a:t>tre olika teman</a:t>
            </a:r>
            <a:r>
              <a:rPr lang="sv-SE" dirty="0" smtClean="0"/>
              <a:t>:</a:t>
            </a:r>
          </a:p>
          <a:p>
            <a:pPr marL="571500" lvl="1" indent="-457200">
              <a:buFont typeface="+mj-lt"/>
              <a:buAutoNum type="arabicPeriod"/>
            </a:pPr>
            <a:r>
              <a:rPr lang="sv-SE" u="sng" dirty="0" smtClean="0"/>
              <a:t>Organisation, kultur och materiella resurser</a:t>
            </a:r>
            <a:r>
              <a:rPr lang="sv-SE" dirty="0" smtClean="0"/>
              <a:t>: </a:t>
            </a:r>
            <a:r>
              <a:rPr lang="sv-SE" dirty="0" smtClean="0">
                <a:solidFill>
                  <a:srgbClr val="008EAA"/>
                </a:solidFill>
              </a:rPr>
              <a:t>En tydlig organisation</a:t>
            </a:r>
            <a:r>
              <a:rPr lang="sv-SE" dirty="0" smtClean="0"/>
              <a:t> med en röd tråd som hela tiden utvecklas. </a:t>
            </a:r>
            <a:r>
              <a:rPr lang="sv-SE" dirty="0" smtClean="0">
                <a:solidFill>
                  <a:srgbClr val="008EAA"/>
                </a:solidFill>
              </a:rPr>
              <a:t>Långsiktiga mål </a:t>
            </a:r>
            <a:r>
              <a:rPr lang="sv-SE" dirty="0" smtClean="0"/>
              <a:t>och individanpassade planer. </a:t>
            </a:r>
            <a:r>
              <a:rPr lang="sv-SE" dirty="0" smtClean="0">
                <a:solidFill>
                  <a:srgbClr val="008EAA"/>
                </a:solidFill>
              </a:rPr>
              <a:t>God fysisk träningsmiljö</a:t>
            </a:r>
            <a:r>
              <a:rPr lang="sv-SE" dirty="0" smtClean="0"/>
              <a:t> med bra lokaler och utrustning.</a:t>
            </a:r>
          </a:p>
          <a:p>
            <a:pPr marL="571500" lvl="1" indent="-457200">
              <a:buFont typeface="+mj-lt"/>
              <a:buAutoNum type="arabicPeriod"/>
            </a:pPr>
            <a:r>
              <a:rPr lang="sv-SE" u="sng" dirty="0" smtClean="0"/>
              <a:t>Sociala faktorer</a:t>
            </a:r>
            <a:r>
              <a:rPr lang="sv-SE" dirty="0" smtClean="0"/>
              <a:t>: </a:t>
            </a:r>
            <a:r>
              <a:rPr lang="sv-SE" dirty="0" smtClean="0">
                <a:solidFill>
                  <a:srgbClr val="008EAA"/>
                </a:solidFill>
              </a:rPr>
              <a:t>Se hela individen</a:t>
            </a:r>
            <a:r>
              <a:rPr lang="sv-SE" dirty="0" smtClean="0"/>
              <a:t>, exempelvis inte enbart bli sedd som elitidrottare. </a:t>
            </a:r>
            <a:r>
              <a:rPr lang="sv-SE" dirty="0" smtClean="0">
                <a:solidFill>
                  <a:srgbClr val="008EAA"/>
                </a:solidFill>
              </a:rPr>
              <a:t>Fungerande helhet – idrott-skola-familj</a:t>
            </a:r>
            <a:r>
              <a:rPr lang="sv-SE" dirty="0" smtClean="0"/>
              <a:t>, att det finns en bra relation mellan barn, ledare och föräldrar. </a:t>
            </a:r>
            <a:r>
              <a:rPr lang="sv-SE" dirty="0" smtClean="0">
                <a:solidFill>
                  <a:srgbClr val="008EAA"/>
                </a:solidFill>
              </a:rPr>
              <a:t>Träningsgrupp</a:t>
            </a:r>
            <a:r>
              <a:rPr lang="sv-SE" dirty="0" smtClean="0"/>
              <a:t> med stöttande träningskamrater.</a:t>
            </a:r>
          </a:p>
          <a:p>
            <a:pPr marL="571500" lvl="1" indent="-457200">
              <a:buFont typeface="+mj-lt"/>
              <a:buAutoNum type="arabicPeriod"/>
            </a:pPr>
            <a:r>
              <a:rPr lang="sv-SE" u="sng" dirty="0" smtClean="0"/>
              <a:t>Tränarnas idrottsliga och pedagogiska kompetens</a:t>
            </a:r>
            <a:r>
              <a:rPr lang="sv-SE" dirty="0" smtClean="0"/>
              <a:t>: Både </a:t>
            </a:r>
            <a:r>
              <a:rPr lang="sv-SE" dirty="0" smtClean="0">
                <a:solidFill>
                  <a:srgbClr val="008EAA"/>
                </a:solidFill>
              </a:rPr>
              <a:t>enskilda tränare </a:t>
            </a:r>
            <a:r>
              <a:rPr lang="sv-SE" dirty="0" smtClean="0"/>
              <a:t>och även en </a:t>
            </a:r>
            <a:r>
              <a:rPr lang="sv-SE" dirty="0" smtClean="0">
                <a:solidFill>
                  <a:srgbClr val="008EAA"/>
                </a:solidFill>
              </a:rPr>
              <a:t>grupp av tränare </a:t>
            </a:r>
            <a:r>
              <a:rPr lang="sv-SE" dirty="0" smtClean="0"/>
              <a:t>som tillsammans har den väsentliga kompetensen.</a:t>
            </a:r>
          </a:p>
          <a:p>
            <a:pPr marL="457200" indent="-457200">
              <a:buFont typeface="+mj-lt"/>
              <a:buAutoNum type="arabicPeriod"/>
            </a:pPr>
            <a:endParaRPr lang="sv-SE" dirty="0"/>
          </a:p>
        </p:txBody>
      </p:sp>
    </p:spTree>
    <p:extLst>
      <p:ext uri="{BB962C8B-B14F-4D97-AF65-F5344CB8AC3E}">
        <p14:creationId xmlns:p14="http://schemas.microsoft.com/office/powerpoint/2010/main" val="325467137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a:t>
            </a:r>
            <a:r>
              <a:rPr lang="sv-SE" dirty="0" smtClean="0"/>
              <a:t>237-251</a:t>
            </a:r>
            <a:endParaRPr lang="sv-SE" dirty="0"/>
          </a:p>
          <a:p>
            <a:r>
              <a:rPr lang="sv-SE" dirty="0"/>
              <a:t>Tid: ca </a:t>
            </a:r>
            <a:r>
              <a:rPr lang="sv-SE" dirty="0" smtClean="0"/>
              <a:t>30 minuter</a:t>
            </a:r>
            <a:endParaRPr lang="sv-SE" dirty="0"/>
          </a:p>
        </p:txBody>
      </p:sp>
      <p:sp>
        <p:nvSpPr>
          <p:cNvPr id="3" name="Rubrik 2"/>
          <p:cNvSpPr>
            <a:spLocks noGrp="1"/>
          </p:cNvSpPr>
          <p:nvPr>
            <p:ph type="ctrTitle"/>
          </p:nvPr>
        </p:nvSpPr>
        <p:spPr/>
        <p:txBody>
          <a:bodyPr/>
          <a:lstStyle/>
          <a:p>
            <a:r>
              <a:rPr lang="sv-SE" dirty="0" smtClean="0"/>
              <a:t>Idrottens dubbla karriärer</a:t>
            </a:r>
            <a:endParaRPr lang="sv-SE" dirty="0"/>
          </a:p>
        </p:txBody>
      </p:sp>
    </p:spTree>
    <p:extLst>
      <p:ext uri="{BB962C8B-B14F-4D97-AF65-F5344CB8AC3E}">
        <p14:creationId xmlns:p14="http://schemas.microsoft.com/office/powerpoint/2010/main" val="61428259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menas med en dubbel karriär? </a:t>
            </a:r>
          </a:p>
        </p:txBody>
      </p:sp>
    </p:spTree>
    <p:extLst>
      <p:ext uri="{BB962C8B-B14F-4D97-AF65-F5344CB8AC3E}">
        <p14:creationId xmlns:p14="http://schemas.microsoft.com/office/powerpoint/2010/main" val="8935004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Stabiliserande muskulatur</a:t>
            </a:r>
            <a:endParaRPr lang="sv-SE" dirty="0"/>
          </a:p>
        </p:txBody>
      </p:sp>
      <p:sp>
        <p:nvSpPr>
          <p:cNvPr id="3" name="Platshållare för text 2"/>
          <p:cNvSpPr>
            <a:spLocks noGrp="1"/>
          </p:cNvSpPr>
          <p:nvPr>
            <p:ph type="body" sz="quarter" idx="11"/>
          </p:nvPr>
        </p:nvSpPr>
        <p:spPr/>
        <p:txBody>
          <a:bodyPr/>
          <a:lstStyle/>
          <a:p>
            <a:r>
              <a:rPr lang="sv-SE" dirty="0"/>
              <a:t>Den stabiliserande muskulaturen har till uppgift </a:t>
            </a:r>
            <a:r>
              <a:rPr lang="sv-SE" dirty="0" smtClean="0"/>
              <a:t>att </a:t>
            </a:r>
            <a:r>
              <a:rPr lang="sv-SE" dirty="0" smtClean="0">
                <a:solidFill>
                  <a:schemeClr val="accent1"/>
                </a:solidFill>
              </a:rPr>
              <a:t>stabilisera</a:t>
            </a:r>
            <a:r>
              <a:rPr lang="sv-SE" dirty="0" smtClean="0"/>
              <a:t>, </a:t>
            </a:r>
            <a:r>
              <a:rPr lang="sv-SE" dirty="0"/>
              <a:t>styra och </a:t>
            </a:r>
            <a:r>
              <a:rPr lang="sv-SE" dirty="0">
                <a:solidFill>
                  <a:schemeClr val="accent1"/>
                </a:solidFill>
              </a:rPr>
              <a:t>kontrollera en rörelse </a:t>
            </a:r>
            <a:r>
              <a:rPr lang="sv-SE" dirty="0"/>
              <a:t>för att bibehålla en </a:t>
            </a:r>
            <a:r>
              <a:rPr lang="sv-SE" dirty="0">
                <a:solidFill>
                  <a:schemeClr val="accent1"/>
                </a:solidFill>
              </a:rPr>
              <a:t>god </a:t>
            </a:r>
            <a:r>
              <a:rPr lang="sv-SE" dirty="0" smtClean="0">
                <a:solidFill>
                  <a:schemeClr val="accent1"/>
                </a:solidFill>
              </a:rPr>
              <a:t>position </a:t>
            </a:r>
            <a:r>
              <a:rPr lang="sv-SE" dirty="0">
                <a:solidFill>
                  <a:schemeClr val="accent1"/>
                </a:solidFill>
              </a:rPr>
              <a:t>av en led/flera leder.</a:t>
            </a:r>
          </a:p>
          <a:p>
            <a:r>
              <a:rPr lang="sv-SE" dirty="0"/>
              <a:t>De stabiliserande musklerna arbetar framför allt </a:t>
            </a:r>
            <a:r>
              <a:rPr lang="sv-SE" dirty="0" smtClean="0">
                <a:solidFill>
                  <a:schemeClr val="accent1"/>
                </a:solidFill>
              </a:rPr>
              <a:t>statiskt (stilla)</a:t>
            </a:r>
            <a:r>
              <a:rPr lang="sv-SE" dirty="0" smtClean="0"/>
              <a:t>.</a:t>
            </a:r>
          </a:p>
          <a:p>
            <a:r>
              <a:rPr lang="sv-SE" dirty="0" smtClean="0"/>
              <a:t>De stabiliserande bålmusklerna håller </a:t>
            </a:r>
            <a:r>
              <a:rPr lang="sv-SE" dirty="0" smtClean="0">
                <a:solidFill>
                  <a:srgbClr val="008EAA"/>
                </a:solidFill>
              </a:rPr>
              <a:t>ryggraden i en neutral position </a:t>
            </a:r>
            <a:r>
              <a:rPr lang="sv-SE" dirty="0" smtClean="0"/>
              <a:t>och bidrar till att du kan </a:t>
            </a:r>
            <a:r>
              <a:rPr lang="sv-SE" dirty="0" smtClean="0">
                <a:solidFill>
                  <a:schemeClr val="accent1"/>
                </a:solidFill>
              </a:rPr>
              <a:t>hålla dig upprätt</a:t>
            </a:r>
            <a:r>
              <a:rPr lang="sv-SE" dirty="0" smtClean="0"/>
              <a:t>.</a:t>
            </a:r>
          </a:p>
          <a:p>
            <a:r>
              <a:rPr lang="sv-SE" dirty="0" smtClean="0"/>
              <a:t>Stabiliserande </a:t>
            </a:r>
            <a:r>
              <a:rPr lang="sv-SE" dirty="0"/>
              <a:t>muskler tränas genom stabilitetsträning och i alla styrkeövningar eftersom de </a:t>
            </a:r>
            <a:r>
              <a:rPr lang="sv-SE" dirty="0">
                <a:solidFill>
                  <a:srgbClr val="008EAA"/>
                </a:solidFill>
              </a:rPr>
              <a:t>ligger till grund för att de </a:t>
            </a:r>
            <a:r>
              <a:rPr lang="sv-SE" dirty="0" smtClean="0">
                <a:solidFill>
                  <a:srgbClr val="008EAA"/>
                </a:solidFill>
              </a:rPr>
              <a:t>dynamiskt (i rörelse) </a:t>
            </a:r>
            <a:r>
              <a:rPr lang="sv-SE" dirty="0">
                <a:solidFill>
                  <a:srgbClr val="008EAA"/>
                </a:solidFill>
              </a:rPr>
              <a:t>arbetande musklerna ska kunna utveckla </a:t>
            </a:r>
            <a:r>
              <a:rPr lang="sv-SE" dirty="0" smtClean="0">
                <a:solidFill>
                  <a:srgbClr val="008EAA"/>
                </a:solidFill>
              </a:rPr>
              <a:t>styrka</a:t>
            </a:r>
            <a:r>
              <a:rPr lang="sv-SE" dirty="0" smtClean="0"/>
              <a:t>.</a:t>
            </a:r>
            <a:endParaRPr lang="sv-SE" dirty="0"/>
          </a:p>
        </p:txBody>
      </p:sp>
    </p:spTree>
    <p:extLst>
      <p:ext uri="{BB962C8B-B14F-4D97-AF65-F5344CB8AC3E}">
        <p14:creationId xmlns:p14="http://schemas.microsoft.com/office/powerpoint/2010/main" val="389255417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Vad är en dubbel karriär?</a:t>
            </a:r>
            <a:endParaRPr lang="sv-SE" dirty="0"/>
          </a:p>
        </p:txBody>
      </p:sp>
      <p:sp>
        <p:nvSpPr>
          <p:cNvPr id="3" name="Platshållare för text 2"/>
          <p:cNvSpPr>
            <a:spLocks noGrp="1"/>
          </p:cNvSpPr>
          <p:nvPr>
            <p:ph type="body" sz="quarter" idx="11"/>
          </p:nvPr>
        </p:nvSpPr>
        <p:spPr/>
        <p:txBody>
          <a:bodyPr/>
          <a:lstStyle/>
          <a:p>
            <a:r>
              <a:rPr lang="sv-SE" dirty="0" smtClean="0"/>
              <a:t>Det är viktigt att du ser en idrottande individ utifrån ett helhetsperspektiv, där individen också kan </a:t>
            </a:r>
            <a:r>
              <a:rPr lang="sv-SE" dirty="0" smtClean="0">
                <a:solidFill>
                  <a:srgbClr val="008EAA"/>
                </a:solidFill>
              </a:rPr>
              <a:t>ha andra intressen i livet utöver sin idrott</a:t>
            </a:r>
            <a:r>
              <a:rPr lang="sv-SE" dirty="0"/>
              <a:t>.</a:t>
            </a:r>
          </a:p>
          <a:p>
            <a:r>
              <a:rPr lang="sv-SE" dirty="0" smtClean="0"/>
              <a:t>Genom din idrottskarriär utvecklas du inte bara i din idrott utan </a:t>
            </a:r>
            <a:r>
              <a:rPr lang="sv-SE" dirty="0" smtClean="0">
                <a:solidFill>
                  <a:srgbClr val="008EAA"/>
                </a:solidFill>
              </a:rPr>
              <a:t>även psykologiskt, socialt, studiemässigt och finansiellt</a:t>
            </a:r>
            <a:r>
              <a:rPr lang="sv-SE" dirty="0" smtClean="0"/>
              <a:t>.</a:t>
            </a:r>
          </a:p>
          <a:p>
            <a:r>
              <a:rPr lang="sv-SE" dirty="0" smtClean="0"/>
              <a:t>Du idrottar inte bara för att prestera, utan även för att få kunskaper, färdigheter och erfarenheter som du </a:t>
            </a:r>
            <a:r>
              <a:rPr lang="sv-SE" dirty="0" smtClean="0">
                <a:solidFill>
                  <a:srgbClr val="008EAA"/>
                </a:solidFill>
              </a:rPr>
              <a:t>kan ha användning av genom hela livet.</a:t>
            </a:r>
            <a:endParaRPr lang="sv-SE" dirty="0" smtClean="0"/>
          </a:p>
          <a:p>
            <a:r>
              <a:rPr lang="sv-SE" dirty="0" smtClean="0"/>
              <a:t>En dubbel karriär innebär att du framgångsrikt ska </a:t>
            </a:r>
            <a:r>
              <a:rPr lang="sv-SE" dirty="0" smtClean="0">
                <a:solidFill>
                  <a:srgbClr val="008EAA"/>
                </a:solidFill>
              </a:rPr>
              <a:t>påbörja, utveckla och slutföra din idrottskarriär som en del av ditt liv</a:t>
            </a:r>
            <a:r>
              <a:rPr lang="sv-SE" dirty="0" smtClean="0"/>
              <a:t>. Detta i kombination med strävan efter </a:t>
            </a:r>
            <a:r>
              <a:rPr lang="sv-SE" dirty="0" smtClean="0">
                <a:solidFill>
                  <a:srgbClr val="008EAA"/>
                </a:solidFill>
              </a:rPr>
              <a:t>utbildning</a:t>
            </a:r>
            <a:r>
              <a:rPr lang="sv-SE" dirty="0" smtClean="0"/>
              <a:t> och/eller </a:t>
            </a:r>
            <a:r>
              <a:rPr lang="sv-SE" dirty="0" smtClean="0">
                <a:solidFill>
                  <a:srgbClr val="008EAA"/>
                </a:solidFill>
              </a:rPr>
              <a:t>arbete</a:t>
            </a:r>
            <a:r>
              <a:rPr lang="sv-SE" dirty="0" smtClean="0"/>
              <a:t>, liksom andra områden som är av betydelse senare i livet, exempelvis </a:t>
            </a:r>
            <a:r>
              <a:rPr lang="sv-SE" dirty="0" smtClean="0">
                <a:solidFill>
                  <a:srgbClr val="008EAA"/>
                </a:solidFill>
              </a:rPr>
              <a:t>inkomst, identitet och en partnerrelation</a:t>
            </a:r>
            <a:r>
              <a:rPr lang="sv-SE" dirty="0" smtClean="0"/>
              <a:t>.</a:t>
            </a:r>
          </a:p>
          <a:p>
            <a:endParaRPr lang="sv-SE" dirty="0"/>
          </a:p>
        </p:txBody>
      </p:sp>
    </p:spTree>
    <p:extLst>
      <p:ext uri="{BB962C8B-B14F-4D97-AF65-F5344CB8AC3E}">
        <p14:creationId xmlns:p14="http://schemas.microsoft.com/office/powerpoint/2010/main" val="411699693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Finns det några fördelar med en dubbel karriär</a:t>
            </a:r>
            <a:r>
              <a:rPr lang="sv-SE" dirty="0" smtClean="0"/>
              <a:t>? Om ja, </a:t>
            </a:r>
            <a:r>
              <a:rPr lang="sv-SE" dirty="0"/>
              <a:t>vilka? </a:t>
            </a:r>
          </a:p>
        </p:txBody>
      </p:sp>
    </p:spTree>
    <p:extLst>
      <p:ext uri="{BB962C8B-B14F-4D97-AF65-F5344CB8AC3E}">
        <p14:creationId xmlns:p14="http://schemas.microsoft.com/office/powerpoint/2010/main" val="419301538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Fördelar med en dubbel karriär</a:t>
            </a:r>
            <a:endParaRPr lang="sv-SE" dirty="0"/>
          </a:p>
        </p:txBody>
      </p:sp>
      <p:sp>
        <p:nvSpPr>
          <p:cNvPr id="3" name="Platshållare för text 2"/>
          <p:cNvSpPr>
            <a:spLocks noGrp="1"/>
          </p:cNvSpPr>
          <p:nvPr>
            <p:ph type="body" sz="quarter" idx="11"/>
          </p:nvPr>
        </p:nvSpPr>
        <p:spPr/>
        <p:txBody>
          <a:bodyPr/>
          <a:lstStyle/>
          <a:p>
            <a:r>
              <a:rPr lang="sv-SE" dirty="0" smtClean="0"/>
              <a:t>Ökad </a:t>
            </a:r>
            <a:r>
              <a:rPr lang="sv-SE" dirty="0" smtClean="0">
                <a:solidFill>
                  <a:srgbClr val="008EAA"/>
                </a:solidFill>
              </a:rPr>
              <a:t>hälsa och välmående, </a:t>
            </a:r>
            <a:r>
              <a:rPr lang="sv-SE" dirty="0" smtClean="0"/>
              <a:t>genom balanserad livsstil och minskad stress.</a:t>
            </a:r>
          </a:p>
          <a:p>
            <a:r>
              <a:rPr lang="sv-SE" dirty="0" smtClean="0"/>
              <a:t>Ökad möjlighet till </a:t>
            </a:r>
            <a:r>
              <a:rPr lang="sv-SE" dirty="0" smtClean="0">
                <a:solidFill>
                  <a:srgbClr val="008EAA"/>
                </a:solidFill>
              </a:rPr>
              <a:t>personlig utveckling, </a:t>
            </a:r>
            <a:r>
              <a:rPr lang="sv-SE" dirty="0" smtClean="0"/>
              <a:t>genom ökad självständighet, ledarskap, tidsplanering, målmedvetenhet och att arbeta i grupp. </a:t>
            </a:r>
          </a:p>
          <a:p>
            <a:r>
              <a:rPr lang="sv-SE" dirty="0" smtClean="0">
                <a:solidFill>
                  <a:srgbClr val="008EAA"/>
                </a:solidFill>
              </a:rPr>
              <a:t>Sociala</a:t>
            </a:r>
            <a:r>
              <a:rPr lang="sv-SE" dirty="0" smtClean="0"/>
              <a:t> </a:t>
            </a:r>
            <a:r>
              <a:rPr lang="sv-SE" dirty="0" smtClean="0">
                <a:solidFill>
                  <a:srgbClr val="008EAA"/>
                </a:solidFill>
              </a:rPr>
              <a:t>fördelar</a:t>
            </a:r>
            <a:r>
              <a:rPr lang="sv-SE" dirty="0" smtClean="0"/>
              <a:t> genom utökade sociala nätverk och kompisrelationer.</a:t>
            </a:r>
          </a:p>
          <a:p>
            <a:r>
              <a:rPr lang="sv-SE" dirty="0" smtClean="0"/>
              <a:t>Bättre övergång och anpassning till </a:t>
            </a:r>
            <a:r>
              <a:rPr lang="sv-SE" dirty="0" smtClean="0">
                <a:solidFill>
                  <a:srgbClr val="008EAA"/>
                </a:solidFill>
              </a:rPr>
              <a:t>livet efter idrottskarriären, </a:t>
            </a:r>
            <a:r>
              <a:rPr lang="sv-SE" dirty="0" smtClean="0"/>
              <a:t>kortare anpassningsperiod och förebyggande av identitetskris.</a:t>
            </a:r>
          </a:p>
          <a:p>
            <a:r>
              <a:rPr lang="sv-SE" dirty="0" smtClean="0">
                <a:solidFill>
                  <a:srgbClr val="008EAA"/>
                </a:solidFill>
              </a:rPr>
              <a:t>Ekonomiska fördelar, </a:t>
            </a:r>
            <a:r>
              <a:rPr lang="sv-SE" dirty="0" smtClean="0"/>
              <a:t>genom ökad möjlighet till arbete efter idrottskarriären.</a:t>
            </a:r>
          </a:p>
          <a:p>
            <a:r>
              <a:rPr lang="sv-SE" dirty="0" smtClean="0"/>
              <a:t>Att fokusera på mer än en sak i livet, både idrotten och till exempel studier, har visat sig minska pressen på att prestera, ge ökad trygghet, </a:t>
            </a:r>
            <a:r>
              <a:rPr lang="sv-SE" dirty="0" smtClean="0">
                <a:solidFill>
                  <a:srgbClr val="008EAA"/>
                </a:solidFill>
              </a:rPr>
              <a:t>vilket i sin tur lett till bättre idrottsprestationer</a:t>
            </a:r>
            <a:r>
              <a:rPr lang="sv-SE" dirty="0" smtClean="0"/>
              <a:t>.</a:t>
            </a:r>
            <a:endParaRPr lang="sv-SE" dirty="0"/>
          </a:p>
        </p:txBody>
      </p:sp>
    </p:spTree>
    <p:extLst>
      <p:ext uri="{BB962C8B-B14F-4D97-AF65-F5344CB8AC3E}">
        <p14:creationId xmlns:p14="http://schemas.microsoft.com/office/powerpoint/2010/main" val="309259533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85000" lnSpcReduction="10000"/>
          </a:bodyPr>
          <a:lstStyle/>
          <a:p>
            <a:pPr>
              <a:lnSpc>
                <a:spcPct val="110000"/>
              </a:lnSpc>
            </a:pPr>
            <a:r>
              <a:rPr lang="sv-SE" dirty="0" smtClean="0"/>
              <a:t>Hur är den Svenska </a:t>
            </a:r>
            <a:r>
              <a:rPr lang="sv-SE" dirty="0"/>
              <a:t>idrottsmodellen för dubbla </a:t>
            </a:r>
            <a:r>
              <a:rPr lang="sv-SE" dirty="0" smtClean="0"/>
              <a:t>karriärer? Fundera på </a:t>
            </a:r>
            <a:r>
              <a:rPr lang="sv-SE" dirty="0"/>
              <a:t>vilka faser och övergångar som </a:t>
            </a:r>
            <a:r>
              <a:rPr lang="sv-SE" dirty="0" smtClean="0"/>
              <a:t>du själv </a:t>
            </a:r>
            <a:r>
              <a:rPr lang="sv-SE" dirty="0"/>
              <a:t>har varit med om i din dubbla karriär fram till idag</a:t>
            </a:r>
            <a:r>
              <a:rPr lang="sv-SE" dirty="0" smtClean="0"/>
              <a:t>.</a:t>
            </a:r>
            <a:endParaRPr lang="sv-SE" dirty="0"/>
          </a:p>
          <a:p>
            <a:pPr>
              <a:lnSpc>
                <a:spcPct val="110000"/>
              </a:lnSpc>
            </a:pPr>
            <a:endParaRPr lang="sv-SE" dirty="0"/>
          </a:p>
        </p:txBody>
      </p:sp>
    </p:spTree>
    <p:extLst>
      <p:ext uri="{BB962C8B-B14F-4D97-AF65-F5344CB8AC3E}">
        <p14:creationId xmlns:p14="http://schemas.microsoft.com/office/powerpoint/2010/main" val="236214682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fontScale="90000"/>
          </a:bodyPr>
          <a:lstStyle/>
          <a:p>
            <a:r>
              <a:rPr lang="sv-SE" dirty="0" smtClean="0"/>
              <a:t>Svenska idrottsmodellen för dubbla karriärer</a:t>
            </a:r>
            <a:endParaRPr lang="sv-SE" dirty="0"/>
          </a:p>
        </p:txBody>
      </p:sp>
      <p:sp>
        <p:nvSpPr>
          <p:cNvPr id="3" name="Platshållare för text 2"/>
          <p:cNvSpPr>
            <a:spLocks noGrp="1"/>
          </p:cNvSpPr>
          <p:nvPr>
            <p:ph type="body" sz="quarter" idx="11"/>
          </p:nvPr>
        </p:nvSpPr>
        <p:spPr/>
        <p:txBody>
          <a:bodyPr/>
          <a:lstStyle/>
          <a:p>
            <a:r>
              <a:rPr lang="sv-SE" dirty="0" smtClean="0"/>
              <a:t>Även om du kanske inte tänkte på det då, så började du troligtvis </a:t>
            </a:r>
            <a:r>
              <a:rPr lang="sv-SE" dirty="0" smtClean="0">
                <a:solidFill>
                  <a:srgbClr val="008EAA"/>
                </a:solidFill>
              </a:rPr>
              <a:t>kombinera idrott och studier redan i lågstadiet</a:t>
            </a:r>
            <a:r>
              <a:rPr lang="sv-SE" dirty="0" smtClean="0"/>
              <a:t>.</a:t>
            </a:r>
          </a:p>
          <a:p>
            <a:r>
              <a:rPr lang="sv-SE" dirty="0" smtClean="0"/>
              <a:t>I takt med att du utvecklats, kanske provat på olika idrotter, och bestämt dig för att idrottssatsa, har du också </a:t>
            </a:r>
            <a:r>
              <a:rPr lang="sv-SE" dirty="0" smtClean="0">
                <a:solidFill>
                  <a:srgbClr val="008EAA"/>
                </a:solidFill>
              </a:rPr>
              <a:t>parallellt fortsatt att utvecklas inom skolan</a:t>
            </a:r>
            <a:r>
              <a:rPr lang="sv-SE" dirty="0" smtClean="0"/>
              <a:t>. Idrotten och skolan kräver mer och mer av din tid och energi för att du ska kunna fortsätta utvecklas.</a:t>
            </a:r>
          </a:p>
          <a:p>
            <a:r>
              <a:rPr lang="sv-SE" dirty="0" smtClean="0"/>
              <a:t>Var förberedd inför </a:t>
            </a:r>
            <a:r>
              <a:rPr lang="sv-SE" dirty="0" smtClean="0">
                <a:solidFill>
                  <a:srgbClr val="008EAA"/>
                </a:solidFill>
              </a:rPr>
              <a:t>kommande övergångar i din karriär</a:t>
            </a:r>
            <a:r>
              <a:rPr lang="sv-SE" dirty="0" smtClean="0"/>
              <a:t>. Använd dina erfarenheter samt ditt sociala nätverk och/eller ta hjälp vid behov för att </a:t>
            </a:r>
            <a:r>
              <a:rPr lang="sv-SE" dirty="0" smtClean="0">
                <a:solidFill>
                  <a:srgbClr val="008EAA"/>
                </a:solidFill>
              </a:rPr>
              <a:t>lättare klara av att hantera olika karriärövergångar</a:t>
            </a:r>
            <a:r>
              <a:rPr lang="sv-SE" dirty="0" smtClean="0"/>
              <a:t>.</a:t>
            </a:r>
            <a:endParaRPr lang="sv-SE" dirty="0"/>
          </a:p>
        </p:txBody>
      </p:sp>
    </p:spTree>
    <p:extLst>
      <p:ext uri="{BB962C8B-B14F-4D97-AF65-F5344CB8AC3E}">
        <p14:creationId xmlns:p14="http://schemas.microsoft.com/office/powerpoint/2010/main" val="2782204436"/>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358607" y="500950"/>
            <a:ext cx="10271418" cy="799245"/>
          </a:xfrm>
        </p:spPr>
        <p:txBody>
          <a:bodyPr>
            <a:normAutofit fontScale="90000"/>
          </a:bodyPr>
          <a:lstStyle/>
          <a:p>
            <a:r>
              <a:rPr lang="sv-SE" dirty="0" smtClean="0"/>
              <a:t>Svenska </a:t>
            </a:r>
            <a:r>
              <a:rPr lang="sv-SE" dirty="0"/>
              <a:t>i</a:t>
            </a:r>
            <a:r>
              <a:rPr lang="sv-SE" dirty="0" smtClean="0"/>
              <a:t>drottsmodellen </a:t>
            </a:r>
            <a:r>
              <a:rPr lang="sv-SE" dirty="0"/>
              <a:t>för dubbla karriärer</a:t>
            </a:r>
          </a:p>
        </p:txBody>
      </p:sp>
      <p:sp>
        <p:nvSpPr>
          <p:cNvPr id="6" name="Rektangel 5"/>
          <p:cNvSpPr/>
          <p:nvPr/>
        </p:nvSpPr>
        <p:spPr>
          <a:xfrm>
            <a:off x="1358607" y="1480523"/>
            <a:ext cx="4552950" cy="1200329"/>
          </a:xfrm>
          <a:prstGeom prst="rect">
            <a:avLst/>
          </a:prstGeom>
        </p:spPr>
        <p:txBody>
          <a:bodyPr wrap="square">
            <a:spAutoFit/>
          </a:bodyPr>
          <a:lstStyle/>
          <a:p>
            <a:r>
              <a:rPr lang="sv-SE" dirty="0" smtClean="0">
                <a:latin typeface="Calibri" panose="020F0502020204030204" pitchFamily="34" charset="0"/>
                <a:cs typeface="Calibri" panose="020F0502020204030204" pitchFamily="34" charset="0"/>
              </a:rPr>
              <a:t>Figuren visar hur </a:t>
            </a:r>
            <a:r>
              <a:rPr lang="sv-SE" dirty="0">
                <a:latin typeface="Calibri" panose="020F0502020204030204" pitchFamily="34" charset="0"/>
                <a:cs typeface="Calibri" panose="020F0502020204030204" pitchFamily="34" charset="0"/>
              </a:rPr>
              <a:t>utvecklingsstegen inom </a:t>
            </a:r>
            <a:r>
              <a:rPr lang="sv-SE" dirty="0">
                <a:solidFill>
                  <a:srgbClr val="008EAA"/>
                </a:solidFill>
                <a:latin typeface="Calibri" panose="020F0502020204030204" pitchFamily="34" charset="0"/>
                <a:cs typeface="Calibri" panose="020F0502020204030204" pitchFamily="34" charset="0"/>
              </a:rPr>
              <a:t>skolsystemet sker parallellt </a:t>
            </a:r>
            <a:r>
              <a:rPr lang="sv-SE" dirty="0" smtClean="0">
                <a:latin typeface="Calibri" panose="020F0502020204030204" pitchFamily="34" charset="0"/>
                <a:cs typeface="Calibri" panose="020F0502020204030204" pitchFamily="34" charset="0"/>
              </a:rPr>
              <a:t>med  utvecklingsstegen </a:t>
            </a:r>
            <a:r>
              <a:rPr lang="sv-SE" dirty="0">
                <a:latin typeface="Calibri" panose="020F0502020204030204" pitchFamily="34" charset="0"/>
                <a:cs typeface="Calibri" panose="020F0502020204030204" pitchFamily="34" charset="0"/>
              </a:rPr>
              <a:t>inom både </a:t>
            </a:r>
            <a:r>
              <a:rPr lang="sv-SE" dirty="0" smtClean="0">
                <a:latin typeface="Calibri" panose="020F0502020204030204" pitchFamily="34" charset="0"/>
                <a:cs typeface="Calibri" panose="020F0502020204030204" pitchFamily="34" charset="0"/>
              </a:rPr>
              <a:t/>
            </a:r>
            <a:br>
              <a:rPr lang="sv-SE" dirty="0" smtClean="0">
                <a:latin typeface="Calibri" panose="020F0502020204030204" pitchFamily="34" charset="0"/>
                <a:cs typeface="Calibri" panose="020F0502020204030204" pitchFamily="34" charset="0"/>
              </a:rPr>
            </a:br>
            <a:r>
              <a:rPr lang="sv-SE" dirty="0" smtClean="0">
                <a:solidFill>
                  <a:srgbClr val="008EAA"/>
                </a:solidFill>
                <a:latin typeface="Calibri" panose="020F0502020204030204" pitchFamily="34" charset="0"/>
                <a:cs typeface="Calibri" panose="020F0502020204030204" pitchFamily="34" charset="0"/>
              </a:rPr>
              <a:t>idrott </a:t>
            </a:r>
            <a:r>
              <a:rPr lang="sv-SE" dirty="0">
                <a:solidFill>
                  <a:srgbClr val="008EAA"/>
                </a:solidFill>
                <a:latin typeface="Calibri" panose="020F0502020204030204" pitchFamily="34" charset="0"/>
                <a:cs typeface="Calibri" panose="020F0502020204030204" pitchFamily="34" charset="0"/>
              </a:rPr>
              <a:t>och arbete</a:t>
            </a:r>
            <a:r>
              <a:rPr lang="sv-SE" dirty="0" smtClean="0">
                <a:latin typeface="Calibri" panose="020F0502020204030204" pitchFamily="34" charset="0"/>
                <a:cs typeface="Calibri" panose="020F0502020204030204" pitchFamily="34" charset="0"/>
              </a:rPr>
              <a:t>.</a:t>
            </a:r>
            <a:endParaRPr lang="sv-SE" sz="1200" dirty="0">
              <a:latin typeface="Calibri" panose="020F0502020204030204" pitchFamily="34" charset="0"/>
              <a:cs typeface="Calibri" panose="020F0502020204030204" pitchFamily="34" charset="0"/>
            </a:endParaRPr>
          </a:p>
        </p:txBody>
      </p:sp>
      <p:sp>
        <p:nvSpPr>
          <p:cNvPr id="7" name="Rektangel 6"/>
          <p:cNvSpPr/>
          <p:nvPr/>
        </p:nvSpPr>
        <p:spPr>
          <a:xfrm>
            <a:off x="5797257" y="5505663"/>
            <a:ext cx="2267544" cy="322845"/>
          </a:xfrm>
          <a:prstGeom prst="rect">
            <a:avLst/>
          </a:prstGeom>
        </p:spPr>
        <p:txBody>
          <a:bodyPr wrap="none">
            <a:spAutoFit/>
          </a:bodyPr>
          <a:lstStyle/>
          <a:p>
            <a:pPr>
              <a:lnSpc>
                <a:spcPct val="107000"/>
              </a:lnSpc>
              <a:spcAft>
                <a:spcPts val="800"/>
              </a:spcAft>
            </a:pPr>
            <a:r>
              <a:rPr lang="sv-SE" sz="1400" i="1" dirty="0">
                <a:latin typeface="Calibri" panose="020F0502020204030204" pitchFamily="34" charset="0"/>
                <a:ea typeface="Calibri" panose="020F0502020204030204" pitchFamily="34" charset="0"/>
                <a:cs typeface="Times New Roman" panose="02020603050405020304" pitchFamily="18" charset="0"/>
              </a:rPr>
              <a:t>sid </a:t>
            </a:r>
            <a:r>
              <a:rPr lang="sv-SE" sz="1400" i="1" dirty="0" smtClean="0">
                <a:latin typeface="Calibri" panose="020F0502020204030204" pitchFamily="34" charset="0"/>
                <a:ea typeface="Calibri" panose="020F0502020204030204" pitchFamily="34" charset="0"/>
                <a:cs typeface="Times New Roman" panose="02020603050405020304" pitchFamily="18" charset="0"/>
              </a:rPr>
              <a:t>243 </a:t>
            </a:r>
            <a:r>
              <a:rPr lang="sv-SE" sz="1400" i="1" dirty="0">
                <a:latin typeface="Calibri" panose="020F0502020204030204" pitchFamily="34" charset="0"/>
                <a:ea typeface="Calibri" panose="020F0502020204030204" pitchFamily="34" charset="0"/>
                <a:cs typeface="Times New Roman" panose="02020603050405020304" pitchFamily="18" charset="0"/>
              </a:rPr>
              <a:t>i boken </a:t>
            </a:r>
            <a:r>
              <a:rPr lang="sv-SE" sz="1400" i="1"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Specialidrott</a:t>
            </a:r>
            <a:r>
              <a:rPr lang="sv-SE" sz="1400" i="1" dirty="0">
                <a:latin typeface="Calibri" panose="020F0502020204030204" pitchFamily="34" charset="0"/>
                <a:ea typeface="Calibri" panose="020F0502020204030204" pitchFamily="34" charset="0"/>
                <a:cs typeface="Times New Roman" panose="02020603050405020304" pitchFamily="18" charset="0"/>
              </a:rPr>
              <a:t>.</a:t>
            </a:r>
            <a:endParaRPr lang="sv-SE"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Bildobjekt 4"/>
          <p:cNvPicPr>
            <a:picLocks noChangeAspect="1"/>
          </p:cNvPicPr>
          <p:nvPr/>
        </p:nvPicPr>
        <p:blipFill>
          <a:blip r:embed="rId3"/>
          <a:stretch>
            <a:fillRect/>
          </a:stretch>
        </p:blipFill>
        <p:spPr>
          <a:xfrm>
            <a:off x="5797257" y="1478756"/>
            <a:ext cx="5966118" cy="4008315"/>
          </a:xfrm>
          <a:prstGeom prst="rect">
            <a:avLst/>
          </a:prstGeom>
        </p:spPr>
      </p:pic>
    </p:spTree>
    <p:extLst>
      <p:ext uri="{BB962C8B-B14F-4D97-AF65-F5344CB8AC3E}">
        <p14:creationId xmlns:p14="http://schemas.microsoft.com/office/powerpoint/2010/main" val="418837494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77500" lnSpcReduction="20000"/>
          </a:bodyPr>
          <a:lstStyle/>
          <a:p>
            <a:pPr>
              <a:lnSpc>
                <a:spcPct val="120000"/>
              </a:lnSpc>
            </a:pPr>
            <a:r>
              <a:rPr lang="sv-SE" dirty="0" smtClean="0"/>
              <a:t>I en undersökning bland idrottselever på gymnasiet togs det reda på de tio viktigaste kompetenserna för att hantera sin dubbla </a:t>
            </a:r>
            <a:r>
              <a:rPr lang="sv-SE" dirty="0"/>
              <a:t>karriär. Vilka tror du att dessa var</a:t>
            </a:r>
            <a:r>
              <a:rPr lang="sv-SE" dirty="0" smtClean="0"/>
              <a:t>?</a:t>
            </a:r>
            <a:endParaRPr lang="sv-SE" dirty="0"/>
          </a:p>
        </p:txBody>
      </p:sp>
    </p:spTree>
    <p:extLst>
      <p:ext uri="{BB962C8B-B14F-4D97-AF65-F5344CB8AC3E}">
        <p14:creationId xmlns:p14="http://schemas.microsoft.com/office/powerpoint/2010/main" val="206391327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Dubbla karriärer på idrottsgymnasium</a:t>
            </a:r>
            <a:endParaRPr lang="sv-SE" dirty="0"/>
          </a:p>
        </p:txBody>
      </p:sp>
      <p:sp>
        <p:nvSpPr>
          <p:cNvPr id="3" name="Platshållare för text 2"/>
          <p:cNvSpPr>
            <a:spLocks noGrp="1"/>
          </p:cNvSpPr>
          <p:nvPr>
            <p:ph type="body" sz="quarter" idx="11"/>
          </p:nvPr>
        </p:nvSpPr>
        <p:spPr/>
        <p:txBody>
          <a:bodyPr/>
          <a:lstStyle/>
          <a:p>
            <a:pPr marL="0" indent="0">
              <a:buNone/>
            </a:pPr>
            <a:r>
              <a:rPr lang="sv-SE" dirty="0"/>
              <a:t>Det har gjorts ett </a:t>
            </a:r>
            <a:r>
              <a:rPr lang="sv-SE" dirty="0">
                <a:solidFill>
                  <a:srgbClr val="008EAA"/>
                </a:solidFill>
              </a:rPr>
              <a:t>forskningsprojekt</a:t>
            </a:r>
            <a:r>
              <a:rPr lang="sv-SE" dirty="0"/>
              <a:t> med fokus </a:t>
            </a:r>
            <a:r>
              <a:rPr lang="sv-SE" dirty="0" smtClean="0"/>
              <a:t>på ca 1000 elever </a:t>
            </a:r>
            <a:r>
              <a:rPr lang="sv-SE" dirty="0"/>
              <a:t>och </a:t>
            </a:r>
            <a:r>
              <a:rPr lang="sv-SE" dirty="0">
                <a:solidFill>
                  <a:srgbClr val="008EAA"/>
                </a:solidFill>
              </a:rPr>
              <a:t>deras </a:t>
            </a:r>
            <a:r>
              <a:rPr lang="sv-SE" dirty="0" smtClean="0">
                <a:solidFill>
                  <a:srgbClr val="008EAA"/>
                </a:solidFill>
              </a:rPr>
              <a:t>karriärövergång</a:t>
            </a:r>
            <a:r>
              <a:rPr lang="sv-SE" dirty="0" smtClean="0"/>
              <a:t>. De </a:t>
            </a:r>
            <a:r>
              <a:rPr lang="sv-SE" dirty="0" smtClean="0">
                <a:solidFill>
                  <a:srgbClr val="008EAA"/>
                </a:solidFill>
              </a:rPr>
              <a:t>tio viktigaste kompetenserna </a:t>
            </a:r>
            <a:r>
              <a:rPr lang="sv-SE" dirty="0" smtClean="0"/>
              <a:t>för att hantera sin dubbla karriär var enligt dessa:</a:t>
            </a:r>
          </a:p>
          <a:p>
            <a:pPr marL="571500" lvl="1" indent="-457200">
              <a:buFont typeface="+mj-lt"/>
              <a:buAutoNum type="arabicPeriod"/>
            </a:pPr>
            <a:r>
              <a:rPr lang="sv-SE" dirty="0" smtClean="0"/>
              <a:t>Fortsätta </a:t>
            </a:r>
            <a:r>
              <a:rPr lang="sv-SE" dirty="0" smtClean="0">
                <a:solidFill>
                  <a:srgbClr val="008EAA"/>
                </a:solidFill>
              </a:rPr>
              <a:t>utan att ge upp </a:t>
            </a:r>
            <a:r>
              <a:rPr lang="sv-SE" dirty="0" smtClean="0"/>
              <a:t>i utmanande tider och vid motgång.</a:t>
            </a:r>
          </a:p>
          <a:p>
            <a:pPr marL="571500" lvl="1" indent="-457200">
              <a:buFont typeface="+mj-lt"/>
              <a:buAutoNum type="arabicPeriod"/>
            </a:pPr>
            <a:r>
              <a:rPr lang="sv-SE" dirty="0" smtClean="0"/>
              <a:t>Förstå betydelsen av </a:t>
            </a:r>
            <a:r>
              <a:rPr lang="sv-SE" dirty="0" smtClean="0">
                <a:solidFill>
                  <a:srgbClr val="008EAA"/>
                </a:solidFill>
              </a:rPr>
              <a:t>vila och återhämtning</a:t>
            </a:r>
            <a:r>
              <a:rPr lang="sv-SE" dirty="0" smtClean="0"/>
              <a:t>.</a:t>
            </a:r>
          </a:p>
          <a:p>
            <a:pPr marL="571500" lvl="1" indent="-457200">
              <a:buFont typeface="+mj-lt"/>
              <a:buAutoNum type="arabicPeriod"/>
            </a:pPr>
            <a:r>
              <a:rPr lang="sv-SE" dirty="0" smtClean="0"/>
              <a:t>Förmåga att </a:t>
            </a:r>
            <a:r>
              <a:rPr lang="sv-SE" dirty="0" smtClean="0">
                <a:solidFill>
                  <a:srgbClr val="008EAA"/>
                </a:solidFill>
              </a:rPr>
              <a:t>hantera stress </a:t>
            </a:r>
            <a:r>
              <a:rPr lang="sv-SE" dirty="0" smtClean="0"/>
              <a:t>i idrott och studier.</a:t>
            </a:r>
          </a:p>
          <a:p>
            <a:pPr marL="571500" lvl="1" indent="-457200">
              <a:buFont typeface="+mj-lt"/>
              <a:buAutoNum type="arabicPeriod"/>
            </a:pPr>
            <a:r>
              <a:rPr lang="sv-SE" dirty="0" smtClean="0">
                <a:solidFill>
                  <a:srgbClr val="008EAA"/>
                </a:solidFill>
              </a:rPr>
              <a:t>Tro på sin egen förmåga </a:t>
            </a:r>
            <a:r>
              <a:rPr lang="sv-SE" dirty="0" smtClean="0"/>
              <a:t>att övervinna utmaningar i idrott och studier.</a:t>
            </a:r>
          </a:p>
          <a:p>
            <a:pPr marL="571500" lvl="1" indent="-457200">
              <a:buFont typeface="+mj-lt"/>
              <a:buAutoNum type="arabicPeriod"/>
            </a:pPr>
            <a:r>
              <a:rPr lang="sv-SE" dirty="0" smtClean="0"/>
              <a:t>Förmåga att </a:t>
            </a:r>
            <a:r>
              <a:rPr lang="sv-SE" dirty="0" smtClean="0">
                <a:solidFill>
                  <a:srgbClr val="008EAA"/>
                </a:solidFill>
              </a:rPr>
              <a:t>använda sin tid effektivt</a:t>
            </a:r>
            <a:r>
              <a:rPr lang="sv-SE" dirty="0" smtClean="0"/>
              <a:t>.</a:t>
            </a:r>
          </a:p>
          <a:p>
            <a:pPr marL="571500" lvl="1" indent="-457200">
              <a:buFont typeface="+mj-lt"/>
              <a:buAutoNum type="arabicPeriod"/>
            </a:pPr>
            <a:r>
              <a:rPr lang="sv-SE" dirty="0" smtClean="0"/>
              <a:t>Förmåga att </a:t>
            </a:r>
            <a:r>
              <a:rPr lang="sv-SE" dirty="0" smtClean="0">
                <a:solidFill>
                  <a:srgbClr val="008EAA"/>
                </a:solidFill>
              </a:rPr>
              <a:t>prioritera</a:t>
            </a:r>
            <a:r>
              <a:rPr lang="sv-SE" dirty="0" smtClean="0"/>
              <a:t> det som behöver göras.</a:t>
            </a:r>
          </a:p>
          <a:p>
            <a:pPr marL="571500" lvl="1" indent="-457200">
              <a:buFont typeface="+mj-lt"/>
              <a:buAutoNum type="arabicPeriod"/>
            </a:pPr>
            <a:r>
              <a:rPr lang="sv-SE" dirty="0" smtClean="0"/>
              <a:t>Ha </a:t>
            </a:r>
            <a:r>
              <a:rPr lang="sv-SE" dirty="0" smtClean="0">
                <a:solidFill>
                  <a:srgbClr val="008EAA"/>
                </a:solidFill>
              </a:rPr>
              <a:t>tålamod i utvecklingen </a:t>
            </a:r>
            <a:r>
              <a:rPr lang="sv-SE" dirty="0" smtClean="0"/>
              <a:t>av sin idrotts- och studiekarriär.</a:t>
            </a:r>
          </a:p>
          <a:p>
            <a:pPr marL="571500" lvl="1" indent="-457200">
              <a:buFont typeface="+mj-lt"/>
              <a:buAutoNum type="arabicPeriod"/>
            </a:pPr>
            <a:r>
              <a:rPr lang="sv-SE" dirty="0" smtClean="0"/>
              <a:t>Förmåga att </a:t>
            </a:r>
            <a:r>
              <a:rPr lang="sv-SE" dirty="0" smtClean="0">
                <a:solidFill>
                  <a:srgbClr val="008EAA"/>
                </a:solidFill>
              </a:rPr>
              <a:t>samarbeta med idrotts- och skolpersonal</a:t>
            </a:r>
            <a:r>
              <a:rPr lang="sv-SE" dirty="0" smtClean="0"/>
              <a:t>.</a:t>
            </a:r>
          </a:p>
          <a:p>
            <a:pPr marL="571500" lvl="1" indent="-457200">
              <a:buFont typeface="+mj-lt"/>
              <a:buAutoNum type="arabicPeriod"/>
            </a:pPr>
            <a:r>
              <a:rPr lang="sv-SE" dirty="0" smtClean="0"/>
              <a:t>Klar uppfattning om </a:t>
            </a:r>
            <a:r>
              <a:rPr lang="sv-SE" dirty="0" smtClean="0">
                <a:solidFill>
                  <a:srgbClr val="008EAA"/>
                </a:solidFill>
              </a:rPr>
              <a:t>vad som krävs för att lyckas i idrott och studier</a:t>
            </a:r>
            <a:r>
              <a:rPr lang="sv-SE" dirty="0" smtClean="0"/>
              <a:t>.</a:t>
            </a:r>
          </a:p>
          <a:p>
            <a:pPr marL="571500" lvl="1" indent="-457200">
              <a:buFont typeface="+mj-lt"/>
              <a:buAutoNum type="arabicPeriod"/>
            </a:pPr>
            <a:r>
              <a:rPr lang="sv-SE" dirty="0" smtClean="0"/>
              <a:t>Självdisciplin, att </a:t>
            </a:r>
            <a:r>
              <a:rPr lang="sv-SE" dirty="0" smtClean="0">
                <a:solidFill>
                  <a:srgbClr val="008EAA"/>
                </a:solidFill>
              </a:rPr>
              <a:t>arbeta självständigt utan tillsyn från andra</a:t>
            </a:r>
            <a:r>
              <a:rPr lang="sv-SE" dirty="0"/>
              <a:t>.</a:t>
            </a:r>
            <a:endParaRPr lang="sv-SE" dirty="0" smtClean="0"/>
          </a:p>
          <a:p>
            <a:pPr marL="457200" indent="-457200">
              <a:buFont typeface="+mj-lt"/>
              <a:buAutoNum type="arabicPeriod"/>
            </a:pPr>
            <a:endParaRPr lang="sv-SE" dirty="0"/>
          </a:p>
        </p:txBody>
      </p:sp>
    </p:spTree>
    <p:extLst>
      <p:ext uri="{BB962C8B-B14F-4D97-AF65-F5344CB8AC3E}">
        <p14:creationId xmlns:p14="http://schemas.microsoft.com/office/powerpoint/2010/main" val="231833240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smtClean="0"/>
              <a:t>Utifrån de tio olika kompetenserna, vilka anser du vara viktigast respektive svårast för dig att hantera? </a:t>
            </a:r>
            <a:endParaRPr lang="sv-SE" dirty="0"/>
          </a:p>
        </p:txBody>
      </p:sp>
    </p:spTree>
    <p:extLst>
      <p:ext uri="{BB962C8B-B14F-4D97-AF65-F5344CB8AC3E}">
        <p14:creationId xmlns:p14="http://schemas.microsoft.com/office/powerpoint/2010/main" val="314706385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228600" y="3209925"/>
            <a:ext cx="188595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b="1" dirty="0" smtClean="0">
                <a:latin typeface="Calibri" panose="020F0502020204030204" pitchFamily="34" charset="0"/>
                <a:cs typeface="Calibri" panose="020F0502020204030204" pitchFamily="34" charset="0"/>
              </a:rPr>
              <a:t>LYCKA TILL!</a:t>
            </a:r>
            <a:endParaRPr lang="sv-SE"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8188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menas med koncentriskt </a:t>
            </a:r>
            <a:r>
              <a:rPr lang="sv-SE" dirty="0" smtClean="0"/>
              <a:t>och excentriskt </a:t>
            </a:r>
            <a:r>
              <a:rPr lang="sv-SE" dirty="0"/>
              <a:t>muskelarbete? </a:t>
            </a:r>
          </a:p>
        </p:txBody>
      </p:sp>
    </p:spTree>
    <p:extLst>
      <p:ext uri="{BB962C8B-B14F-4D97-AF65-F5344CB8AC3E}">
        <p14:creationId xmlns:p14="http://schemas.microsoft.com/office/powerpoint/2010/main" val="92435374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823395" y="5812874"/>
            <a:ext cx="4318233" cy="707886"/>
          </a:xfrm>
          <a:prstGeom prst="rect">
            <a:avLst/>
          </a:prstGeom>
        </p:spPr>
        <p:txBody>
          <a:bodyPr wrap="none">
            <a:spAutoFit/>
          </a:bodyPr>
          <a:lstStyle/>
          <a:p>
            <a:r>
              <a:rPr lang="sv-SE" sz="2000" dirty="0" smtClean="0">
                <a:latin typeface="Calibri" panose="020F0502020204030204" pitchFamily="34" charset="0"/>
                <a:cs typeface="Calibri" panose="020F0502020204030204" pitchFamily="34" charset="0"/>
              </a:rPr>
              <a:t>Utvärdering för deltagarna</a:t>
            </a:r>
          </a:p>
          <a:p>
            <a:r>
              <a:rPr lang="sv-SE" sz="2000" dirty="0" smtClean="0">
                <a:latin typeface="Calibri" panose="020F0502020204030204" pitchFamily="34" charset="0"/>
                <a:cs typeface="Calibri" panose="020F0502020204030204" pitchFamily="34" charset="0"/>
                <a:hlinkClick r:id="rId3"/>
              </a:rPr>
              <a:t>https</a:t>
            </a:r>
            <a:r>
              <a:rPr lang="sv-SE" sz="2000" dirty="0">
                <a:latin typeface="Calibri" panose="020F0502020204030204" pitchFamily="34" charset="0"/>
                <a:cs typeface="Calibri" panose="020F0502020204030204" pitchFamily="34" charset="0"/>
                <a:hlinkClick r:id="rId3"/>
              </a:rPr>
              <a:t>://</a:t>
            </a:r>
            <a:r>
              <a:rPr lang="sv-SE" sz="2000" dirty="0" smtClean="0">
                <a:latin typeface="Calibri" panose="020F0502020204030204" pitchFamily="34" charset="0"/>
                <a:cs typeface="Calibri" panose="020F0502020204030204" pitchFamily="34" charset="0"/>
                <a:hlinkClick r:id="rId3"/>
              </a:rPr>
              <a:t>forms.gle/4Zam95iqxGvyDMdf8</a:t>
            </a:r>
            <a:endParaRPr lang="sv-SE" sz="2000" dirty="0">
              <a:latin typeface="Calibri" panose="020F0502020204030204" pitchFamily="34" charset="0"/>
              <a:cs typeface="Calibri" panose="020F0502020204030204" pitchFamily="34" charset="0"/>
            </a:endParaRPr>
          </a:p>
        </p:txBody>
      </p:sp>
      <p:pic>
        <p:nvPicPr>
          <p:cNvPr id="4098" name="Picture 2" descr="QR-kod för https://forms.gle/4Zam95iqxGvyDMdf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881" y="158392"/>
            <a:ext cx="3954088" cy="395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9580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Dynamiskt arbetande muskulatur</a:t>
            </a:r>
          </a:p>
        </p:txBody>
      </p:sp>
      <p:sp>
        <p:nvSpPr>
          <p:cNvPr id="3" name="Platshållare för text 2"/>
          <p:cNvSpPr>
            <a:spLocks noGrp="1"/>
          </p:cNvSpPr>
          <p:nvPr>
            <p:ph type="body" sz="quarter" idx="11"/>
          </p:nvPr>
        </p:nvSpPr>
        <p:spPr/>
        <p:txBody>
          <a:bodyPr/>
          <a:lstStyle/>
          <a:p>
            <a:r>
              <a:rPr lang="sv-SE" dirty="0" smtClean="0"/>
              <a:t>Dynamiskt arbetande muskler har till uppgift att </a:t>
            </a:r>
            <a:r>
              <a:rPr lang="sv-SE" dirty="0" smtClean="0">
                <a:solidFill>
                  <a:schemeClr val="accent1"/>
                </a:solidFill>
              </a:rPr>
              <a:t>skapa rörelser </a:t>
            </a:r>
            <a:r>
              <a:rPr lang="sv-SE" dirty="0" smtClean="0"/>
              <a:t>och arbetar genom att dra ihop sig. Detta kallas </a:t>
            </a:r>
            <a:r>
              <a:rPr lang="sv-SE" dirty="0" smtClean="0">
                <a:solidFill>
                  <a:schemeClr val="accent1"/>
                </a:solidFill>
              </a:rPr>
              <a:t>koncentriskt muskelarbete.</a:t>
            </a:r>
          </a:p>
          <a:p>
            <a:r>
              <a:rPr lang="sv-SE" dirty="0" smtClean="0"/>
              <a:t>Musklerna arbetar även genom att </a:t>
            </a:r>
            <a:r>
              <a:rPr lang="sv-SE" dirty="0" smtClean="0">
                <a:solidFill>
                  <a:schemeClr val="accent1"/>
                </a:solidFill>
              </a:rPr>
              <a:t>bromsa rörelser</a:t>
            </a:r>
            <a:r>
              <a:rPr lang="sv-SE" dirty="0" smtClean="0"/>
              <a:t>. Detta kallas </a:t>
            </a:r>
            <a:r>
              <a:rPr lang="sv-SE" dirty="0" smtClean="0">
                <a:solidFill>
                  <a:schemeClr val="accent1"/>
                </a:solidFill>
              </a:rPr>
              <a:t>excentriskt muskelarbete.</a:t>
            </a:r>
          </a:p>
          <a:p>
            <a:pPr lvl="1">
              <a:spcBef>
                <a:spcPts val="0"/>
              </a:spcBef>
              <a:buFont typeface="Wingdings" panose="05000000000000000000" pitchFamily="2" charset="2"/>
              <a:buChar char="Ø"/>
            </a:pPr>
            <a:r>
              <a:rPr lang="sv-SE" dirty="0" smtClean="0"/>
              <a:t>Exempelvis när du </a:t>
            </a:r>
            <a:r>
              <a:rPr lang="sv-SE" dirty="0" smtClean="0">
                <a:solidFill>
                  <a:schemeClr val="accent1"/>
                </a:solidFill>
              </a:rPr>
              <a:t>landar efter ett upphopp </a:t>
            </a:r>
            <a:r>
              <a:rPr lang="sv-SE" dirty="0" smtClean="0"/>
              <a:t>kommer musklerna runt fot-, knä och höftled att </a:t>
            </a:r>
            <a:r>
              <a:rPr lang="sv-SE" dirty="0" smtClean="0">
                <a:solidFill>
                  <a:srgbClr val="008EAA"/>
                </a:solidFill>
              </a:rPr>
              <a:t>arbeta bromsande </a:t>
            </a:r>
            <a:r>
              <a:rPr lang="sv-SE" dirty="0" smtClean="0"/>
              <a:t>= excentriskt.</a:t>
            </a:r>
          </a:p>
          <a:p>
            <a:r>
              <a:rPr lang="sv-SE" dirty="0" smtClean="0"/>
              <a:t>Skillnad på exempelvis Simhopp och Simning. Simmare gör sällan inbromsade excentriska rörelser, men eftersom det </a:t>
            </a:r>
            <a:r>
              <a:rPr lang="sv-SE" dirty="0" smtClean="0">
                <a:solidFill>
                  <a:schemeClr val="accent1"/>
                </a:solidFill>
              </a:rPr>
              <a:t>excentriska arbetet bygger </a:t>
            </a:r>
            <a:r>
              <a:rPr lang="sv-SE" dirty="0">
                <a:solidFill>
                  <a:schemeClr val="accent1"/>
                </a:solidFill>
              </a:rPr>
              <a:t>mest </a:t>
            </a:r>
            <a:r>
              <a:rPr lang="sv-SE" dirty="0" smtClean="0">
                <a:solidFill>
                  <a:schemeClr val="accent1"/>
                </a:solidFill>
              </a:rPr>
              <a:t>styrka </a:t>
            </a:r>
            <a:r>
              <a:rPr lang="sv-SE" dirty="0" smtClean="0"/>
              <a:t>blir det extra viktigt med </a:t>
            </a:r>
            <a:r>
              <a:rPr lang="sv-SE" dirty="0" smtClean="0">
                <a:solidFill>
                  <a:schemeClr val="accent1"/>
                </a:solidFill>
              </a:rPr>
              <a:t>kompletterande landträning.</a:t>
            </a:r>
          </a:p>
        </p:txBody>
      </p:sp>
    </p:spTree>
    <p:extLst>
      <p:ext uri="{BB962C8B-B14F-4D97-AF65-F5344CB8AC3E}">
        <p14:creationId xmlns:p14="http://schemas.microsoft.com/office/powerpoint/2010/main" val="2774217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27-71</a:t>
            </a:r>
          </a:p>
          <a:p>
            <a:r>
              <a:rPr lang="sv-SE" dirty="0"/>
              <a:t>Tid: ca 60 minuter </a:t>
            </a:r>
          </a:p>
          <a:p>
            <a:endParaRPr lang="sv-SE" dirty="0"/>
          </a:p>
        </p:txBody>
      </p:sp>
      <p:sp>
        <p:nvSpPr>
          <p:cNvPr id="3" name="Rubrik 2"/>
          <p:cNvSpPr>
            <a:spLocks noGrp="1"/>
          </p:cNvSpPr>
          <p:nvPr>
            <p:ph type="ctrTitle"/>
          </p:nvPr>
        </p:nvSpPr>
        <p:spPr/>
        <p:txBody>
          <a:bodyPr/>
          <a:lstStyle/>
          <a:p>
            <a:r>
              <a:rPr lang="sv-SE" dirty="0"/>
              <a:t>Fysiologi och träningslära </a:t>
            </a:r>
          </a:p>
        </p:txBody>
      </p:sp>
    </p:spTree>
    <p:extLst>
      <p:ext uri="{BB962C8B-B14F-4D97-AF65-F5344CB8AC3E}">
        <p14:creationId xmlns:p14="http://schemas.microsoft.com/office/powerpoint/2010/main" val="2340143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lvl="0"/>
            <a:r>
              <a:rPr lang="sv-SE" dirty="0"/>
              <a:t>På vilka två olika sätt bygger kroppen upp ATP (energi)?</a:t>
            </a:r>
          </a:p>
        </p:txBody>
      </p:sp>
    </p:spTree>
    <p:extLst>
      <p:ext uri="{BB962C8B-B14F-4D97-AF65-F5344CB8AC3E}">
        <p14:creationId xmlns:p14="http://schemas.microsoft.com/office/powerpoint/2010/main" val="2566908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ATP (energi)</a:t>
            </a:r>
          </a:p>
        </p:txBody>
      </p:sp>
      <p:sp>
        <p:nvSpPr>
          <p:cNvPr id="3" name="Platshållare för text 2"/>
          <p:cNvSpPr>
            <a:spLocks noGrp="1"/>
          </p:cNvSpPr>
          <p:nvPr>
            <p:ph type="body" sz="quarter" idx="11"/>
          </p:nvPr>
        </p:nvSpPr>
        <p:spPr/>
        <p:txBody>
          <a:bodyPr/>
          <a:lstStyle/>
          <a:p>
            <a:r>
              <a:rPr lang="sv-SE" dirty="0" smtClean="0"/>
              <a:t>Oavsett om du sover, sitter still eller idrottar behöver din kropp energi. När du är </a:t>
            </a:r>
            <a:r>
              <a:rPr lang="sv-SE" dirty="0" smtClean="0">
                <a:solidFill>
                  <a:srgbClr val="008EAA"/>
                </a:solidFill>
              </a:rPr>
              <a:t>fysiskt aktiv ökar energibehovet enormt.</a:t>
            </a:r>
          </a:p>
          <a:p>
            <a:r>
              <a:rPr lang="sv-SE" dirty="0" smtClean="0"/>
              <a:t>Den </a:t>
            </a:r>
            <a:r>
              <a:rPr lang="sv-SE" dirty="0" smtClean="0">
                <a:solidFill>
                  <a:srgbClr val="008EAA"/>
                </a:solidFill>
              </a:rPr>
              <a:t>mat du äter innehåller energi</a:t>
            </a:r>
            <a:r>
              <a:rPr lang="sv-SE" dirty="0" smtClean="0"/>
              <a:t> som kroppen omvandlar till ett kemiskt ämne som heter </a:t>
            </a:r>
            <a:r>
              <a:rPr lang="sv-SE" dirty="0" smtClean="0">
                <a:solidFill>
                  <a:srgbClr val="008EAA"/>
                </a:solidFill>
              </a:rPr>
              <a:t>adenosintrifosfat (ATP)</a:t>
            </a:r>
            <a:r>
              <a:rPr lang="sv-SE" dirty="0" smtClean="0"/>
              <a:t>. När ATP bryts ner frigörs energi som </a:t>
            </a:r>
            <a:r>
              <a:rPr lang="sv-SE" dirty="0" smtClean="0">
                <a:solidFill>
                  <a:srgbClr val="008EAA"/>
                </a:solidFill>
              </a:rPr>
              <a:t>används till kroppens rörelser</a:t>
            </a:r>
            <a:r>
              <a:rPr lang="sv-SE" dirty="0" smtClean="0"/>
              <a:t>.</a:t>
            </a:r>
          </a:p>
          <a:p>
            <a:r>
              <a:rPr lang="sv-SE" dirty="0" smtClean="0"/>
              <a:t>Mängden ATP som kan </a:t>
            </a:r>
            <a:r>
              <a:rPr lang="sv-SE" dirty="0" smtClean="0">
                <a:solidFill>
                  <a:srgbClr val="008EAA"/>
                </a:solidFill>
              </a:rPr>
              <a:t>lagras i kroppen är liten </a:t>
            </a:r>
            <a:r>
              <a:rPr lang="sv-SE" dirty="0" smtClean="0"/>
              <a:t>och kan bara användas till några sekunders fysiskt arbete. Därför behöver du </a:t>
            </a:r>
            <a:r>
              <a:rPr lang="sv-SE" dirty="0" smtClean="0">
                <a:solidFill>
                  <a:srgbClr val="008EAA"/>
                </a:solidFill>
              </a:rPr>
              <a:t>hela tiden bygga upp nytt ATP.</a:t>
            </a:r>
          </a:p>
          <a:p>
            <a:r>
              <a:rPr lang="sv-SE" dirty="0" smtClean="0"/>
              <a:t>Uppbyggnad av ATP kan göras på två olika sätt:</a:t>
            </a:r>
          </a:p>
          <a:p>
            <a:pPr lvl="1">
              <a:buFont typeface="Wingdings" panose="05000000000000000000" pitchFamily="2" charset="2"/>
              <a:buChar char="Ø"/>
            </a:pPr>
            <a:r>
              <a:rPr lang="sv-SE" dirty="0" smtClean="0"/>
              <a:t>Anaerob (utan syre) – arbete med </a:t>
            </a:r>
            <a:r>
              <a:rPr lang="sv-SE" dirty="0" smtClean="0">
                <a:solidFill>
                  <a:srgbClr val="008EAA"/>
                </a:solidFill>
              </a:rPr>
              <a:t>hög intensitet under kort tid.</a:t>
            </a:r>
            <a:r>
              <a:rPr lang="sv-SE" dirty="0" smtClean="0"/>
              <a:t/>
            </a:r>
            <a:br>
              <a:rPr lang="sv-SE" dirty="0" smtClean="0"/>
            </a:br>
            <a:r>
              <a:rPr lang="sv-SE" i="1" dirty="0" smtClean="0"/>
              <a:t>Efter ca 10 sekunders maximalt arbete behöver kroppen klara av att hantera mjölksyran som bildas.</a:t>
            </a:r>
          </a:p>
          <a:p>
            <a:pPr lvl="1">
              <a:buFont typeface="Wingdings" panose="05000000000000000000" pitchFamily="2" charset="2"/>
              <a:buChar char="Ø"/>
            </a:pPr>
            <a:r>
              <a:rPr lang="sv-SE" dirty="0" smtClean="0"/>
              <a:t>Aerob (med syre)</a:t>
            </a:r>
            <a:r>
              <a:rPr lang="sv-SE" dirty="0"/>
              <a:t> </a:t>
            </a:r>
            <a:r>
              <a:rPr lang="sv-SE" dirty="0" smtClean="0"/>
              <a:t>– arbete med </a:t>
            </a:r>
            <a:r>
              <a:rPr lang="sv-SE" dirty="0" smtClean="0">
                <a:solidFill>
                  <a:srgbClr val="008EAA"/>
                </a:solidFill>
              </a:rPr>
              <a:t>låg intensitet under lång tid. </a:t>
            </a:r>
            <a:r>
              <a:rPr lang="sv-SE" dirty="0" smtClean="0"/>
              <a:t/>
            </a:r>
            <a:br>
              <a:rPr lang="sv-SE" dirty="0" smtClean="0"/>
            </a:br>
            <a:r>
              <a:rPr lang="sv-SE" dirty="0" smtClean="0"/>
              <a:t>Aerobt arbete s</a:t>
            </a:r>
            <a:r>
              <a:rPr lang="sv-SE" i="1" dirty="0" smtClean="0"/>
              <a:t>kapar mycket ATP, men i långsammare takt. Du kan inte hålla samma höga intensitet som vid Anaerobt arbete.</a:t>
            </a:r>
          </a:p>
          <a:p>
            <a:pPr>
              <a:buFont typeface="Wingdings" panose="05000000000000000000" pitchFamily="2" charset="2"/>
              <a:buChar char="Ø"/>
            </a:pPr>
            <a:endParaRPr lang="sv-SE" dirty="0" smtClean="0"/>
          </a:p>
          <a:p>
            <a:endParaRPr lang="sv-SE" dirty="0"/>
          </a:p>
        </p:txBody>
      </p:sp>
    </p:spTree>
    <p:extLst>
      <p:ext uri="{BB962C8B-B14F-4D97-AF65-F5344CB8AC3E}">
        <p14:creationId xmlns:p14="http://schemas.microsoft.com/office/powerpoint/2010/main" val="26729845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ATP-processen</a:t>
            </a:r>
            <a:endParaRPr lang="sv-SE" dirty="0"/>
          </a:p>
        </p:txBody>
      </p:sp>
      <p:pic>
        <p:nvPicPr>
          <p:cNvPr id="5" name="Bildobjekt 4"/>
          <p:cNvPicPr>
            <a:picLocks noChangeAspect="1"/>
          </p:cNvPicPr>
          <p:nvPr/>
        </p:nvPicPr>
        <p:blipFill>
          <a:blip r:embed="rId3"/>
          <a:stretch>
            <a:fillRect/>
          </a:stretch>
        </p:blipFill>
        <p:spPr>
          <a:xfrm>
            <a:off x="1358606" y="1480524"/>
            <a:ext cx="7300201" cy="4465301"/>
          </a:xfrm>
          <a:prstGeom prst="rect">
            <a:avLst/>
          </a:prstGeom>
        </p:spPr>
      </p:pic>
      <p:sp>
        <p:nvSpPr>
          <p:cNvPr id="3" name="Platshållare för text 2"/>
          <p:cNvSpPr>
            <a:spLocks noGrp="1"/>
          </p:cNvSpPr>
          <p:nvPr>
            <p:ph type="body" sz="quarter" idx="11"/>
          </p:nvPr>
        </p:nvSpPr>
        <p:spPr/>
        <p:txBody>
          <a:bodyPr/>
          <a:lstStyle/>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tabLst>
                <a:tab pos="3592513" algn="l"/>
              </a:tabLst>
            </a:pPr>
            <a:r>
              <a:rPr lang="sv-SE" dirty="0" smtClean="0"/>
              <a:t>					</a:t>
            </a:r>
          </a:p>
          <a:p>
            <a:pPr marL="0" indent="0">
              <a:buNone/>
              <a:tabLst>
                <a:tab pos="3592513" algn="l"/>
              </a:tabLst>
            </a:pPr>
            <a:endParaRPr lang="sv-SE" sz="1400" i="1" dirty="0"/>
          </a:p>
          <a:p>
            <a:pPr marL="0" indent="0">
              <a:buNone/>
              <a:tabLst>
                <a:tab pos="3592513" algn="l"/>
              </a:tabLst>
            </a:pPr>
            <a:r>
              <a:rPr lang="sv-SE" sz="1400" i="1" dirty="0" smtClean="0"/>
              <a:t>sid 31 i boken </a:t>
            </a:r>
            <a:r>
              <a:rPr lang="sv-SE" sz="1400" i="1" dirty="0" smtClean="0">
                <a:hlinkClick r:id="rId4"/>
              </a:rPr>
              <a:t>Specialidrott</a:t>
            </a:r>
            <a:r>
              <a:rPr lang="sv-SE" sz="1400" i="1" dirty="0" smtClean="0"/>
              <a:t>.</a:t>
            </a:r>
            <a:endParaRPr lang="sv-SE" dirty="0"/>
          </a:p>
        </p:txBody>
      </p:sp>
    </p:spTree>
    <p:extLst>
      <p:ext uri="{BB962C8B-B14F-4D97-AF65-F5344CB8AC3E}">
        <p14:creationId xmlns:p14="http://schemas.microsoft.com/office/powerpoint/2010/main" val="2083160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smtClean="0"/>
              <a:t>Vilka tre olika muskler och vilka </a:t>
            </a:r>
            <a:r>
              <a:rPr lang="sv-SE" dirty="0"/>
              <a:t>två </a:t>
            </a:r>
            <a:r>
              <a:rPr lang="sv-SE" dirty="0" smtClean="0"/>
              <a:t>typer </a:t>
            </a:r>
            <a:r>
              <a:rPr lang="sv-SE" dirty="0"/>
              <a:t>av muskelfibrer </a:t>
            </a:r>
            <a:r>
              <a:rPr lang="sv-SE" dirty="0" smtClean="0"/>
              <a:t>består människokroppen av?</a:t>
            </a:r>
            <a:endParaRPr lang="sv-SE" dirty="0"/>
          </a:p>
        </p:txBody>
      </p:sp>
    </p:spTree>
    <p:extLst>
      <p:ext uri="{BB962C8B-B14F-4D97-AF65-F5344CB8AC3E}">
        <p14:creationId xmlns:p14="http://schemas.microsoft.com/office/powerpoint/2010/main" val="1496868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Mål med utbildningen</a:t>
            </a:r>
            <a:endParaRPr lang="sv-SE" dirty="0"/>
          </a:p>
        </p:txBody>
      </p:sp>
      <p:sp>
        <p:nvSpPr>
          <p:cNvPr id="4" name="Platshållare för text 2"/>
          <p:cNvSpPr txBox="1">
            <a:spLocks/>
          </p:cNvSpPr>
          <p:nvPr/>
        </p:nvSpPr>
        <p:spPr>
          <a:xfrm>
            <a:off x="1358607" y="1480524"/>
            <a:ext cx="8774768" cy="5004252"/>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sv-SE" sz="2800" dirty="0" smtClean="0"/>
          </a:p>
          <a:p>
            <a:r>
              <a:rPr lang="sv-SE" b="1" u="sng" dirty="0" smtClean="0"/>
              <a:t>Mål </a:t>
            </a:r>
            <a:r>
              <a:rPr lang="sv-SE" b="1" u="sng" dirty="0"/>
              <a:t>med </a:t>
            </a:r>
            <a:r>
              <a:rPr lang="sv-SE" b="1" u="sng" dirty="0" err="1" smtClean="0"/>
              <a:t>simidrottarutbildningen</a:t>
            </a:r>
            <a:r>
              <a:rPr lang="sv-SE" b="1" dirty="0" smtClean="0"/>
              <a:t/>
            </a:r>
            <a:br>
              <a:rPr lang="sv-SE" b="1" dirty="0" smtClean="0"/>
            </a:br>
            <a:r>
              <a:rPr lang="sv-SE" sz="2800" dirty="0" smtClean="0"/>
              <a:t>Simidrottaren </a:t>
            </a:r>
            <a:r>
              <a:rPr lang="sv-SE" sz="2800" dirty="0"/>
              <a:t>ska kunna bli mer självständig i sin roll som idrottare och mer delaktig kring sin tränings- och tävlingsplanering. Detta leder till att vi kan behålla fler aktiva inom simidrotten längre.</a:t>
            </a:r>
            <a:endParaRPr lang="sv-SE" sz="2800" dirty="0" smtClean="0">
              <a:solidFill>
                <a:srgbClr val="FF0000"/>
              </a:solidFill>
            </a:endParaRPr>
          </a:p>
          <a:p>
            <a:endParaRPr lang="sv-SE" sz="2800" dirty="0" smtClean="0"/>
          </a:p>
          <a:p>
            <a:r>
              <a:rPr lang="sv-SE" b="1" u="sng" dirty="0"/>
              <a:t>Mål </a:t>
            </a:r>
            <a:r>
              <a:rPr lang="sv-SE" b="1" u="sng"/>
              <a:t>med </a:t>
            </a:r>
            <a:r>
              <a:rPr lang="sv-SE" b="1" u="sng" smtClean="0"/>
              <a:t>idrottsgenerella </a:t>
            </a:r>
            <a:r>
              <a:rPr lang="sv-SE" b="1" u="sng" dirty="0" smtClean="0"/>
              <a:t>delen</a:t>
            </a:r>
            <a:r>
              <a:rPr lang="sv-SE" sz="2800" dirty="0" smtClean="0"/>
              <a:t/>
            </a:r>
            <a:br>
              <a:rPr lang="sv-SE" sz="2800" dirty="0" smtClean="0"/>
            </a:br>
            <a:r>
              <a:rPr lang="sv-SE" sz="2800" dirty="0" smtClean="0"/>
              <a:t>Ge </a:t>
            </a:r>
            <a:r>
              <a:rPr lang="sv-SE" sz="2800" dirty="0"/>
              <a:t>simidrottaren idrottsgenerell kunskap utifrån </a:t>
            </a:r>
            <a:r>
              <a:rPr lang="sv-SE" sz="2800" dirty="0" smtClean="0"/>
              <a:t>målet med </a:t>
            </a:r>
            <a:r>
              <a:rPr lang="sv-SE" sz="2800" dirty="0" err="1" smtClean="0"/>
              <a:t>simidrottarutbildningen</a:t>
            </a:r>
            <a:r>
              <a:rPr lang="sv-SE" sz="2800" dirty="0" smtClean="0"/>
              <a:t>.</a:t>
            </a:r>
            <a:endParaRPr lang="sv-SE" sz="2800" dirty="0">
              <a:solidFill>
                <a:srgbClr val="FF0000"/>
              </a:solidFill>
            </a:endParaRPr>
          </a:p>
          <a:p>
            <a:endParaRPr lang="sv-SE" sz="2800" dirty="0" smtClean="0"/>
          </a:p>
        </p:txBody>
      </p:sp>
    </p:spTree>
    <p:extLst>
      <p:ext uri="{BB962C8B-B14F-4D97-AF65-F5344CB8AC3E}">
        <p14:creationId xmlns:p14="http://schemas.microsoft.com/office/powerpoint/2010/main" val="399923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66666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6666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Muskler och muskelfibrer</a:t>
            </a:r>
            <a:endParaRPr lang="sv-SE" dirty="0"/>
          </a:p>
        </p:txBody>
      </p:sp>
      <p:sp>
        <p:nvSpPr>
          <p:cNvPr id="3" name="Platshållare för text 2"/>
          <p:cNvSpPr>
            <a:spLocks noGrp="1"/>
          </p:cNvSpPr>
          <p:nvPr>
            <p:ph type="body" sz="quarter" idx="11"/>
          </p:nvPr>
        </p:nvSpPr>
        <p:spPr/>
        <p:txBody>
          <a:bodyPr/>
          <a:lstStyle/>
          <a:p>
            <a:r>
              <a:rPr lang="sv-SE" dirty="0" smtClean="0"/>
              <a:t>Människokroppen består av tre olika muskler:</a:t>
            </a:r>
          </a:p>
          <a:p>
            <a:pPr marL="800100" lvl="1" indent="-342900">
              <a:buFont typeface="Wingdings" panose="05000000000000000000" pitchFamily="2" charset="2"/>
              <a:buChar char="Ø"/>
            </a:pPr>
            <a:r>
              <a:rPr lang="sv-SE" dirty="0">
                <a:solidFill>
                  <a:srgbClr val="008EAA"/>
                </a:solidFill>
              </a:rPr>
              <a:t>Skelettmuskulatur</a:t>
            </a:r>
            <a:r>
              <a:rPr lang="sv-SE" dirty="0"/>
              <a:t> – Sitter fast i skelettet över en/flera leder och gör att du kan skapa olika typer av </a:t>
            </a:r>
            <a:r>
              <a:rPr lang="sv-SE" dirty="0" smtClean="0"/>
              <a:t>kroppsrörelser, vilken är träningsbar.</a:t>
            </a:r>
            <a:endParaRPr lang="sv-SE" dirty="0"/>
          </a:p>
          <a:p>
            <a:pPr marL="800100" lvl="1" indent="-342900">
              <a:buFont typeface="Wingdings" panose="05000000000000000000" pitchFamily="2" charset="2"/>
              <a:buChar char="Ø"/>
            </a:pPr>
            <a:r>
              <a:rPr lang="sv-SE" dirty="0">
                <a:solidFill>
                  <a:srgbClr val="008EAA"/>
                </a:solidFill>
              </a:rPr>
              <a:t>Hjärtmuskulatur</a:t>
            </a:r>
            <a:r>
              <a:rPr lang="sv-SE" dirty="0"/>
              <a:t> – Påminner om skelettmuskulaturen men går inte att styra </a:t>
            </a:r>
            <a:r>
              <a:rPr lang="sv-SE" dirty="0" smtClean="0"/>
              <a:t>viljemässigt, däremot är den träningsbar. </a:t>
            </a:r>
            <a:r>
              <a:rPr lang="sv-SE" dirty="0"/>
              <a:t>Vid ökad fysisk aktivitet ökar hjärtfrekvensen (pulsen</a:t>
            </a:r>
            <a:r>
              <a:rPr lang="sv-SE" dirty="0" smtClean="0"/>
              <a:t>).</a:t>
            </a:r>
            <a:endParaRPr lang="sv-SE" dirty="0"/>
          </a:p>
          <a:p>
            <a:pPr marL="800100" lvl="1" indent="-342900">
              <a:buFont typeface="Wingdings" panose="05000000000000000000" pitchFamily="2" charset="2"/>
              <a:buChar char="Ø"/>
            </a:pPr>
            <a:r>
              <a:rPr lang="sv-SE" dirty="0" smtClean="0">
                <a:solidFill>
                  <a:srgbClr val="008EAA"/>
                </a:solidFill>
              </a:rPr>
              <a:t>Glatt </a:t>
            </a:r>
            <a:r>
              <a:rPr lang="sv-SE" dirty="0">
                <a:solidFill>
                  <a:srgbClr val="008EAA"/>
                </a:solidFill>
              </a:rPr>
              <a:t>muskulatur </a:t>
            </a:r>
            <a:r>
              <a:rPr lang="sv-SE" dirty="0"/>
              <a:t>– Finns bland annat i mag-</a:t>
            </a:r>
            <a:r>
              <a:rPr lang="sv-SE" dirty="0" err="1"/>
              <a:t>tarmystemet</a:t>
            </a:r>
            <a:r>
              <a:rPr lang="sv-SE" dirty="0"/>
              <a:t> </a:t>
            </a:r>
            <a:r>
              <a:rPr lang="sv-SE" dirty="0" smtClean="0"/>
              <a:t>och </a:t>
            </a:r>
            <a:r>
              <a:rPr lang="sv-SE" dirty="0"/>
              <a:t>går </a:t>
            </a:r>
            <a:r>
              <a:rPr lang="sv-SE" dirty="0" smtClean="0"/>
              <a:t>inte </a:t>
            </a:r>
            <a:r>
              <a:rPr lang="sv-SE" dirty="0"/>
              <a:t>att styra </a:t>
            </a:r>
            <a:r>
              <a:rPr lang="sv-SE" dirty="0" smtClean="0"/>
              <a:t>viljemässigt.</a:t>
            </a:r>
          </a:p>
          <a:p>
            <a:r>
              <a:rPr lang="sv-SE" dirty="0" smtClean="0"/>
              <a:t>Skelettmuskulaturen innehåller i stort två typer av muskelfibrer:</a:t>
            </a:r>
          </a:p>
          <a:p>
            <a:pPr marL="800100" lvl="1" indent="-342900">
              <a:buFont typeface="Wingdings" panose="05000000000000000000" pitchFamily="2" charset="2"/>
              <a:buChar char="Ø"/>
            </a:pPr>
            <a:r>
              <a:rPr lang="sv-SE" dirty="0" smtClean="0"/>
              <a:t>Typ 1: Uthålliga - Kan </a:t>
            </a:r>
            <a:r>
              <a:rPr lang="sv-SE" dirty="0" smtClean="0">
                <a:solidFill>
                  <a:srgbClr val="008EAA"/>
                </a:solidFill>
              </a:rPr>
              <a:t>arbeta länge utan att bli trötta</a:t>
            </a:r>
            <a:r>
              <a:rPr lang="sv-SE" dirty="0" smtClean="0"/>
              <a:t>. </a:t>
            </a:r>
            <a:r>
              <a:rPr lang="sv-SE" dirty="0"/>
              <a:t>F</a:t>
            </a:r>
            <a:r>
              <a:rPr lang="sv-SE" dirty="0" smtClean="0"/>
              <a:t>örmåga att </a:t>
            </a:r>
            <a:r>
              <a:rPr lang="sv-SE" dirty="0" smtClean="0">
                <a:solidFill>
                  <a:srgbClr val="008EAA"/>
                </a:solidFill>
              </a:rPr>
              <a:t>använda syre </a:t>
            </a:r>
            <a:r>
              <a:rPr lang="sv-SE" dirty="0" smtClean="0"/>
              <a:t>i stor omfattning.</a:t>
            </a:r>
          </a:p>
          <a:p>
            <a:pPr marL="800100" lvl="1" indent="-342900">
              <a:buFont typeface="Wingdings" panose="05000000000000000000" pitchFamily="2" charset="2"/>
              <a:buChar char="Ø"/>
            </a:pPr>
            <a:r>
              <a:rPr lang="sv-SE" dirty="0" smtClean="0"/>
              <a:t>Typ </a:t>
            </a:r>
            <a:r>
              <a:rPr lang="sv-SE" dirty="0"/>
              <a:t>2</a:t>
            </a:r>
            <a:r>
              <a:rPr lang="sv-SE" dirty="0" smtClean="0"/>
              <a:t>: Snabba - Delas i sin tur in i </a:t>
            </a:r>
            <a:r>
              <a:rPr lang="sv-SE" dirty="0" smtClean="0">
                <a:solidFill>
                  <a:srgbClr val="008EAA"/>
                </a:solidFill>
              </a:rPr>
              <a:t>typ 2A och typ 2X</a:t>
            </a:r>
            <a:r>
              <a:rPr lang="sv-SE" dirty="0" smtClean="0"/>
              <a:t>. Typ 2X är </a:t>
            </a:r>
            <a:r>
              <a:rPr lang="sv-SE" dirty="0" smtClean="0">
                <a:solidFill>
                  <a:srgbClr val="008EAA"/>
                </a:solidFill>
              </a:rPr>
              <a:t>snabbare och starkare </a:t>
            </a:r>
            <a:r>
              <a:rPr lang="sv-SE" dirty="0" smtClean="0"/>
              <a:t>än typ 2A, men </a:t>
            </a:r>
            <a:r>
              <a:rPr lang="sv-SE" dirty="0" smtClean="0">
                <a:solidFill>
                  <a:srgbClr val="008EAA"/>
                </a:solidFill>
              </a:rPr>
              <a:t>tröttas ut fortare.</a:t>
            </a:r>
          </a:p>
        </p:txBody>
      </p:sp>
    </p:spTree>
    <p:extLst>
      <p:ext uri="{BB962C8B-B14F-4D97-AF65-F5344CB8AC3E}">
        <p14:creationId xmlns:p14="http://schemas.microsoft.com/office/powerpoint/2010/main" val="403939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a:xfrm>
            <a:off x="2028190" y="2989621"/>
            <a:ext cx="8002218" cy="2390103"/>
          </a:xfrm>
        </p:spPr>
        <p:txBody>
          <a:bodyPr/>
          <a:lstStyle/>
          <a:p>
            <a:r>
              <a:rPr lang="sv-SE" dirty="0"/>
              <a:t>Vad </a:t>
            </a:r>
            <a:r>
              <a:rPr lang="sv-SE" dirty="0" smtClean="0"/>
              <a:t>innebär begreppet periodisering?</a:t>
            </a:r>
            <a:endParaRPr lang="sv-SE" dirty="0"/>
          </a:p>
        </p:txBody>
      </p:sp>
    </p:spTree>
    <p:extLst>
      <p:ext uri="{BB962C8B-B14F-4D97-AF65-F5344CB8AC3E}">
        <p14:creationId xmlns:p14="http://schemas.microsoft.com/office/powerpoint/2010/main" val="3831398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Periodisering</a:t>
            </a:r>
            <a:endParaRPr lang="sv-SE" dirty="0"/>
          </a:p>
        </p:txBody>
      </p:sp>
      <p:sp>
        <p:nvSpPr>
          <p:cNvPr id="3" name="Platshållare för text 2"/>
          <p:cNvSpPr>
            <a:spLocks noGrp="1"/>
          </p:cNvSpPr>
          <p:nvPr>
            <p:ph type="body" sz="quarter" idx="11"/>
          </p:nvPr>
        </p:nvSpPr>
        <p:spPr>
          <a:xfrm>
            <a:off x="1358607" y="1480524"/>
            <a:ext cx="8774768" cy="5377476"/>
          </a:xfrm>
        </p:spPr>
        <p:txBody>
          <a:bodyPr/>
          <a:lstStyle/>
          <a:p>
            <a:r>
              <a:rPr lang="sv-SE" dirty="0" smtClean="0"/>
              <a:t>Utifrån vad din målsättning är, behöver du optimera din prestationsförmåga mot exempelvis </a:t>
            </a:r>
            <a:r>
              <a:rPr lang="sv-SE" dirty="0" smtClean="0">
                <a:solidFill>
                  <a:srgbClr val="008EAA"/>
                </a:solidFill>
              </a:rPr>
              <a:t>en förutbestämd tävling. </a:t>
            </a:r>
          </a:p>
          <a:p>
            <a:r>
              <a:rPr lang="sv-SE" dirty="0" smtClean="0"/>
              <a:t>Förmågan att </a:t>
            </a:r>
            <a:r>
              <a:rPr lang="sv-SE" dirty="0" smtClean="0">
                <a:solidFill>
                  <a:srgbClr val="008EAA"/>
                </a:solidFill>
              </a:rPr>
              <a:t>variera arbetsbelastning och arbetsform</a:t>
            </a:r>
            <a:r>
              <a:rPr lang="sv-SE" dirty="0" smtClean="0"/>
              <a:t>, till exempel vad du tränar (</a:t>
            </a:r>
            <a:r>
              <a:rPr lang="sv-SE" dirty="0" smtClean="0">
                <a:solidFill>
                  <a:srgbClr val="008EAA"/>
                </a:solidFill>
              </a:rPr>
              <a:t>intensitet</a:t>
            </a:r>
            <a:r>
              <a:rPr lang="sv-SE" dirty="0" smtClean="0"/>
              <a:t>) och den totala mängden (</a:t>
            </a:r>
            <a:r>
              <a:rPr lang="sv-SE" dirty="0" smtClean="0">
                <a:solidFill>
                  <a:srgbClr val="008EAA"/>
                </a:solidFill>
              </a:rPr>
              <a:t>volym</a:t>
            </a:r>
            <a:r>
              <a:rPr lang="sv-SE" dirty="0" smtClean="0"/>
              <a:t>) träning </a:t>
            </a:r>
            <a:r>
              <a:rPr lang="sv-SE" dirty="0" smtClean="0">
                <a:solidFill>
                  <a:srgbClr val="008EAA"/>
                </a:solidFill>
              </a:rPr>
              <a:t>under en bestämd tidsperiod.</a:t>
            </a:r>
          </a:p>
          <a:p>
            <a:r>
              <a:rPr lang="sv-SE" dirty="0" smtClean="0"/>
              <a:t>Periodisering ska vara systematisk, vilket innebär att du som idrottare vet </a:t>
            </a:r>
            <a:r>
              <a:rPr lang="sv-SE" dirty="0" smtClean="0">
                <a:solidFill>
                  <a:srgbClr val="008EAA"/>
                </a:solidFill>
              </a:rPr>
              <a:t>vad det enskilda träningspasset fyller för funktion i ett större sammanhang och över en längre period.</a:t>
            </a:r>
          </a:p>
          <a:p>
            <a:r>
              <a:rPr lang="sv-SE" dirty="0" smtClean="0"/>
              <a:t>Tidsaspekten i en periodisering benämns som cykler:</a:t>
            </a:r>
          </a:p>
          <a:p>
            <a:pPr lvl="1">
              <a:buFont typeface="Wingdings" panose="05000000000000000000" pitchFamily="2" charset="2"/>
              <a:buChar char="Ø"/>
            </a:pPr>
            <a:r>
              <a:rPr lang="sv-SE" dirty="0" smtClean="0"/>
              <a:t>Makrocykel – Flera månader, </a:t>
            </a:r>
            <a:r>
              <a:rPr lang="sv-SE" dirty="0" smtClean="0">
                <a:solidFill>
                  <a:srgbClr val="008EAA"/>
                </a:solidFill>
              </a:rPr>
              <a:t>vanligtvis upp till ett år</a:t>
            </a:r>
            <a:r>
              <a:rPr lang="sv-SE" dirty="0" smtClean="0"/>
              <a:t>.</a:t>
            </a:r>
            <a:br>
              <a:rPr lang="sv-SE" dirty="0" smtClean="0"/>
            </a:br>
            <a:r>
              <a:rPr lang="sv-SE" i="1" dirty="0"/>
              <a:t>=</a:t>
            </a:r>
            <a:r>
              <a:rPr lang="sv-SE" i="1" dirty="0" smtClean="0"/>
              <a:t> Alla årets tävlingar och träningsläger.</a:t>
            </a:r>
          </a:p>
          <a:p>
            <a:pPr marL="801688" lvl="2">
              <a:buFont typeface="Wingdings" panose="05000000000000000000" pitchFamily="2" charset="2"/>
              <a:buChar char="Ø"/>
            </a:pPr>
            <a:r>
              <a:rPr lang="sv-SE" dirty="0" err="1" smtClean="0"/>
              <a:t>Mesocykel</a:t>
            </a:r>
            <a:r>
              <a:rPr lang="sv-SE" dirty="0" smtClean="0"/>
              <a:t> – Från flera veckor till </a:t>
            </a:r>
            <a:r>
              <a:rPr lang="sv-SE" dirty="0" smtClean="0">
                <a:solidFill>
                  <a:srgbClr val="008EAA"/>
                </a:solidFill>
              </a:rPr>
              <a:t>ett par månader</a:t>
            </a:r>
            <a:br>
              <a:rPr lang="sv-SE" dirty="0" smtClean="0">
                <a:solidFill>
                  <a:srgbClr val="008EAA"/>
                </a:solidFill>
              </a:rPr>
            </a:br>
            <a:r>
              <a:rPr lang="sv-SE" i="1" dirty="0" smtClean="0"/>
              <a:t>= Grundträningsperiod, Tävlingsperiod, Viloperiod.</a:t>
            </a:r>
            <a:endParaRPr lang="sv-SE" i="1" dirty="0" smtClean="0">
              <a:solidFill>
                <a:srgbClr val="008EAA"/>
              </a:solidFill>
            </a:endParaRPr>
          </a:p>
          <a:p>
            <a:pPr marL="1166813" lvl="3">
              <a:buFont typeface="Wingdings" panose="05000000000000000000" pitchFamily="2" charset="2"/>
              <a:buChar char="Ø"/>
            </a:pPr>
            <a:r>
              <a:rPr lang="sv-SE" dirty="0" smtClean="0"/>
              <a:t>Mikrocykel – Några dagar eller vanligtvis </a:t>
            </a:r>
            <a:r>
              <a:rPr lang="sv-SE" dirty="0" smtClean="0">
                <a:solidFill>
                  <a:srgbClr val="008EAA"/>
                </a:solidFill>
              </a:rPr>
              <a:t>en vecka.</a:t>
            </a:r>
            <a:endParaRPr lang="sv-SE" dirty="0">
              <a:solidFill>
                <a:srgbClr val="008EAA"/>
              </a:solidFill>
            </a:endParaRPr>
          </a:p>
          <a:p>
            <a:pPr marL="1520825" lvl="4">
              <a:buFont typeface="Wingdings" panose="05000000000000000000" pitchFamily="2" charset="2"/>
              <a:buChar char="Ø"/>
            </a:pPr>
            <a:r>
              <a:rPr lang="sv-SE" dirty="0" smtClean="0"/>
              <a:t>De enskilda träningspassen detaljplanerade.</a:t>
            </a:r>
          </a:p>
          <a:p>
            <a:endParaRPr lang="sv-SE" dirty="0"/>
          </a:p>
        </p:txBody>
      </p:sp>
    </p:spTree>
    <p:extLst>
      <p:ext uri="{BB962C8B-B14F-4D97-AF65-F5344CB8AC3E}">
        <p14:creationId xmlns:p14="http://schemas.microsoft.com/office/powerpoint/2010/main" val="16157325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pPr lvl="0"/>
            <a:r>
              <a:rPr lang="sv-SE" dirty="0"/>
              <a:t>Inom området idrottsträning finns det sex olika grundprinciper för att nå framgångsrik träning. </a:t>
            </a:r>
            <a:r>
              <a:rPr lang="sv-SE" dirty="0" smtClean="0"/>
              <a:t>Vilka är dessa och vad innebär dem?</a:t>
            </a:r>
            <a:endParaRPr lang="sv-SE" dirty="0"/>
          </a:p>
        </p:txBody>
      </p:sp>
    </p:spTree>
    <p:extLst>
      <p:ext uri="{BB962C8B-B14F-4D97-AF65-F5344CB8AC3E}">
        <p14:creationId xmlns:p14="http://schemas.microsoft.com/office/powerpoint/2010/main" val="2914914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Träningens grundprinciper</a:t>
            </a:r>
            <a:endParaRPr lang="sv-SE" dirty="0"/>
          </a:p>
        </p:txBody>
      </p:sp>
      <p:sp>
        <p:nvSpPr>
          <p:cNvPr id="3" name="Platshållare för text 2"/>
          <p:cNvSpPr>
            <a:spLocks noGrp="1"/>
          </p:cNvSpPr>
          <p:nvPr>
            <p:ph type="body" sz="quarter" idx="11"/>
          </p:nvPr>
        </p:nvSpPr>
        <p:spPr/>
        <p:txBody>
          <a:bodyPr/>
          <a:lstStyle/>
          <a:p>
            <a:r>
              <a:rPr lang="sv-SE" u="sng" dirty="0" smtClean="0"/>
              <a:t>Specificitet</a:t>
            </a:r>
            <a:r>
              <a:rPr lang="sv-SE" dirty="0" smtClean="0"/>
              <a:t>: Att träningen delvis är </a:t>
            </a:r>
            <a:r>
              <a:rPr lang="sv-SE" dirty="0" smtClean="0">
                <a:solidFill>
                  <a:srgbClr val="008EAA"/>
                </a:solidFill>
              </a:rPr>
              <a:t>så lik tävlingssituationen som möjligt</a:t>
            </a:r>
            <a:r>
              <a:rPr lang="sv-SE" dirty="0" smtClean="0"/>
              <a:t> i exempelvis arbetstid, belastning och teknik.</a:t>
            </a:r>
          </a:p>
          <a:p>
            <a:r>
              <a:rPr lang="sv-SE" u="sng" dirty="0" smtClean="0"/>
              <a:t>Variation</a:t>
            </a:r>
            <a:r>
              <a:rPr lang="sv-SE" dirty="0" smtClean="0"/>
              <a:t>: Bidrar till högre </a:t>
            </a:r>
            <a:r>
              <a:rPr lang="sv-SE" dirty="0" smtClean="0">
                <a:solidFill>
                  <a:srgbClr val="008EAA"/>
                </a:solidFill>
              </a:rPr>
              <a:t>motivation</a:t>
            </a:r>
            <a:r>
              <a:rPr lang="sv-SE" dirty="0" smtClean="0"/>
              <a:t>, bättre möjlighet att genomföra </a:t>
            </a:r>
            <a:r>
              <a:rPr lang="sv-SE" dirty="0" smtClean="0">
                <a:solidFill>
                  <a:srgbClr val="008EAA"/>
                </a:solidFill>
              </a:rPr>
              <a:t>regelbunden träning </a:t>
            </a:r>
            <a:r>
              <a:rPr lang="sv-SE" dirty="0" smtClean="0"/>
              <a:t>och </a:t>
            </a:r>
            <a:r>
              <a:rPr lang="sv-SE" dirty="0" smtClean="0">
                <a:solidFill>
                  <a:srgbClr val="008EAA"/>
                </a:solidFill>
              </a:rPr>
              <a:t>minskar skaderisken</a:t>
            </a:r>
            <a:r>
              <a:rPr lang="sv-SE" dirty="0" smtClean="0"/>
              <a:t>.</a:t>
            </a:r>
          </a:p>
          <a:p>
            <a:r>
              <a:rPr lang="sv-SE" u="sng" dirty="0" smtClean="0"/>
              <a:t>Belastning och </a:t>
            </a:r>
            <a:r>
              <a:rPr lang="sv-SE" u="sng" dirty="0"/>
              <a:t>anpassning</a:t>
            </a:r>
            <a:r>
              <a:rPr lang="sv-SE" dirty="0" smtClean="0"/>
              <a:t>: Om du tränar med en </a:t>
            </a:r>
            <a:r>
              <a:rPr lang="sv-SE" dirty="0" smtClean="0">
                <a:solidFill>
                  <a:srgbClr val="008EAA"/>
                </a:solidFill>
              </a:rPr>
              <a:t>högre belastning än kroppen är van vid </a:t>
            </a:r>
            <a:r>
              <a:rPr lang="sv-SE" dirty="0" smtClean="0"/>
              <a:t>kommer den </a:t>
            </a:r>
            <a:r>
              <a:rPr lang="sv-SE" dirty="0" smtClean="0">
                <a:solidFill>
                  <a:srgbClr val="008EAA"/>
                </a:solidFill>
              </a:rPr>
              <a:t>utvecklas</a:t>
            </a:r>
            <a:r>
              <a:rPr lang="sv-SE" dirty="0" smtClean="0"/>
              <a:t>.</a:t>
            </a:r>
          </a:p>
          <a:p>
            <a:r>
              <a:rPr lang="sv-SE" u="sng" dirty="0" smtClean="0"/>
              <a:t>Kompensation</a:t>
            </a:r>
            <a:r>
              <a:rPr lang="sv-SE" dirty="0" smtClean="0"/>
              <a:t>: Den prestationsförbättring som sker efter att du genomfört </a:t>
            </a:r>
            <a:r>
              <a:rPr lang="sv-SE" dirty="0" smtClean="0">
                <a:solidFill>
                  <a:srgbClr val="008EAA"/>
                </a:solidFill>
              </a:rPr>
              <a:t>träning som i sin tur följs av återhämtning</a:t>
            </a:r>
            <a:r>
              <a:rPr lang="sv-SE" dirty="0" smtClean="0"/>
              <a:t>. </a:t>
            </a:r>
          </a:p>
          <a:p>
            <a:r>
              <a:rPr lang="sv-SE" u="sng" dirty="0" smtClean="0"/>
              <a:t>Progression</a:t>
            </a:r>
            <a:r>
              <a:rPr lang="sv-SE" dirty="0" smtClean="0"/>
              <a:t>: Träningsbelastning som ökar, antingen genom </a:t>
            </a:r>
            <a:r>
              <a:rPr lang="sv-SE" dirty="0" smtClean="0">
                <a:solidFill>
                  <a:srgbClr val="008EAA"/>
                </a:solidFill>
              </a:rPr>
              <a:t>antalet träningspass </a:t>
            </a:r>
            <a:r>
              <a:rPr lang="sv-SE" dirty="0" smtClean="0"/>
              <a:t>(</a:t>
            </a:r>
            <a:r>
              <a:rPr lang="sv-SE" dirty="0" err="1" smtClean="0"/>
              <a:t>frekens</a:t>
            </a:r>
            <a:r>
              <a:rPr lang="sv-SE" dirty="0" smtClean="0"/>
              <a:t>), </a:t>
            </a:r>
            <a:r>
              <a:rPr lang="sv-SE" dirty="0" smtClean="0">
                <a:solidFill>
                  <a:srgbClr val="008EAA"/>
                </a:solidFill>
              </a:rPr>
              <a:t>träningens längd </a:t>
            </a:r>
            <a:r>
              <a:rPr lang="sv-SE" dirty="0" smtClean="0"/>
              <a:t>(volym) och/eller </a:t>
            </a:r>
            <a:r>
              <a:rPr lang="sv-SE" dirty="0" smtClean="0">
                <a:solidFill>
                  <a:srgbClr val="008EAA"/>
                </a:solidFill>
              </a:rPr>
              <a:t>träningsintensitet.</a:t>
            </a:r>
          </a:p>
          <a:p>
            <a:r>
              <a:rPr lang="sv-SE" u="sng" dirty="0" smtClean="0"/>
              <a:t>Individualisering</a:t>
            </a:r>
            <a:r>
              <a:rPr lang="sv-SE" dirty="0" smtClean="0"/>
              <a:t>: Varje enskild idrottare behöver anpassa sin egen träningsbelastning utifrån sina </a:t>
            </a:r>
            <a:r>
              <a:rPr lang="sv-SE" dirty="0" smtClean="0">
                <a:solidFill>
                  <a:srgbClr val="008EAA"/>
                </a:solidFill>
              </a:rPr>
              <a:t>individuella förutsättningar</a:t>
            </a:r>
            <a:r>
              <a:rPr lang="sv-SE" dirty="0"/>
              <a:t> </a:t>
            </a:r>
            <a:r>
              <a:rPr lang="sv-SE" dirty="0" smtClean="0"/>
              <a:t>och målsättningar.</a:t>
            </a:r>
          </a:p>
        </p:txBody>
      </p:sp>
    </p:spTree>
    <p:extLst>
      <p:ext uri="{BB962C8B-B14F-4D97-AF65-F5344CB8AC3E}">
        <p14:creationId xmlns:p14="http://schemas.microsoft.com/office/powerpoint/2010/main" val="16555948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lvl="0"/>
            <a:r>
              <a:rPr lang="sv-SE" dirty="0"/>
              <a:t>Vilka </a:t>
            </a:r>
            <a:r>
              <a:rPr lang="sv-SE" dirty="0" smtClean="0"/>
              <a:t>fem </a:t>
            </a:r>
            <a:r>
              <a:rPr lang="sv-SE" dirty="0"/>
              <a:t>fysiska grundegenskaper kan en prestation delas upp i? Förklara kortfattat.</a:t>
            </a:r>
          </a:p>
        </p:txBody>
      </p:sp>
    </p:spTree>
    <p:extLst>
      <p:ext uri="{BB962C8B-B14F-4D97-AF65-F5344CB8AC3E}">
        <p14:creationId xmlns:p14="http://schemas.microsoft.com/office/powerpoint/2010/main" val="7508719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Fysiska grundegenskaper</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En individs fysiska prestationsförmåga brukar karaktäriseras utifrån fem fysiska grundegenskaper:</a:t>
            </a:r>
          </a:p>
          <a:p>
            <a:r>
              <a:rPr lang="sv-SE" u="sng" dirty="0" smtClean="0"/>
              <a:t>Koordination</a:t>
            </a:r>
            <a:r>
              <a:rPr lang="sv-SE" dirty="0" smtClean="0"/>
              <a:t>: Förmågan att </a:t>
            </a:r>
            <a:r>
              <a:rPr lang="sv-SE" dirty="0" smtClean="0">
                <a:solidFill>
                  <a:srgbClr val="008EAA"/>
                </a:solidFill>
              </a:rPr>
              <a:t>samordna kroppens rörelser </a:t>
            </a:r>
            <a:r>
              <a:rPr lang="sv-SE" dirty="0" smtClean="0"/>
              <a:t>i förhållande till varandra och i förhållande till omgivningen.</a:t>
            </a:r>
          </a:p>
          <a:p>
            <a:r>
              <a:rPr lang="sv-SE" u="sng" dirty="0" smtClean="0"/>
              <a:t>Rörlighet</a:t>
            </a:r>
            <a:r>
              <a:rPr lang="sv-SE" dirty="0" smtClean="0"/>
              <a:t>: Förmågan att </a:t>
            </a:r>
            <a:r>
              <a:rPr lang="sv-SE" dirty="0" smtClean="0">
                <a:solidFill>
                  <a:srgbClr val="008EAA"/>
                </a:solidFill>
              </a:rPr>
              <a:t>utföra rörelser i leder och ledband.</a:t>
            </a:r>
          </a:p>
          <a:p>
            <a:r>
              <a:rPr lang="sv-SE" u="sng" dirty="0" smtClean="0"/>
              <a:t>Styrka</a:t>
            </a:r>
            <a:r>
              <a:rPr lang="sv-SE" dirty="0" smtClean="0"/>
              <a:t>: Förmågan att </a:t>
            </a:r>
            <a:r>
              <a:rPr lang="sv-SE" dirty="0" smtClean="0">
                <a:solidFill>
                  <a:srgbClr val="008EAA"/>
                </a:solidFill>
              </a:rPr>
              <a:t>utveckla kraft </a:t>
            </a:r>
            <a:r>
              <a:rPr lang="sv-SE" dirty="0"/>
              <a:t>med hjälp av </a:t>
            </a:r>
            <a:r>
              <a:rPr lang="sv-SE" dirty="0" smtClean="0"/>
              <a:t>spänning i muskulaturen.</a:t>
            </a:r>
          </a:p>
          <a:p>
            <a:r>
              <a:rPr lang="sv-SE" u="sng" dirty="0" smtClean="0"/>
              <a:t>Snabbhet</a:t>
            </a:r>
            <a:r>
              <a:rPr lang="sv-SE" dirty="0" smtClean="0"/>
              <a:t>: Musklernas förmåga att skapa största möjliga kraft för att </a:t>
            </a:r>
            <a:r>
              <a:rPr lang="sv-SE" dirty="0" smtClean="0">
                <a:solidFill>
                  <a:srgbClr val="008EAA"/>
                </a:solidFill>
              </a:rPr>
              <a:t>på kort tid skapa högsta möjliga rörelsehastighet.</a:t>
            </a:r>
          </a:p>
          <a:p>
            <a:r>
              <a:rPr lang="sv-SE" u="sng" dirty="0" smtClean="0"/>
              <a:t>Uthållighet</a:t>
            </a:r>
            <a:r>
              <a:rPr lang="sv-SE" dirty="0" smtClean="0"/>
              <a:t>: Förmågan att </a:t>
            </a:r>
            <a:r>
              <a:rPr lang="sv-SE" dirty="0" smtClean="0">
                <a:solidFill>
                  <a:srgbClr val="008EAA"/>
                </a:solidFill>
              </a:rPr>
              <a:t>motstå trötthet</a:t>
            </a:r>
            <a:r>
              <a:rPr lang="sv-SE" dirty="0" smtClean="0"/>
              <a:t> vid en specifik typ av fysisk aktivitet.</a:t>
            </a:r>
            <a:endParaRPr lang="sv-SE" dirty="0"/>
          </a:p>
        </p:txBody>
      </p:sp>
    </p:spTree>
    <p:extLst>
      <p:ext uri="{BB962C8B-B14F-4D97-AF65-F5344CB8AC3E}">
        <p14:creationId xmlns:p14="http://schemas.microsoft.com/office/powerpoint/2010/main" val="26716228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Fysiska grundegenskaper</a:t>
            </a:r>
            <a:endParaRPr lang="sv-SE" dirty="0"/>
          </a:p>
        </p:txBody>
      </p:sp>
      <p:sp>
        <p:nvSpPr>
          <p:cNvPr id="3" name="Platshållare för text 2"/>
          <p:cNvSpPr>
            <a:spLocks noGrp="1"/>
          </p:cNvSpPr>
          <p:nvPr>
            <p:ph type="body" sz="quarter" idx="11"/>
          </p:nvPr>
        </p:nvSpPr>
        <p:spPr/>
        <p:txBody>
          <a:bodyPr/>
          <a:lstStyle/>
          <a:p>
            <a:pPr marL="0" indent="0">
              <a:buNone/>
            </a:pPr>
            <a:r>
              <a:rPr lang="sv-SE" sz="1600" dirty="0"/>
              <a:t>Michail </a:t>
            </a:r>
            <a:r>
              <a:rPr lang="sv-SE" sz="1600" dirty="0" err="1"/>
              <a:t>Tonkonogi</a:t>
            </a:r>
            <a:r>
              <a:rPr lang="sv-SE" sz="1600" dirty="0"/>
              <a:t> förklarar de fem fysiska grundegenskaperna</a:t>
            </a:r>
            <a:r>
              <a:rPr lang="sv-SE" sz="1600" dirty="0" smtClean="0"/>
              <a:t>.</a:t>
            </a:r>
          </a:p>
          <a:p>
            <a:pPr marL="0" indent="0">
              <a:buNone/>
            </a:pPr>
            <a:endParaRPr lang="sv-SE" sz="1600" dirty="0"/>
          </a:p>
          <a:p>
            <a:pPr marL="0" indent="0">
              <a:buNone/>
            </a:pPr>
            <a:r>
              <a:rPr lang="sv-SE" sz="1600" dirty="0" smtClean="0">
                <a:hlinkClick r:id="rId4"/>
              </a:rPr>
              <a:t>Länk till filmen finns här </a:t>
            </a:r>
            <a:endParaRPr lang="sv-SE" sz="1600" dirty="0"/>
          </a:p>
        </p:txBody>
      </p:sp>
      <p:pic>
        <p:nvPicPr>
          <p:cNvPr id="4" name="dJ-GAeMmpGM"/>
          <p:cNvPicPr>
            <a:picLocks noRot="1" noChangeAspect="1"/>
          </p:cNvPicPr>
          <p:nvPr>
            <a:videoFile r:link="rId1"/>
          </p:nvPr>
        </p:nvPicPr>
        <p:blipFill>
          <a:blip r:embed="rId5"/>
          <a:stretch>
            <a:fillRect/>
          </a:stretch>
        </p:blipFill>
        <p:spPr>
          <a:xfrm>
            <a:off x="1358607" y="2498528"/>
            <a:ext cx="5200813" cy="2925457"/>
          </a:xfrm>
          <a:prstGeom prst="rect">
            <a:avLst/>
          </a:prstGeom>
        </p:spPr>
      </p:pic>
    </p:spTree>
    <p:extLst>
      <p:ext uri="{BB962C8B-B14F-4D97-AF65-F5344CB8AC3E}">
        <p14:creationId xmlns:p14="http://schemas.microsoft.com/office/powerpoint/2010/main" val="23811900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innebär anaerob respektive </a:t>
            </a:r>
            <a:r>
              <a:rPr lang="sv-SE" dirty="0"/>
              <a:t>aerob </a:t>
            </a:r>
            <a:r>
              <a:rPr lang="sv-SE" dirty="0" smtClean="0"/>
              <a:t>träning</a:t>
            </a:r>
            <a:r>
              <a:rPr lang="sv-SE" dirty="0"/>
              <a:t>?</a:t>
            </a:r>
          </a:p>
        </p:txBody>
      </p:sp>
    </p:spTree>
    <p:extLst>
      <p:ext uri="{BB962C8B-B14F-4D97-AF65-F5344CB8AC3E}">
        <p14:creationId xmlns:p14="http://schemas.microsoft.com/office/powerpoint/2010/main" val="13610074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Anaerob träning</a:t>
            </a:r>
            <a:endParaRPr lang="sv-SE" dirty="0"/>
          </a:p>
        </p:txBody>
      </p:sp>
      <p:sp>
        <p:nvSpPr>
          <p:cNvPr id="3" name="Platshållare för text 2"/>
          <p:cNvSpPr>
            <a:spLocks noGrp="1"/>
          </p:cNvSpPr>
          <p:nvPr>
            <p:ph type="body" sz="quarter" idx="11"/>
          </p:nvPr>
        </p:nvSpPr>
        <p:spPr/>
        <p:txBody>
          <a:bodyPr/>
          <a:lstStyle/>
          <a:p>
            <a:r>
              <a:rPr lang="sv-SE" dirty="0" smtClean="0"/>
              <a:t>Vid anaerob</a:t>
            </a:r>
            <a:r>
              <a:rPr lang="sv-SE" dirty="0"/>
              <a:t> </a:t>
            </a:r>
            <a:r>
              <a:rPr lang="sv-SE" dirty="0" smtClean="0"/>
              <a:t>träning</a:t>
            </a:r>
            <a:r>
              <a:rPr lang="sv-SE" dirty="0">
                <a:solidFill>
                  <a:srgbClr val="000000"/>
                </a:solidFill>
              </a:rPr>
              <a:t> (utan syre)</a:t>
            </a:r>
            <a:r>
              <a:rPr lang="sv-SE" dirty="0" smtClean="0"/>
              <a:t> nämns två områden: </a:t>
            </a:r>
          </a:p>
          <a:p>
            <a:r>
              <a:rPr lang="sv-SE" dirty="0" smtClean="0"/>
              <a:t>Snabbhet (effekt) med syfte att </a:t>
            </a:r>
            <a:r>
              <a:rPr lang="sv-SE" dirty="0" smtClean="0">
                <a:solidFill>
                  <a:srgbClr val="008EAA"/>
                </a:solidFill>
              </a:rPr>
              <a:t>snabbt </a:t>
            </a:r>
            <a:r>
              <a:rPr lang="sv-SE" dirty="0">
                <a:solidFill>
                  <a:srgbClr val="008EAA"/>
                </a:solidFill>
              </a:rPr>
              <a:t>utveckla kraft </a:t>
            </a:r>
            <a:r>
              <a:rPr lang="sv-SE" dirty="0"/>
              <a:t>vid maximalt </a:t>
            </a:r>
            <a:r>
              <a:rPr lang="sv-SE" dirty="0" smtClean="0"/>
              <a:t>arbete. Ca 2-10 sek arbete, vilan är &gt;10 gånger arbetets längd, 100% arbetsintensitet.</a:t>
            </a:r>
          </a:p>
          <a:p>
            <a:r>
              <a:rPr lang="sv-SE" dirty="0" smtClean="0"/>
              <a:t>Snabbhetsuthållighet (kapacitet), vilket i sin tur delas in i:</a:t>
            </a:r>
          </a:p>
          <a:p>
            <a:pPr marL="571500" lvl="1" indent="-457200">
              <a:buFont typeface="+mj-lt"/>
              <a:buAutoNum type="arabicPeriod"/>
            </a:pPr>
            <a:r>
              <a:rPr lang="sv-SE" u="sng" dirty="0" smtClean="0"/>
              <a:t>Produktionsträning</a:t>
            </a:r>
            <a:r>
              <a:rPr lang="sv-SE" dirty="0" smtClean="0"/>
              <a:t> med syfte att </a:t>
            </a:r>
            <a:r>
              <a:rPr lang="sv-SE" dirty="0" smtClean="0">
                <a:solidFill>
                  <a:srgbClr val="008EAA"/>
                </a:solidFill>
              </a:rPr>
              <a:t>öka hastigheten på de anaeroba processerna </a:t>
            </a:r>
            <a:r>
              <a:rPr lang="sv-SE" dirty="0" smtClean="0"/>
              <a:t>och för att få fram energi. Ca 5-40 sek arbete, vilan är &gt;10 gånger arbetets längd, 60-100% arbetsintensitet.</a:t>
            </a:r>
          </a:p>
          <a:p>
            <a:pPr marL="571500" lvl="1" indent="-457200">
              <a:buFont typeface="+mj-lt"/>
              <a:buAutoNum type="arabicPeriod"/>
            </a:pPr>
            <a:r>
              <a:rPr lang="sv-SE" u="sng" dirty="0" smtClean="0"/>
              <a:t>Toleransträning</a:t>
            </a:r>
            <a:r>
              <a:rPr lang="sv-SE" dirty="0" smtClean="0"/>
              <a:t> med syfte att de anaeroba processerna under </a:t>
            </a:r>
            <a:r>
              <a:rPr lang="sv-SE" dirty="0" smtClean="0">
                <a:solidFill>
                  <a:srgbClr val="008EAA"/>
                </a:solidFill>
              </a:rPr>
              <a:t>längre tid än vid produktionsträning</a:t>
            </a:r>
            <a:r>
              <a:rPr lang="sv-SE" dirty="0" smtClean="0"/>
              <a:t> ska </a:t>
            </a:r>
            <a:r>
              <a:rPr lang="sv-SE" dirty="0" smtClean="0">
                <a:solidFill>
                  <a:srgbClr val="008EAA"/>
                </a:solidFill>
              </a:rPr>
              <a:t>förse muskelcellen med energi</a:t>
            </a:r>
            <a:r>
              <a:rPr lang="sv-SE" dirty="0" smtClean="0"/>
              <a:t>. </a:t>
            </a:r>
            <a:r>
              <a:rPr lang="sv-SE" dirty="0"/>
              <a:t>C</a:t>
            </a:r>
            <a:r>
              <a:rPr lang="sv-SE" dirty="0" smtClean="0"/>
              <a:t>a 5-120 </a:t>
            </a:r>
            <a:r>
              <a:rPr lang="sv-SE" dirty="0"/>
              <a:t>sek arbete, </a:t>
            </a:r>
            <a:r>
              <a:rPr lang="sv-SE" dirty="0" smtClean="0"/>
              <a:t>vilan är 1-6 </a:t>
            </a:r>
            <a:r>
              <a:rPr lang="sv-SE" dirty="0"/>
              <a:t>gånger arbetet, </a:t>
            </a:r>
            <a:r>
              <a:rPr lang="sv-SE" dirty="0" smtClean="0"/>
              <a:t>30-100</a:t>
            </a:r>
            <a:r>
              <a:rPr lang="sv-SE" dirty="0"/>
              <a:t>% </a:t>
            </a:r>
            <a:r>
              <a:rPr lang="sv-SE" dirty="0" smtClean="0"/>
              <a:t>arbetsintensitet.</a:t>
            </a:r>
            <a:endParaRPr lang="sv-SE" dirty="0"/>
          </a:p>
        </p:txBody>
      </p:sp>
    </p:spTree>
    <p:extLst>
      <p:ext uri="{BB962C8B-B14F-4D97-AF65-F5344CB8AC3E}">
        <p14:creationId xmlns:p14="http://schemas.microsoft.com/office/powerpoint/2010/main" val="209221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smtClean="0"/>
              <a:t>Delaktighetsstegen</a:t>
            </a:r>
            <a:endParaRPr lang="sv-SE" dirty="0"/>
          </a:p>
        </p:txBody>
      </p:sp>
      <p:sp>
        <p:nvSpPr>
          <p:cNvPr id="8" name="Platshållare för text 7"/>
          <p:cNvSpPr>
            <a:spLocks noGrp="1"/>
          </p:cNvSpPr>
          <p:nvPr>
            <p:ph type="body" sz="quarter" idx="11"/>
          </p:nvPr>
        </p:nvSpPr>
        <p:spPr>
          <a:xfrm>
            <a:off x="1215732" y="1383158"/>
            <a:ext cx="7385343" cy="4961466"/>
          </a:xfrm>
        </p:spPr>
        <p:txBody>
          <a:bodyPr/>
          <a:lstStyle/>
          <a:p>
            <a:r>
              <a:rPr lang="sv-SE" dirty="0" smtClean="0"/>
              <a:t>Delaktighetsstegen </a:t>
            </a:r>
            <a:r>
              <a:rPr lang="sv-SE" dirty="0"/>
              <a:t>kan liknas vid en stege </a:t>
            </a:r>
            <a:r>
              <a:rPr lang="sv-SE" dirty="0" smtClean="0"/>
              <a:t>där din </a:t>
            </a:r>
            <a:r>
              <a:rPr lang="sv-SE" dirty="0" smtClean="0">
                <a:solidFill>
                  <a:srgbClr val="008EAA"/>
                </a:solidFill>
              </a:rPr>
              <a:t>delaktighet och </a:t>
            </a:r>
            <a:r>
              <a:rPr lang="sv-SE" dirty="0">
                <a:solidFill>
                  <a:srgbClr val="008EAA"/>
                </a:solidFill>
              </a:rPr>
              <a:t>inflytande ökar </a:t>
            </a:r>
            <a:r>
              <a:rPr lang="sv-SE" dirty="0" smtClean="0">
                <a:solidFill>
                  <a:srgbClr val="008EAA"/>
                </a:solidFill>
              </a:rPr>
              <a:t>ju </a:t>
            </a:r>
            <a:r>
              <a:rPr lang="sv-SE" dirty="0">
                <a:solidFill>
                  <a:srgbClr val="008EAA"/>
                </a:solidFill>
              </a:rPr>
              <a:t>högre </a:t>
            </a:r>
            <a:r>
              <a:rPr lang="sv-SE" dirty="0" smtClean="0">
                <a:solidFill>
                  <a:srgbClr val="008EAA"/>
                </a:solidFill>
              </a:rPr>
              <a:t>upp du kommer </a:t>
            </a:r>
            <a:r>
              <a:rPr lang="sv-SE" dirty="0">
                <a:solidFill>
                  <a:srgbClr val="008EAA"/>
                </a:solidFill>
              </a:rPr>
              <a:t>på stegen</a:t>
            </a:r>
            <a:r>
              <a:rPr lang="sv-SE" dirty="0" smtClean="0"/>
              <a:t>.</a:t>
            </a:r>
          </a:p>
          <a:p>
            <a:r>
              <a:rPr lang="sv-SE" dirty="0"/>
              <a:t>Den lägsta formen av delaktighet – manipulationen – uppstår när </a:t>
            </a:r>
            <a:r>
              <a:rPr lang="sv-SE" dirty="0" smtClean="0"/>
              <a:t>du </a:t>
            </a:r>
            <a:r>
              <a:rPr lang="sv-SE" dirty="0"/>
              <a:t>deltar i en verksamhet eller beslutsprocess </a:t>
            </a:r>
            <a:r>
              <a:rPr lang="sv-SE" dirty="0">
                <a:solidFill>
                  <a:srgbClr val="008EAA"/>
                </a:solidFill>
              </a:rPr>
              <a:t>utan att förstå sammanhanget</a:t>
            </a:r>
            <a:r>
              <a:rPr lang="sv-SE" dirty="0" smtClean="0"/>
              <a:t>.</a:t>
            </a:r>
          </a:p>
          <a:p>
            <a:r>
              <a:rPr lang="sv-SE" dirty="0"/>
              <a:t>Högst upp på stegen </a:t>
            </a:r>
            <a:r>
              <a:rPr lang="sv-SE" dirty="0" smtClean="0"/>
              <a:t>tar du </a:t>
            </a:r>
            <a:r>
              <a:rPr lang="sv-SE" dirty="0" smtClean="0">
                <a:solidFill>
                  <a:srgbClr val="008EAA"/>
                </a:solidFill>
              </a:rPr>
              <a:t>själv initiativ </a:t>
            </a:r>
            <a:r>
              <a:rPr lang="sv-SE" dirty="0">
                <a:solidFill>
                  <a:srgbClr val="008EAA"/>
                </a:solidFill>
              </a:rPr>
              <a:t>till en aktivitet eller till att hantera ett </a:t>
            </a:r>
            <a:r>
              <a:rPr lang="sv-SE" dirty="0" smtClean="0">
                <a:solidFill>
                  <a:srgbClr val="008EAA"/>
                </a:solidFill>
              </a:rPr>
              <a:t>problem</a:t>
            </a:r>
            <a:r>
              <a:rPr lang="sv-SE" dirty="0" smtClean="0"/>
              <a:t>.</a:t>
            </a:r>
            <a:endParaRPr lang="sv-SE" dirty="0"/>
          </a:p>
          <a:p>
            <a:endParaRPr lang="sv-SE" dirty="0" smtClean="0"/>
          </a:p>
          <a:p>
            <a:endParaRPr lang="sv-SE" dirty="0"/>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4500" y="328905"/>
            <a:ext cx="1557202" cy="5001920"/>
          </a:xfrm>
          <a:prstGeom prst="rect">
            <a:avLst/>
          </a:prstGeom>
        </p:spPr>
      </p:pic>
      <p:pic>
        <p:nvPicPr>
          <p:cNvPr id="9" name="Bildobjekt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0803" y="5540472"/>
            <a:ext cx="1613105" cy="1077799"/>
          </a:xfrm>
          <a:prstGeom prst="rect">
            <a:avLst/>
          </a:prstGeom>
        </p:spPr>
      </p:pic>
      <p:sp>
        <p:nvSpPr>
          <p:cNvPr id="11" name="5-uddig stjärna 10"/>
          <p:cNvSpPr/>
          <p:nvPr/>
        </p:nvSpPr>
        <p:spPr>
          <a:xfrm>
            <a:off x="9699296" y="60995"/>
            <a:ext cx="945424" cy="945424"/>
          </a:xfrm>
          <a:prstGeom prst="star5">
            <a:avLst/>
          </a:prstGeom>
          <a:solidFill>
            <a:srgbClr val="FFD7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2" name="Bildobjekt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03583" y="4400469"/>
            <a:ext cx="660650" cy="1057040"/>
          </a:xfrm>
          <a:prstGeom prst="rect">
            <a:avLst/>
          </a:prstGeom>
        </p:spPr>
      </p:pic>
    </p:spTree>
    <p:extLst>
      <p:ext uri="{BB962C8B-B14F-4D97-AF65-F5344CB8AC3E}">
        <p14:creationId xmlns:p14="http://schemas.microsoft.com/office/powerpoint/2010/main" val="260563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1" end="1"/>
                                            </p:txEl>
                                          </p:spTgt>
                                        </p:tgtEl>
                                        <p:attrNameLst>
                                          <p:attrName>ppt_c</p:attrName>
                                        </p:attrNameLst>
                                      </p:cBhvr>
                                      <p:to>
                                        <a:schemeClr val="bg2"/>
                                      </p:to>
                                    </p:animClr>
                                  </p:sub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2" end="2"/>
                                            </p:txEl>
                                          </p:spTgt>
                                        </p:tgtEl>
                                        <p:attrNameLst>
                                          <p:attrName>ppt_c</p:attrName>
                                        </p:attrNameLst>
                                      </p:cBhvr>
                                      <p:to>
                                        <a:schemeClr val="bg2"/>
                                      </p:to>
                                    </p:animClr>
                                  </p:sub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Aerob träning</a:t>
            </a:r>
            <a:endParaRPr lang="sv-SE" dirty="0"/>
          </a:p>
        </p:txBody>
      </p:sp>
      <p:sp>
        <p:nvSpPr>
          <p:cNvPr id="3" name="Platshållare för text 2"/>
          <p:cNvSpPr>
            <a:spLocks noGrp="1"/>
          </p:cNvSpPr>
          <p:nvPr>
            <p:ph type="body" sz="quarter" idx="11"/>
          </p:nvPr>
        </p:nvSpPr>
        <p:spPr/>
        <p:txBody>
          <a:bodyPr/>
          <a:lstStyle/>
          <a:p>
            <a:r>
              <a:rPr lang="sv-SE" dirty="0" smtClean="0"/>
              <a:t>Aerob träning </a:t>
            </a:r>
            <a:r>
              <a:rPr lang="sv-SE" dirty="0"/>
              <a:t>(med syre) </a:t>
            </a:r>
            <a:r>
              <a:rPr lang="sv-SE" dirty="0" smtClean="0"/>
              <a:t>kan delas in i tre områden:</a:t>
            </a:r>
          </a:p>
          <a:p>
            <a:pPr lvl="1">
              <a:buFont typeface="Wingdings" panose="05000000000000000000" pitchFamily="2" charset="2"/>
              <a:buChar char="Ø"/>
            </a:pPr>
            <a:r>
              <a:rPr lang="sv-SE" dirty="0" smtClean="0"/>
              <a:t>Lågintensiv träning: Genomförs </a:t>
            </a:r>
            <a:r>
              <a:rPr lang="sv-SE" dirty="0" smtClean="0">
                <a:solidFill>
                  <a:srgbClr val="008EAA"/>
                </a:solidFill>
              </a:rPr>
              <a:t>kontinuerligt under längre tid</a:t>
            </a:r>
            <a:r>
              <a:rPr lang="sv-SE" dirty="0" smtClean="0"/>
              <a:t>, upp till flera timmar, i en låg hastighet.</a:t>
            </a:r>
            <a:r>
              <a:rPr lang="sv-SE" dirty="0"/>
              <a:t> </a:t>
            </a:r>
            <a:r>
              <a:rPr lang="sv-SE" dirty="0" smtClean="0"/>
              <a:t>&gt; 10 min arbete, i princip ingen vila. 60-72% av </a:t>
            </a:r>
            <a:r>
              <a:rPr lang="sv-SE" dirty="0" err="1" smtClean="0"/>
              <a:t>maxpuls</a:t>
            </a:r>
            <a:r>
              <a:rPr lang="sv-SE" dirty="0" smtClean="0"/>
              <a:t>.</a:t>
            </a:r>
          </a:p>
          <a:p>
            <a:pPr lvl="1">
              <a:buFont typeface="Wingdings" panose="05000000000000000000" pitchFamily="2" charset="2"/>
              <a:buChar char="Ø"/>
            </a:pPr>
            <a:r>
              <a:rPr lang="sv-SE" dirty="0" smtClean="0"/>
              <a:t>Medelintensiv träning: Genomförs </a:t>
            </a:r>
            <a:r>
              <a:rPr lang="sv-SE" dirty="0" smtClean="0">
                <a:solidFill>
                  <a:srgbClr val="008EAA"/>
                </a:solidFill>
              </a:rPr>
              <a:t>kontinuerligt eller i någon form av avbrutet upplägg</a:t>
            </a:r>
            <a:r>
              <a:rPr lang="sv-SE" dirty="0"/>
              <a:t> </a:t>
            </a:r>
            <a:r>
              <a:rPr lang="sv-SE" dirty="0" smtClean="0"/>
              <a:t>totalt minst 45 minuter. 5-45 min arbete, kort vila. 73-82% av </a:t>
            </a:r>
            <a:r>
              <a:rPr lang="sv-SE" dirty="0" err="1" smtClean="0"/>
              <a:t>maxpuls</a:t>
            </a:r>
            <a:r>
              <a:rPr lang="sv-SE" dirty="0" smtClean="0"/>
              <a:t>.</a:t>
            </a:r>
            <a:endParaRPr lang="sv-SE" dirty="0"/>
          </a:p>
          <a:p>
            <a:pPr lvl="1">
              <a:buFont typeface="Wingdings" panose="05000000000000000000" pitchFamily="2" charset="2"/>
              <a:buChar char="Ø"/>
            </a:pPr>
            <a:r>
              <a:rPr lang="sv-SE" dirty="0" smtClean="0"/>
              <a:t>Högintensiv träning: Genomförs </a:t>
            </a:r>
            <a:r>
              <a:rPr lang="sv-SE" dirty="0" smtClean="0">
                <a:solidFill>
                  <a:srgbClr val="008EAA"/>
                </a:solidFill>
              </a:rPr>
              <a:t>till större delen i intervallform</a:t>
            </a:r>
            <a:r>
              <a:rPr lang="sv-SE" dirty="0"/>
              <a:t> </a:t>
            </a:r>
            <a:r>
              <a:rPr lang="sv-SE" dirty="0" smtClean="0"/>
              <a:t>under ca 30-60 min. 1-5 min arbete, ca 10-30 sek vila (ibland längre). 83-88% av </a:t>
            </a:r>
            <a:r>
              <a:rPr lang="sv-SE" dirty="0" err="1" smtClean="0"/>
              <a:t>maxpuls</a:t>
            </a:r>
            <a:r>
              <a:rPr lang="sv-SE" dirty="0" smtClean="0"/>
              <a:t>.</a:t>
            </a:r>
          </a:p>
          <a:p>
            <a:endParaRPr lang="sv-SE" dirty="0" smtClean="0"/>
          </a:p>
          <a:p>
            <a:r>
              <a:rPr lang="sv-SE" dirty="0" smtClean="0"/>
              <a:t>Syftet med aerob träning är bland annat att </a:t>
            </a:r>
            <a:r>
              <a:rPr lang="sv-SE" dirty="0" smtClean="0">
                <a:solidFill>
                  <a:srgbClr val="008EAA"/>
                </a:solidFill>
              </a:rPr>
              <a:t>stärka hjärtmuskulaturen</a:t>
            </a:r>
            <a:r>
              <a:rPr lang="sv-SE" dirty="0" smtClean="0"/>
              <a:t>, få </a:t>
            </a:r>
            <a:r>
              <a:rPr lang="sv-SE" dirty="0" smtClean="0">
                <a:solidFill>
                  <a:srgbClr val="008EAA"/>
                </a:solidFill>
              </a:rPr>
              <a:t>musklerna att utnyttja det tillförda syret </a:t>
            </a:r>
            <a:r>
              <a:rPr lang="sv-SE" dirty="0" smtClean="0"/>
              <a:t>när du arbetar under lång tid och att förbättra </a:t>
            </a:r>
            <a:r>
              <a:rPr lang="sv-SE" dirty="0" smtClean="0">
                <a:solidFill>
                  <a:srgbClr val="008EAA"/>
                </a:solidFill>
              </a:rPr>
              <a:t>kroppens förmåga att återhämta sig.</a:t>
            </a:r>
          </a:p>
          <a:p>
            <a:endParaRPr lang="sv-SE" dirty="0"/>
          </a:p>
        </p:txBody>
      </p:sp>
    </p:spTree>
    <p:extLst>
      <p:ext uri="{BB962C8B-B14F-4D97-AF65-F5344CB8AC3E}">
        <p14:creationId xmlns:p14="http://schemas.microsoft.com/office/powerpoint/2010/main" val="2944660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a:t>
            </a:r>
            <a:r>
              <a:rPr lang="sv-SE" dirty="0" smtClean="0"/>
              <a:t>73–87</a:t>
            </a:r>
            <a:endParaRPr lang="sv-SE" dirty="0"/>
          </a:p>
          <a:p>
            <a:r>
              <a:rPr lang="sv-SE" dirty="0"/>
              <a:t>Tid: ca </a:t>
            </a:r>
            <a:r>
              <a:rPr lang="sv-SE" dirty="0" smtClean="0"/>
              <a:t>45 </a:t>
            </a:r>
            <a:r>
              <a:rPr lang="sv-SE" dirty="0"/>
              <a:t>minuter </a:t>
            </a:r>
          </a:p>
          <a:p>
            <a:endParaRPr lang="sv-SE" dirty="0"/>
          </a:p>
        </p:txBody>
      </p:sp>
      <p:sp>
        <p:nvSpPr>
          <p:cNvPr id="3" name="Rubrik 2"/>
          <p:cNvSpPr>
            <a:spLocks noGrp="1"/>
          </p:cNvSpPr>
          <p:nvPr>
            <p:ph type="ctrTitle"/>
          </p:nvPr>
        </p:nvSpPr>
        <p:spPr>
          <a:xfrm>
            <a:off x="1358607" y="500950"/>
            <a:ext cx="9450658" cy="1315150"/>
          </a:xfrm>
        </p:spPr>
        <p:txBody>
          <a:bodyPr>
            <a:normAutofit fontScale="90000"/>
          </a:bodyPr>
          <a:lstStyle/>
          <a:p>
            <a:r>
              <a:rPr lang="sv-SE" dirty="0"/>
              <a:t>Tester och </a:t>
            </a:r>
            <a:r>
              <a:rPr lang="sv-SE" dirty="0" smtClean="0"/>
              <a:t>mätmetoder</a:t>
            </a:r>
            <a:br>
              <a:rPr lang="sv-SE" dirty="0" smtClean="0"/>
            </a:br>
            <a:r>
              <a:rPr lang="sv-SE" dirty="0" smtClean="0"/>
              <a:t>Tävlingslära</a:t>
            </a:r>
            <a:endParaRPr lang="sv-SE" dirty="0"/>
          </a:p>
        </p:txBody>
      </p:sp>
    </p:spTree>
    <p:extLst>
      <p:ext uri="{BB962C8B-B14F-4D97-AF65-F5344CB8AC3E}">
        <p14:creationId xmlns:p14="http://schemas.microsoft.com/office/powerpoint/2010/main" val="2832208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a:t>F</a:t>
            </a:r>
            <a:r>
              <a:rPr lang="sv-SE" dirty="0" smtClean="0"/>
              <a:t>ysiologiska tester delas in </a:t>
            </a:r>
            <a:r>
              <a:rPr lang="sv-SE" dirty="0"/>
              <a:t>i fält- och laboratorietester. </a:t>
            </a:r>
            <a:r>
              <a:rPr lang="sv-SE" dirty="0" smtClean="0"/>
              <a:t>Vilka för- och nackdelar finns det med </a:t>
            </a:r>
            <a:r>
              <a:rPr lang="sv-SE" dirty="0"/>
              <a:t>de båda </a:t>
            </a:r>
            <a:r>
              <a:rPr lang="sv-SE" dirty="0" smtClean="0"/>
              <a:t>tillvägagångssätten</a:t>
            </a:r>
            <a:r>
              <a:rPr lang="sv-SE" dirty="0"/>
              <a:t>?</a:t>
            </a:r>
          </a:p>
        </p:txBody>
      </p:sp>
    </p:spTree>
    <p:extLst>
      <p:ext uri="{BB962C8B-B14F-4D97-AF65-F5344CB8AC3E}">
        <p14:creationId xmlns:p14="http://schemas.microsoft.com/office/powerpoint/2010/main" val="10898353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Fält- och laboratorietester</a:t>
            </a:r>
          </a:p>
        </p:txBody>
      </p:sp>
      <p:sp>
        <p:nvSpPr>
          <p:cNvPr id="3" name="Platshållare för text 2"/>
          <p:cNvSpPr>
            <a:spLocks noGrp="1"/>
          </p:cNvSpPr>
          <p:nvPr>
            <p:ph type="body" sz="quarter" idx="11"/>
          </p:nvPr>
        </p:nvSpPr>
        <p:spPr/>
        <p:txBody>
          <a:bodyPr/>
          <a:lstStyle/>
          <a:p>
            <a:r>
              <a:rPr lang="sv-SE" dirty="0" smtClean="0"/>
              <a:t>Fälttester genomförs där du </a:t>
            </a:r>
            <a:r>
              <a:rPr lang="sv-SE" dirty="0" smtClean="0">
                <a:solidFill>
                  <a:srgbClr val="008EAA"/>
                </a:solidFill>
              </a:rPr>
              <a:t>normalt utövar din träning.</a:t>
            </a:r>
          </a:p>
          <a:p>
            <a:pPr lvl="1">
              <a:buFont typeface="Calibri" panose="020F0502020204030204" pitchFamily="34" charset="0"/>
              <a:buChar char="+"/>
            </a:pPr>
            <a:r>
              <a:rPr lang="sv-SE" dirty="0" smtClean="0"/>
              <a:t> Mätningar genomförs i en miljö som speglar din idrott </a:t>
            </a:r>
            <a:r>
              <a:rPr lang="sv-SE" dirty="0" smtClean="0">
                <a:solidFill>
                  <a:srgbClr val="008EAA"/>
                </a:solidFill>
              </a:rPr>
              <a:t>mer verklighetstroget</a:t>
            </a:r>
            <a:r>
              <a:rPr lang="sv-SE" dirty="0" smtClean="0"/>
              <a:t> än vad som är möjligt i ett laboratorium.</a:t>
            </a:r>
          </a:p>
          <a:p>
            <a:pPr lvl="1">
              <a:buFont typeface="Calibri" panose="020F0502020204030204" pitchFamily="34" charset="0"/>
              <a:buChar char="+"/>
            </a:pPr>
            <a:r>
              <a:rPr lang="sv-SE" dirty="0" smtClean="0"/>
              <a:t> Testerna kan genomföras </a:t>
            </a:r>
            <a:r>
              <a:rPr lang="sv-SE" dirty="0" smtClean="0">
                <a:solidFill>
                  <a:srgbClr val="008EAA"/>
                </a:solidFill>
              </a:rPr>
              <a:t>där du vanligen tränar och tävlar.</a:t>
            </a:r>
          </a:p>
          <a:p>
            <a:pPr lvl="1">
              <a:buFont typeface="Calibri" panose="020F0502020204030204" pitchFamily="34" charset="0"/>
              <a:buChar char="+"/>
            </a:pPr>
            <a:r>
              <a:rPr lang="sv-SE" dirty="0" smtClean="0"/>
              <a:t> Oftast </a:t>
            </a:r>
            <a:r>
              <a:rPr lang="sv-SE" dirty="0" smtClean="0">
                <a:solidFill>
                  <a:srgbClr val="008EAA"/>
                </a:solidFill>
              </a:rPr>
              <a:t>billigt</a:t>
            </a:r>
            <a:r>
              <a:rPr lang="sv-SE" dirty="0" smtClean="0"/>
              <a:t> att genomföra.</a:t>
            </a:r>
          </a:p>
          <a:p>
            <a:pPr lvl="1">
              <a:buFont typeface="Calibri" panose="020F0502020204030204" pitchFamily="34" charset="0"/>
              <a:buChar char="-"/>
            </a:pPr>
            <a:r>
              <a:rPr lang="sv-SE" dirty="0" smtClean="0"/>
              <a:t> Svårt att genomföra testerna </a:t>
            </a:r>
            <a:r>
              <a:rPr lang="sv-SE" dirty="0" smtClean="0">
                <a:solidFill>
                  <a:srgbClr val="008EAA"/>
                </a:solidFill>
              </a:rPr>
              <a:t>likadant från gång till gång</a:t>
            </a:r>
            <a:r>
              <a:rPr lang="sv-SE" dirty="0" smtClean="0"/>
              <a:t>.</a:t>
            </a:r>
          </a:p>
          <a:p>
            <a:pPr marL="0" indent="0">
              <a:buNone/>
            </a:pPr>
            <a:endParaRPr lang="sv-SE" dirty="0" smtClean="0"/>
          </a:p>
          <a:p>
            <a:r>
              <a:rPr lang="sv-SE" dirty="0" smtClean="0"/>
              <a:t>Laboratorietester genomförs i en </a:t>
            </a:r>
            <a:r>
              <a:rPr lang="sv-SE" dirty="0" smtClean="0">
                <a:solidFill>
                  <a:srgbClr val="008EAA"/>
                </a:solidFill>
              </a:rPr>
              <a:t>kontrollerad miljö.</a:t>
            </a:r>
          </a:p>
          <a:p>
            <a:pPr lvl="1">
              <a:buFont typeface="Calibri" panose="020F0502020204030204" pitchFamily="34" charset="0"/>
              <a:buChar char="+"/>
            </a:pPr>
            <a:r>
              <a:rPr lang="sv-SE" dirty="0" smtClean="0"/>
              <a:t> Möjligt att studera vissa </a:t>
            </a:r>
            <a:r>
              <a:rPr lang="sv-SE" dirty="0" smtClean="0">
                <a:solidFill>
                  <a:srgbClr val="008EAA"/>
                </a:solidFill>
              </a:rPr>
              <a:t>enskilda variabler </a:t>
            </a:r>
            <a:r>
              <a:rPr lang="sv-SE" dirty="0" smtClean="0"/>
              <a:t>mer ingående.</a:t>
            </a:r>
          </a:p>
          <a:p>
            <a:pPr lvl="1">
              <a:buFont typeface="Calibri" panose="020F0502020204030204" pitchFamily="34" charset="0"/>
              <a:buChar char="+"/>
            </a:pPr>
            <a:r>
              <a:rPr lang="sv-SE" dirty="0" smtClean="0"/>
              <a:t> Testerna kan genomföras så </a:t>
            </a:r>
            <a:r>
              <a:rPr lang="sv-SE" dirty="0" smtClean="0">
                <a:solidFill>
                  <a:srgbClr val="008EAA"/>
                </a:solidFill>
              </a:rPr>
              <a:t>lika som möjligt </a:t>
            </a:r>
            <a:r>
              <a:rPr lang="sv-SE" dirty="0" smtClean="0"/>
              <a:t>från gång till gång.</a:t>
            </a:r>
          </a:p>
          <a:p>
            <a:pPr lvl="1">
              <a:buFont typeface="Calibri" panose="020F0502020204030204" pitchFamily="34" charset="0"/>
              <a:buChar char="-"/>
            </a:pPr>
            <a:r>
              <a:rPr lang="sv-SE" dirty="0" smtClean="0"/>
              <a:t> Kräver ofta förflyttning, kanske en </a:t>
            </a:r>
            <a:r>
              <a:rPr lang="sv-SE" dirty="0" smtClean="0">
                <a:solidFill>
                  <a:srgbClr val="008EAA"/>
                </a:solidFill>
              </a:rPr>
              <a:t>längre resa </a:t>
            </a:r>
            <a:r>
              <a:rPr lang="sv-SE" dirty="0" smtClean="0"/>
              <a:t>till en testlokal.</a:t>
            </a:r>
          </a:p>
          <a:p>
            <a:pPr lvl="1">
              <a:buFont typeface="Calibri" panose="020F0502020204030204" pitchFamily="34" charset="0"/>
              <a:buChar char="-"/>
            </a:pPr>
            <a:r>
              <a:rPr lang="sv-SE" dirty="0" smtClean="0">
                <a:solidFill>
                  <a:srgbClr val="008EAA"/>
                </a:solidFill>
              </a:rPr>
              <a:t> Dyra</a:t>
            </a:r>
            <a:r>
              <a:rPr lang="sv-SE" dirty="0" smtClean="0"/>
              <a:t> att genomföra.</a:t>
            </a:r>
          </a:p>
          <a:p>
            <a:pPr lvl="1">
              <a:buFont typeface="Calibri" panose="020F0502020204030204" pitchFamily="34" charset="0"/>
              <a:buChar char="-"/>
            </a:pPr>
            <a:r>
              <a:rPr lang="sv-SE" dirty="0" smtClean="0"/>
              <a:t> I vissa fall </a:t>
            </a:r>
            <a:r>
              <a:rPr lang="sv-SE" dirty="0" smtClean="0">
                <a:solidFill>
                  <a:srgbClr val="008EAA"/>
                </a:solidFill>
              </a:rPr>
              <a:t>problematiskt att efterlikna idrottsgrenen.</a:t>
            </a:r>
          </a:p>
        </p:txBody>
      </p:sp>
    </p:spTree>
    <p:extLst>
      <p:ext uri="{BB962C8B-B14F-4D97-AF65-F5344CB8AC3E}">
        <p14:creationId xmlns:p14="http://schemas.microsoft.com/office/powerpoint/2010/main" val="2437848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Hur kan du testa din </a:t>
            </a:r>
            <a:r>
              <a:rPr lang="sv-SE" dirty="0"/>
              <a:t>anaeroba respektive aeroba </a:t>
            </a:r>
            <a:r>
              <a:rPr lang="sv-SE" dirty="0" smtClean="0"/>
              <a:t>förmåga?</a:t>
            </a:r>
            <a:endParaRPr lang="sv-SE" dirty="0"/>
          </a:p>
        </p:txBody>
      </p:sp>
    </p:spTree>
    <p:extLst>
      <p:ext uri="{BB962C8B-B14F-4D97-AF65-F5344CB8AC3E}">
        <p14:creationId xmlns:p14="http://schemas.microsoft.com/office/powerpoint/2010/main" val="12547003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Aeroba och Anaeroba tester</a:t>
            </a:r>
            <a:endParaRPr lang="sv-SE" dirty="0"/>
          </a:p>
        </p:txBody>
      </p:sp>
      <p:sp>
        <p:nvSpPr>
          <p:cNvPr id="3" name="Platshållare för text 2"/>
          <p:cNvSpPr>
            <a:spLocks noGrp="1"/>
          </p:cNvSpPr>
          <p:nvPr>
            <p:ph type="body" sz="quarter" idx="11"/>
          </p:nvPr>
        </p:nvSpPr>
        <p:spPr/>
        <p:txBody>
          <a:bodyPr/>
          <a:lstStyle/>
          <a:p>
            <a:r>
              <a:rPr lang="sv-SE" dirty="0" smtClean="0"/>
              <a:t>Aeroba tester utvärderar förmågan att prestera vid långvarigt arbete som kräver syre. Exempelvis:</a:t>
            </a:r>
          </a:p>
          <a:p>
            <a:pPr lvl="1">
              <a:buFont typeface="Wingdings" panose="05000000000000000000" pitchFamily="2" charset="2"/>
              <a:buChar char="Ø"/>
            </a:pPr>
            <a:r>
              <a:rPr lang="sv-SE" dirty="0"/>
              <a:t>T</a:t>
            </a:r>
            <a:r>
              <a:rPr lang="sv-SE" dirty="0" smtClean="0"/>
              <a:t>est av den maximala syreupptagningsförmågan (VO</a:t>
            </a:r>
            <a:r>
              <a:rPr lang="sv-SE" baseline="-25000" dirty="0" smtClean="0"/>
              <a:t>2</a:t>
            </a:r>
            <a:r>
              <a:rPr lang="sv-SE" dirty="0" smtClean="0"/>
              <a:t>max), som </a:t>
            </a:r>
            <a:r>
              <a:rPr lang="sv-SE" dirty="0" smtClean="0">
                <a:solidFill>
                  <a:srgbClr val="008EAA"/>
                </a:solidFill>
              </a:rPr>
              <a:t>utvärderar förmågan att ta upp syre </a:t>
            </a:r>
            <a:r>
              <a:rPr lang="sv-SE" dirty="0" smtClean="0"/>
              <a:t>i arbetande muskulatur.</a:t>
            </a:r>
          </a:p>
          <a:p>
            <a:pPr lvl="1">
              <a:buFont typeface="Wingdings" panose="05000000000000000000" pitchFamily="2" charset="2"/>
              <a:buChar char="Ø"/>
            </a:pPr>
            <a:r>
              <a:rPr lang="sv-SE" dirty="0" smtClean="0"/>
              <a:t>Test av arbetsekonomin, till exempel ”</a:t>
            </a:r>
            <a:r>
              <a:rPr lang="sv-SE" dirty="0" err="1" smtClean="0"/>
              <a:t>distance</a:t>
            </a:r>
            <a:r>
              <a:rPr lang="sv-SE" dirty="0" smtClean="0"/>
              <a:t> per stroke”, hur </a:t>
            </a:r>
            <a:r>
              <a:rPr lang="sv-SE" dirty="0" smtClean="0">
                <a:solidFill>
                  <a:srgbClr val="008EAA"/>
                </a:solidFill>
              </a:rPr>
              <a:t>mycket energi som används för att förflytta kroppen </a:t>
            </a:r>
            <a:r>
              <a:rPr lang="sv-SE" dirty="0" smtClean="0"/>
              <a:t>i exempelvis simning.</a:t>
            </a:r>
          </a:p>
          <a:p>
            <a:pPr lvl="1">
              <a:buFont typeface="Wingdings" panose="05000000000000000000" pitchFamily="2" charset="2"/>
              <a:buChar char="Ø"/>
            </a:pPr>
            <a:r>
              <a:rPr lang="sv-SE" dirty="0" smtClean="0"/>
              <a:t>Test av mjölksyra, till exempel genom </a:t>
            </a:r>
            <a:r>
              <a:rPr lang="sv-SE" dirty="0" err="1" smtClean="0"/>
              <a:t>laktattest</a:t>
            </a:r>
            <a:r>
              <a:rPr lang="sv-SE" dirty="0" smtClean="0"/>
              <a:t>, för att se hur hårt du kan anstränga dig fysiskt </a:t>
            </a:r>
            <a:r>
              <a:rPr lang="sv-SE" dirty="0" smtClean="0">
                <a:solidFill>
                  <a:srgbClr val="008EAA"/>
                </a:solidFill>
              </a:rPr>
              <a:t>innan du börjar använda mer anaerob energiproduktion</a:t>
            </a:r>
            <a:r>
              <a:rPr lang="sv-SE" dirty="0" smtClean="0"/>
              <a:t>.</a:t>
            </a:r>
          </a:p>
          <a:p>
            <a:r>
              <a:rPr lang="sv-SE" dirty="0" smtClean="0"/>
              <a:t>Anaeroba tester studerar </a:t>
            </a:r>
            <a:r>
              <a:rPr lang="sv-SE" dirty="0" smtClean="0">
                <a:solidFill>
                  <a:srgbClr val="008EAA"/>
                </a:solidFill>
              </a:rPr>
              <a:t>förmågan att producera energi och kraft</a:t>
            </a:r>
            <a:r>
              <a:rPr lang="sv-SE" dirty="0" smtClean="0"/>
              <a:t> under en kortvarig tid.</a:t>
            </a:r>
          </a:p>
          <a:p>
            <a:pPr lvl="1">
              <a:buFont typeface="Wingdings" panose="05000000000000000000" pitchFamily="2" charset="2"/>
              <a:buChar char="Ø"/>
            </a:pPr>
            <a:r>
              <a:rPr lang="sv-SE" dirty="0" smtClean="0"/>
              <a:t>På land kan en cykel eller en </a:t>
            </a:r>
            <a:r>
              <a:rPr lang="sv-SE" dirty="0" err="1" smtClean="0"/>
              <a:t>simbänk</a:t>
            </a:r>
            <a:r>
              <a:rPr lang="sv-SE" dirty="0" smtClean="0"/>
              <a:t> användas för att </a:t>
            </a:r>
            <a:r>
              <a:rPr lang="sv-SE" dirty="0" smtClean="0">
                <a:solidFill>
                  <a:srgbClr val="008EAA"/>
                </a:solidFill>
              </a:rPr>
              <a:t>mäta maximal anaerob effekt.</a:t>
            </a:r>
          </a:p>
          <a:p>
            <a:pPr lvl="1">
              <a:buFont typeface="Wingdings" panose="05000000000000000000" pitchFamily="2" charset="2"/>
              <a:buChar char="Ø"/>
            </a:pPr>
            <a:r>
              <a:rPr lang="sv-SE" dirty="0" smtClean="0"/>
              <a:t>I vatten kan ett test med ett förutbestämt viktmotstånd (viktmagasin) eller exempelvis 25/50m </a:t>
            </a:r>
            <a:r>
              <a:rPr lang="sv-SE" dirty="0" smtClean="0">
                <a:solidFill>
                  <a:srgbClr val="008EAA"/>
                </a:solidFill>
              </a:rPr>
              <a:t>maximal intensitet </a:t>
            </a:r>
            <a:r>
              <a:rPr lang="sv-SE" dirty="0" smtClean="0"/>
              <a:t>användas.</a:t>
            </a:r>
            <a:endParaRPr lang="sv-SE" dirty="0"/>
          </a:p>
        </p:txBody>
      </p:sp>
    </p:spTree>
    <p:extLst>
      <p:ext uri="{BB962C8B-B14F-4D97-AF65-F5344CB8AC3E}">
        <p14:creationId xmlns:p14="http://schemas.microsoft.com/office/powerpoint/2010/main" val="3419061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Varför är det viktigt att registrera och analysera personliga kvaliteter hos en idrottare? </a:t>
            </a:r>
          </a:p>
        </p:txBody>
      </p:sp>
    </p:spTree>
    <p:extLst>
      <p:ext uri="{BB962C8B-B14F-4D97-AF65-F5344CB8AC3E}">
        <p14:creationId xmlns:p14="http://schemas.microsoft.com/office/powerpoint/2010/main" val="15952683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Analys av </a:t>
            </a:r>
            <a:r>
              <a:rPr lang="sv-SE" dirty="0"/>
              <a:t>personliga kvaliteter</a:t>
            </a:r>
          </a:p>
        </p:txBody>
      </p:sp>
      <p:sp>
        <p:nvSpPr>
          <p:cNvPr id="3" name="Platshållare för text 2"/>
          <p:cNvSpPr>
            <a:spLocks noGrp="1"/>
          </p:cNvSpPr>
          <p:nvPr>
            <p:ph type="body" sz="quarter" idx="11"/>
          </p:nvPr>
        </p:nvSpPr>
        <p:spPr/>
        <p:txBody>
          <a:bodyPr/>
          <a:lstStyle/>
          <a:p>
            <a:pPr marL="0" indent="0">
              <a:buNone/>
            </a:pPr>
            <a:r>
              <a:rPr lang="sv-SE" dirty="0" smtClean="0"/>
              <a:t>Att analysera faktorer som påverkar din förmåga att prestera är viktigt för att kunna </a:t>
            </a:r>
            <a:r>
              <a:rPr lang="sv-SE" dirty="0" smtClean="0">
                <a:solidFill>
                  <a:srgbClr val="008EAA"/>
                </a:solidFill>
              </a:rPr>
              <a:t>följa din tränings- och tävlingsprogression.</a:t>
            </a:r>
          </a:p>
          <a:p>
            <a:pPr marL="0" indent="0">
              <a:buNone/>
            </a:pPr>
            <a:endParaRPr lang="sv-SE" sz="1800" dirty="0" smtClean="0">
              <a:solidFill>
                <a:srgbClr val="008EAA"/>
              </a:solidFill>
            </a:endParaRPr>
          </a:p>
          <a:p>
            <a:r>
              <a:rPr lang="sv-SE" dirty="0" smtClean="0"/>
              <a:t>Extern belastning kan sammanfattas som yttre omständigheter, som oftast kan </a:t>
            </a:r>
            <a:r>
              <a:rPr lang="sv-SE" dirty="0" smtClean="0">
                <a:solidFill>
                  <a:srgbClr val="008EAA"/>
                </a:solidFill>
              </a:rPr>
              <a:t>adderas och räknas ihop</a:t>
            </a:r>
            <a:r>
              <a:rPr lang="sv-SE" dirty="0" smtClean="0"/>
              <a:t>. Exempelvis:</a:t>
            </a:r>
          </a:p>
          <a:p>
            <a:pPr lvl="1">
              <a:buFont typeface="Wingdings" panose="05000000000000000000" pitchFamily="2" charset="2"/>
              <a:buChar char="Ø"/>
            </a:pPr>
            <a:r>
              <a:rPr lang="sv-SE" dirty="0"/>
              <a:t>Tränings</a:t>
            </a:r>
            <a:r>
              <a:rPr lang="sv-SE" dirty="0">
                <a:solidFill>
                  <a:srgbClr val="008EAA"/>
                </a:solidFill>
              </a:rPr>
              <a:t>tid</a:t>
            </a:r>
            <a:r>
              <a:rPr lang="sv-SE" dirty="0"/>
              <a:t>, </a:t>
            </a:r>
            <a:r>
              <a:rPr lang="sv-SE" dirty="0">
                <a:solidFill>
                  <a:srgbClr val="008EAA"/>
                </a:solidFill>
              </a:rPr>
              <a:t>distans</a:t>
            </a:r>
            <a:r>
              <a:rPr lang="sv-SE" dirty="0"/>
              <a:t> per vecka eller </a:t>
            </a:r>
            <a:r>
              <a:rPr lang="sv-SE" dirty="0">
                <a:solidFill>
                  <a:srgbClr val="008EAA"/>
                </a:solidFill>
              </a:rPr>
              <a:t>antal</a:t>
            </a:r>
            <a:r>
              <a:rPr lang="sv-SE" dirty="0"/>
              <a:t> maximala repetitioner.</a:t>
            </a:r>
          </a:p>
          <a:p>
            <a:pPr lvl="1">
              <a:buFont typeface="Wingdings" panose="05000000000000000000" pitchFamily="2" charset="2"/>
              <a:buChar char="Ø"/>
            </a:pPr>
            <a:r>
              <a:rPr lang="sv-SE" dirty="0"/>
              <a:t>Genom att </a:t>
            </a:r>
            <a:r>
              <a:rPr lang="sv-SE" dirty="0">
                <a:solidFill>
                  <a:srgbClr val="008EAA"/>
                </a:solidFill>
              </a:rPr>
              <a:t>räkna ihop den externa belastningen </a:t>
            </a:r>
            <a:r>
              <a:rPr lang="sv-SE" dirty="0"/>
              <a:t>går det att se om träningen över tid utmanar dig och att det finns en ständigt utvecklande </a:t>
            </a:r>
            <a:r>
              <a:rPr lang="sv-SE" dirty="0">
                <a:solidFill>
                  <a:srgbClr val="008EAA"/>
                </a:solidFill>
              </a:rPr>
              <a:t>progression</a:t>
            </a:r>
            <a:r>
              <a:rPr lang="sv-SE" dirty="0" smtClean="0">
                <a:solidFill>
                  <a:srgbClr val="008EAA"/>
                </a:solidFill>
              </a:rPr>
              <a:t>.</a:t>
            </a:r>
            <a:endParaRPr lang="sv-SE" dirty="0" smtClean="0"/>
          </a:p>
          <a:p>
            <a:pPr lvl="1">
              <a:buFont typeface="Wingdings" panose="05000000000000000000" pitchFamily="2" charset="2"/>
              <a:buChar char="Ø"/>
            </a:pPr>
            <a:endParaRPr lang="sv-SE" sz="1800" dirty="0" smtClean="0"/>
          </a:p>
          <a:p>
            <a:r>
              <a:rPr lang="sv-SE" dirty="0"/>
              <a:t>Intern belastning är kroppens svar på hur den </a:t>
            </a:r>
            <a:r>
              <a:rPr lang="sv-SE" dirty="0">
                <a:solidFill>
                  <a:srgbClr val="008EAA"/>
                </a:solidFill>
              </a:rPr>
              <a:t>reagerar eller anpassar sig</a:t>
            </a:r>
            <a:r>
              <a:rPr lang="sv-SE" dirty="0"/>
              <a:t> till den externa belastningen. Exempelvis:</a:t>
            </a:r>
          </a:p>
          <a:p>
            <a:pPr lvl="1">
              <a:buFont typeface="Wingdings" panose="05000000000000000000" pitchFamily="2" charset="2"/>
              <a:buChar char="Ø"/>
            </a:pPr>
            <a:r>
              <a:rPr lang="sv-SE" dirty="0" smtClean="0"/>
              <a:t>Mätning av </a:t>
            </a:r>
            <a:r>
              <a:rPr lang="sv-SE" dirty="0" smtClean="0">
                <a:solidFill>
                  <a:srgbClr val="008EAA"/>
                </a:solidFill>
              </a:rPr>
              <a:t>pulsen</a:t>
            </a:r>
            <a:r>
              <a:rPr lang="sv-SE" dirty="0" smtClean="0"/>
              <a:t> med hjärtfrekvensmätare (pulsmätare).</a:t>
            </a:r>
          </a:p>
          <a:p>
            <a:pPr lvl="1">
              <a:buFont typeface="Wingdings" panose="05000000000000000000" pitchFamily="2" charset="2"/>
              <a:buChar char="Ø"/>
            </a:pPr>
            <a:r>
              <a:rPr lang="sv-SE" dirty="0" smtClean="0"/>
              <a:t>Mätning av </a:t>
            </a:r>
            <a:r>
              <a:rPr lang="sv-SE" dirty="0" smtClean="0">
                <a:solidFill>
                  <a:srgbClr val="008EAA"/>
                </a:solidFill>
              </a:rPr>
              <a:t>mjölksyra i blodet </a:t>
            </a:r>
            <a:r>
              <a:rPr lang="sv-SE" dirty="0" smtClean="0"/>
              <a:t>under träning eller tävling.</a:t>
            </a:r>
          </a:p>
          <a:p>
            <a:pPr lvl="1">
              <a:buFont typeface="Wingdings" panose="05000000000000000000" pitchFamily="2" charset="2"/>
              <a:buChar char="Ø"/>
            </a:pPr>
            <a:r>
              <a:rPr lang="sv-SE" dirty="0" smtClean="0"/>
              <a:t>Mätning med hjälp av </a:t>
            </a:r>
            <a:r>
              <a:rPr lang="sv-SE" dirty="0" smtClean="0">
                <a:solidFill>
                  <a:srgbClr val="008EAA"/>
                </a:solidFill>
              </a:rPr>
              <a:t>skattningsskalor</a:t>
            </a:r>
            <a:r>
              <a:rPr lang="sv-SE" dirty="0" smtClean="0"/>
              <a:t>, exempelvis Borgskalan för att uppskatta graden av träningsvärk.</a:t>
            </a:r>
          </a:p>
          <a:p>
            <a:endParaRPr lang="sv-SE" dirty="0"/>
          </a:p>
        </p:txBody>
      </p:sp>
    </p:spTree>
    <p:extLst>
      <p:ext uri="{BB962C8B-B14F-4D97-AF65-F5344CB8AC3E}">
        <p14:creationId xmlns:p14="http://schemas.microsoft.com/office/powerpoint/2010/main" val="29011417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pPr lvl="0"/>
            <a:r>
              <a:rPr lang="sv-SE" dirty="0"/>
              <a:t>Vad menas med standardisering av tester och varför är det viktigt? </a:t>
            </a:r>
          </a:p>
        </p:txBody>
      </p:sp>
    </p:spTree>
    <p:extLst>
      <p:ext uri="{BB962C8B-B14F-4D97-AF65-F5344CB8AC3E}">
        <p14:creationId xmlns:p14="http://schemas.microsoft.com/office/powerpoint/2010/main" val="5139171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Planering, genomförande, utvärdering</a:t>
            </a:r>
            <a:endParaRPr lang="sv-SE" dirty="0"/>
          </a:p>
        </p:txBody>
      </p:sp>
      <p:sp>
        <p:nvSpPr>
          <p:cNvPr id="3" name="Platshållare för text 2"/>
          <p:cNvSpPr>
            <a:spLocks noGrp="1"/>
          </p:cNvSpPr>
          <p:nvPr>
            <p:ph type="body" sz="quarter" idx="11"/>
          </p:nvPr>
        </p:nvSpPr>
        <p:spPr/>
        <p:txBody>
          <a:bodyPr/>
          <a:lstStyle/>
          <a:p>
            <a:r>
              <a:rPr lang="sv-SE" dirty="0" smtClean="0"/>
              <a:t>Vid analys av olika träningsprogram ska du först titta på </a:t>
            </a:r>
            <a:r>
              <a:rPr lang="sv-SE" dirty="0" smtClean="0">
                <a:solidFill>
                  <a:srgbClr val="008EAA"/>
                </a:solidFill>
              </a:rPr>
              <a:t>hur din idrottsgren karakteriseras utifrån ett tävlingsperspektiv.</a:t>
            </a:r>
            <a:r>
              <a:rPr lang="sv-SE" dirty="0" smtClean="0"/>
              <a:t> Om det exempelvis främst krävs uthållighet eller en stor kraftinsats.</a:t>
            </a:r>
          </a:p>
          <a:p>
            <a:r>
              <a:rPr lang="sv-SE" dirty="0" smtClean="0"/>
              <a:t>Utifrån detta </a:t>
            </a:r>
            <a:r>
              <a:rPr lang="sv-SE" dirty="0" smtClean="0">
                <a:solidFill>
                  <a:srgbClr val="008EAA"/>
                </a:solidFill>
              </a:rPr>
              <a:t>bestämmer du vilka tester som ska genomföras </a:t>
            </a:r>
            <a:r>
              <a:rPr lang="sv-SE" dirty="0" smtClean="0"/>
              <a:t>före, under och efter en träningsperiod. </a:t>
            </a:r>
          </a:p>
          <a:p>
            <a:r>
              <a:rPr lang="sv-SE" dirty="0" smtClean="0"/>
              <a:t>Testerna ska vara </a:t>
            </a:r>
            <a:r>
              <a:rPr lang="sv-SE" dirty="0" smtClean="0">
                <a:solidFill>
                  <a:srgbClr val="008EAA"/>
                </a:solidFill>
              </a:rPr>
              <a:t>anpassade mot din idrottsgren </a:t>
            </a:r>
            <a:r>
              <a:rPr lang="sv-SE" dirty="0" smtClean="0"/>
              <a:t>(exempelvis 4x50 ryggsim bästa snittfart med 10 sekunders vila).</a:t>
            </a:r>
          </a:p>
          <a:p>
            <a:r>
              <a:rPr lang="sv-SE" dirty="0" smtClean="0"/>
              <a:t>Standardisering av testerna är avgörande för att de ska ge tillförlitlig data. Detta innebär exempelvis att du ska vara </a:t>
            </a:r>
            <a:r>
              <a:rPr lang="sv-SE" dirty="0" smtClean="0">
                <a:solidFill>
                  <a:srgbClr val="008EAA"/>
                </a:solidFill>
              </a:rPr>
              <a:t>utvilad</a:t>
            </a:r>
            <a:r>
              <a:rPr lang="sv-SE" dirty="0" smtClean="0"/>
              <a:t> och gärna lätta på träningen minst 1-2 dagar före testtillfället. I standardiseringen ingår också att du </a:t>
            </a:r>
            <a:r>
              <a:rPr lang="sv-SE" dirty="0" smtClean="0">
                <a:solidFill>
                  <a:srgbClr val="008EAA"/>
                </a:solidFill>
              </a:rPr>
              <a:t>ätit och druckit </a:t>
            </a:r>
            <a:r>
              <a:rPr lang="sv-SE" dirty="0" smtClean="0"/>
              <a:t>som inför en tävlingssituation. Testerna ska genomföras på ett </a:t>
            </a:r>
            <a:r>
              <a:rPr lang="sv-SE" dirty="0" smtClean="0">
                <a:solidFill>
                  <a:srgbClr val="008EAA"/>
                </a:solidFill>
              </a:rPr>
              <a:t>liknande sätt </a:t>
            </a:r>
            <a:r>
              <a:rPr lang="sv-SE" dirty="0" smtClean="0"/>
              <a:t>varje gång.</a:t>
            </a:r>
          </a:p>
          <a:p>
            <a:endParaRPr lang="sv-SE" dirty="0" smtClean="0"/>
          </a:p>
          <a:p>
            <a:endParaRPr lang="sv-SE" dirty="0"/>
          </a:p>
        </p:txBody>
      </p:sp>
    </p:spTree>
    <p:extLst>
      <p:ext uri="{BB962C8B-B14F-4D97-AF65-F5344CB8AC3E}">
        <p14:creationId xmlns:p14="http://schemas.microsoft.com/office/powerpoint/2010/main" val="16196740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2625" y="215932"/>
            <a:ext cx="4291329" cy="5595774"/>
          </a:xfrm>
          <a:prstGeom prst="rect">
            <a:avLst/>
          </a:prstGeom>
        </p:spPr>
      </p:pic>
      <p:sp>
        <p:nvSpPr>
          <p:cNvPr id="15" name="textruta 14"/>
          <p:cNvSpPr txBox="1"/>
          <p:nvPr/>
        </p:nvSpPr>
        <p:spPr>
          <a:xfrm>
            <a:off x="298540" y="500950"/>
            <a:ext cx="4054059" cy="13542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500" b="1" i="0" u="none" strike="noStrike" kern="1200" cap="none" spc="0" normalizeH="0" baseline="0" noProof="0" dirty="0" smtClean="0">
                <a:ln>
                  <a:noFill/>
                </a:ln>
                <a:solidFill>
                  <a:srgbClr val="008EAA"/>
                </a:solidFill>
                <a:effectLst>
                  <a:outerShdw blurRad="50800" dist="38100" dir="8100000" algn="tr" rotWithShape="0">
                    <a:prstClr val="black">
                      <a:alpha val="40000"/>
                    </a:prstClr>
                  </a:outerShdw>
                </a:effectLst>
                <a:uLnTx/>
                <a:uFillTx/>
                <a:latin typeface="Calibri" panose="020F0502020204030204" pitchFamily="34" charset="0"/>
                <a:ea typeface="Calibri" panose="020F0502020204030204" pitchFamily="34" charset="0"/>
                <a:cs typeface="Calibri" panose="020F0502020204030204" pitchFamily="34" charset="0"/>
              </a:rPr>
              <a:t>Diskutera!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5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Utgå från </a:t>
            </a:r>
            <a:r>
              <a:rPr kumimoji="0" lang="sv-SE" sz="2500" b="0" i="1" u="none" strike="noStrike" kern="120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delaktighetsstegen:</a:t>
            </a:r>
            <a:br>
              <a:rPr kumimoji="0" lang="sv-SE" sz="2500" b="0" i="1" u="none" strike="noStrike" kern="120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sv-SE" sz="1200" b="0" i="1" u="none" strike="noStrike" kern="120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(ur</a:t>
            </a:r>
            <a:r>
              <a:rPr kumimoji="0" lang="sv-SE" sz="1200" b="0" i="1" u="none" strike="noStrike" kern="1200" cap="none" spc="0" normalizeH="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ett barnperspektiv</a:t>
            </a:r>
            <a:r>
              <a:rPr lang="sv-SE" sz="1200" i="1"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sv-SE" sz="12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Platshållare för text 3"/>
          <p:cNvSpPr txBox="1">
            <a:spLocks/>
          </p:cNvSpPr>
          <p:nvPr/>
        </p:nvSpPr>
        <p:spPr>
          <a:xfrm>
            <a:off x="298540" y="3013819"/>
            <a:ext cx="5039993" cy="3698152"/>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4000" b="0" i="0"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sv-SE"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Hur delaktig </a:t>
            </a:r>
            <a:r>
              <a:rPr kumimoji="0" lang="sv-SE" sz="30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var du i ditt simidrottande </a:t>
            </a:r>
            <a:r>
              <a:rPr kumimoji="0" lang="sv-SE"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som </a:t>
            </a:r>
            <a:r>
              <a:rPr lang="sv-SE" sz="3000" dirty="0" smtClean="0">
                <a:solidFill>
                  <a:srgbClr val="000000"/>
                </a:solidFill>
              </a:rPr>
              <a:t>liten</a:t>
            </a:r>
            <a:r>
              <a:rPr kumimoji="0" lang="sv-SE" sz="30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sv-SE" sz="30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sv-SE" sz="30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Hur delaktig </a:t>
            </a:r>
            <a:r>
              <a:rPr kumimoji="0" lang="sv-SE"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är </a:t>
            </a:r>
            <a:r>
              <a:rPr kumimoji="0" lang="sv-SE" sz="30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du </a:t>
            </a:r>
            <a:r>
              <a:rPr kumimoji="0" lang="sv-SE"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 </a:t>
            </a:r>
            <a:r>
              <a:rPr kumimoji="0" lang="sv-SE" sz="30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ditt </a:t>
            </a:r>
            <a:r>
              <a:rPr kumimoji="0" lang="sv-SE"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simidrottande</a:t>
            </a:r>
            <a:r>
              <a:rPr kumimoji="0" lang="sv-SE" sz="30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r>
              <a:rPr kumimoji="0" lang="sv-SE"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idag? </a:t>
            </a:r>
          </a:p>
        </p:txBody>
      </p:sp>
      <p:sp>
        <p:nvSpPr>
          <p:cNvPr id="17" name="textruta 16"/>
          <p:cNvSpPr txBox="1"/>
          <p:nvPr/>
        </p:nvSpPr>
        <p:spPr>
          <a:xfrm>
            <a:off x="0" y="1253049"/>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20000" b="1" i="0" u="none" strike="noStrike" kern="1200" cap="none" spc="0" normalizeH="0" baseline="0" noProof="0" dirty="0" smtClean="0">
                <a:ln>
                  <a:noFill/>
                </a:ln>
                <a:solidFill>
                  <a:srgbClr val="008EAA"/>
                </a:solidFill>
                <a:effectLst>
                  <a:outerShdw blurRad="50800" dist="38100" dir="8100000" algn="tr" rotWithShape="0">
                    <a:prstClr val="black">
                      <a:alpha val="40000"/>
                    </a:prstClr>
                  </a:outerShdw>
                </a:effectLst>
                <a:uLnTx/>
                <a:uFillTx/>
                <a:latin typeface="Times New Roman"/>
                <a:ea typeface="+mn-ea"/>
                <a:cs typeface="Times New Roman"/>
              </a:rPr>
              <a:t>”</a:t>
            </a:r>
            <a:endParaRPr kumimoji="0" lang="sv-SE" sz="20000" b="1" i="0" u="none" strike="noStrike" kern="1200" cap="none" spc="0" normalizeH="0" baseline="0" noProof="0" dirty="0">
              <a:ln>
                <a:noFill/>
              </a:ln>
              <a:solidFill>
                <a:srgbClr val="008EAA"/>
              </a:solidFill>
              <a:effectLst>
                <a:outerShdw blurRad="50800" dist="38100" dir="8100000" algn="tr" rotWithShape="0">
                  <a:prstClr val="black">
                    <a:alpha val="40000"/>
                  </a:prstClr>
                </a:outerShdw>
              </a:effectLst>
              <a:uLnTx/>
              <a:uFillTx/>
              <a:latin typeface="Times New Roman"/>
              <a:ea typeface="+mn-ea"/>
              <a:cs typeface="Times New Roman"/>
            </a:endParaRPr>
          </a:p>
        </p:txBody>
      </p:sp>
      <p:sp>
        <p:nvSpPr>
          <p:cNvPr id="18" name="textruta 17"/>
          <p:cNvSpPr txBox="1"/>
          <p:nvPr/>
        </p:nvSpPr>
        <p:spPr>
          <a:xfrm>
            <a:off x="3605802" y="4780599"/>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20000" b="1" i="0" u="none" strike="noStrike" kern="1200" cap="none" spc="0" normalizeH="0" baseline="0" noProof="0" dirty="0">
                <a:ln>
                  <a:noFill/>
                </a:ln>
                <a:solidFill>
                  <a:srgbClr val="008EAA"/>
                </a:solidFill>
                <a:effectLst>
                  <a:outerShdw blurRad="50800" dist="38100" dir="8100000" algn="tr" rotWithShape="0">
                    <a:prstClr val="black">
                      <a:alpha val="40000"/>
                    </a:prstClr>
                  </a:outerShdw>
                </a:effectLst>
                <a:uLnTx/>
                <a:uFillTx/>
                <a:latin typeface="Times New Roman"/>
                <a:ea typeface="+mn-ea"/>
                <a:cs typeface="Times New Roman"/>
              </a:rPr>
              <a:t>”</a:t>
            </a:r>
          </a:p>
        </p:txBody>
      </p:sp>
      <p:pic>
        <p:nvPicPr>
          <p:cNvPr id="19" name="Bildobjekt 18"/>
          <p:cNvPicPr>
            <a:picLocks noChangeAspect="1"/>
          </p:cNvPicPr>
          <p:nvPr/>
        </p:nvPicPr>
        <p:blipFill>
          <a:blip r:embed="rId3"/>
          <a:stretch>
            <a:fillRect/>
          </a:stretch>
        </p:blipFill>
        <p:spPr>
          <a:xfrm>
            <a:off x="5554530" y="307372"/>
            <a:ext cx="2263814" cy="6230588"/>
          </a:xfrm>
          <a:prstGeom prst="rect">
            <a:avLst/>
          </a:prstGeom>
        </p:spPr>
      </p:pic>
    </p:spTree>
    <p:extLst>
      <p:ext uri="{BB962C8B-B14F-4D97-AF65-F5344CB8AC3E}">
        <p14:creationId xmlns:p14="http://schemas.microsoft.com/office/powerpoint/2010/main" val="1717876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innebär begreppet prestationsanalys?</a:t>
            </a:r>
            <a:endParaRPr lang="sv-SE" dirty="0"/>
          </a:p>
        </p:txBody>
      </p:sp>
    </p:spTree>
    <p:extLst>
      <p:ext uri="{BB962C8B-B14F-4D97-AF65-F5344CB8AC3E}">
        <p14:creationId xmlns:p14="http://schemas.microsoft.com/office/powerpoint/2010/main" val="5103618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Prestationsanalys</a:t>
            </a:r>
            <a:endParaRPr lang="sv-SE" dirty="0"/>
          </a:p>
        </p:txBody>
      </p:sp>
      <p:sp>
        <p:nvSpPr>
          <p:cNvPr id="3" name="Platshållare för text 2"/>
          <p:cNvSpPr>
            <a:spLocks noGrp="1"/>
          </p:cNvSpPr>
          <p:nvPr>
            <p:ph type="body" sz="quarter" idx="11"/>
          </p:nvPr>
        </p:nvSpPr>
        <p:spPr/>
        <p:txBody>
          <a:bodyPr/>
          <a:lstStyle/>
          <a:p>
            <a:r>
              <a:rPr lang="sv-SE" dirty="0" smtClean="0"/>
              <a:t>För att förstå vilka </a:t>
            </a:r>
            <a:r>
              <a:rPr lang="sv-SE" dirty="0"/>
              <a:t>nyckelfaktorer </a:t>
            </a:r>
            <a:r>
              <a:rPr lang="sv-SE" dirty="0" smtClean="0"/>
              <a:t>som är avgörande för din idrottsprestation kan du </a:t>
            </a:r>
            <a:r>
              <a:rPr lang="sv-SE" dirty="0" smtClean="0">
                <a:solidFill>
                  <a:srgbClr val="008EAA"/>
                </a:solidFill>
              </a:rPr>
              <a:t>studera faktiska tävlingssituationer</a:t>
            </a:r>
            <a:r>
              <a:rPr lang="sv-SE" dirty="0" smtClean="0"/>
              <a:t>.</a:t>
            </a:r>
          </a:p>
          <a:p>
            <a:r>
              <a:rPr lang="sv-SE" dirty="0" smtClean="0"/>
              <a:t>Att </a:t>
            </a:r>
            <a:r>
              <a:rPr lang="sv-SE" dirty="0" smtClean="0">
                <a:solidFill>
                  <a:srgbClr val="008EAA"/>
                </a:solidFill>
              </a:rPr>
              <a:t>relatera egenskaper till prestation </a:t>
            </a:r>
            <a:r>
              <a:rPr lang="sv-SE" dirty="0" smtClean="0"/>
              <a:t>kallas prestationsanalys, vilket kan användas för att optimera din prestationsförmåga vid tränings- och/eller tävlingssituationer. </a:t>
            </a:r>
          </a:p>
          <a:p>
            <a:r>
              <a:rPr lang="sv-SE" dirty="0" smtClean="0"/>
              <a:t>Sättet att </a:t>
            </a:r>
            <a:r>
              <a:rPr lang="sv-SE" dirty="0" smtClean="0">
                <a:solidFill>
                  <a:srgbClr val="008EAA"/>
                </a:solidFill>
              </a:rPr>
              <a:t>registrera nyckelfaktorer </a:t>
            </a:r>
            <a:r>
              <a:rPr lang="sv-SE" dirty="0" smtClean="0"/>
              <a:t>kan helt enkelt vara att titta på en tävling och </a:t>
            </a:r>
            <a:r>
              <a:rPr lang="sv-SE" dirty="0" smtClean="0">
                <a:solidFill>
                  <a:srgbClr val="008EAA"/>
                </a:solidFill>
              </a:rPr>
              <a:t>notera</a:t>
            </a:r>
            <a:r>
              <a:rPr lang="sv-SE" dirty="0" smtClean="0"/>
              <a:t> med papper och penna när någonting sker som är viktigt för prestationen.</a:t>
            </a:r>
          </a:p>
          <a:p>
            <a:pPr lvl="1">
              <a:buFont typeface="Wingdings" panose="05000000000000000000" pitchFamily="2" charset="2"/>
              <a:buChar char="Ø"/>
            </a:pPr>
            <a:r>
              <a:rPr lang="sv-SE" dirty="0" smtClean="0"/>
              <a:t>Du kan också använda </a:t>
            </a:r>
            <a:r>
              <a:rPr lang="sv-SE" dirty="0" smtClean="0">
                <a:solidFill>
                  <a:srgbClr val="008EAA"/>
                </a:solidFill>
              </a:rPr>
              <a:t>videoanalyser</a:t>
            </a:r>
            <a:r>
              <a:rPr lang="sv-SE" dirty="0" smtClean="0"/>
              <a:t> från tävlingssituationer, tänk då på att </a:t>
            </a:r>
            <a:r>
              <a:rPr lang="sv-SE" dirty="0" smtClean="0">
                <a:solidFill>
                  <a:srgbClr val="008EAA"/>
                </a:solidFill>
              </a:rPr>
              <a:t>kameravinkeln</a:t>
            </a:r>
            <a:r>
              <a:rPr lang="sv-SE" dirty="0" smtClean="0"/>
              <a:t> kan påverka hur du ser på filmen.</a:t>
            </a:r>
          </a:p>
          <a:p>
            <a:r>
              <a:rPr lang="sv-SE" dirty="0" smtClean="0"/>
              <a:t>Med hjälp av prestationsanalysen kan du </a:t>
            </a:r>
            <a:r>
              <a:rPr lang="sv-SE" dirty="0" smtClean="0">
                <a:solidFill>
                  <a:srgbClr val="008EAA"/>
                </a:solidFill>
              </a:rPr>
              <a:t>bygga en strategi för att förbättra din egen prestation </a:t>
            </a:r>
            <a:r>
              <a:rPr lang="sv-SE" dirty="0" smtClean="0"/>
              <a:t>vid träning och/eller tävling.</a:t>
            </a:r>
          </a:p>
        </p:txBody>
      </p:sp>
    </p:spTree>
    <p:extLst>
      <p:ext uri="{BB962C8B-B14F-4D97-AF65-F5344CB8AC3E}">
        <p14:creationId xmlns:p14="http://schemas.microsoft.com/office/powerpoint/2010/main" val="33170863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89-107</a:t>
            </a:r>
          </a:p>
          <a:p>
            <a:r>
              <a:rPr lang="sv-SE" dirty="0"/>
              <a:t>Tid: ca </a:t>
            </a:r>
            <a:r>
              <a:rPr lang="sv-SE" dirty="0" smtClean="0"/>
              <a:t>60 </a:t>
            </a:r>
            <a:r>
              <a:rPr lang="sv-SE" dirty="0"/>
              <a:t>minuter </a:t>
            </a:r>
          </a:p>
        </p:txBody>
      </p:sp>
      <p:sp>
        <p:nvSpPr>
          <p:cNvPr id="3" name="Rubrik 2"/>
          <p:cNvSpPr>
            <a:spLocks noGrp="1"/>
          </p:cNvSpPr>
          <p:nvPr>
            <p:ph type="ctrTitle"/>
          </p:nvPr>
        </p:nvSpPr>
        <p:spPr/>
        <p:txBody>
          <a:bodyPr/>
          <a:lstStyle/>
          <a:p>
            <a:r>
              <a:rPr lang="sv-SE" dirty="0"/>
              <a:t>Idrottsnutrition</a:t>
            </a:r>
          </a:p>
        </p:txBody>
      </p:sp>
    </p:spTree>
    <p:extLst>
      <p:ext uri="{BB962C8B-B14F-4D97-AF65-F5344CB8AC3E}">
        <p14:creationId xmlns:p14="http://schemas.microsoft.com/office/powerpoint/2010/main" val="6751359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innebär energibalans? </a:t>
            </a:r>
            <a:endParaRPr lang="sv-SE" dirty="0" smtClean="0"/>
          </a:p>
          <a:p>
            <a:r>
              <a:rPr lang="sv-SE" dirty="0" smtClean="0"/>
              <a:t>Nämn två </a:t>
            </a:r>
            <a:r>
              <a:rPr lang="sv-SE" dirty="0"/>
              <a:t>varianter på energibalans.</a:t>
            </a:r>
          </a:p>
        </p:txBody>
      </p:sp>
    </p:spTree>
    <p:extLst>
      <p:ext uri="{BB962C8B-B14F-4D97-AF65-F5344CB8AC3E}">
        <p14:creationId xmlns:p14="http://schemas.microsoft.com/office/powerpoint/2010/main" val="17958736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Energibalans och energibehov</a:t>
            </a:r>
            <a:endParaRPr lang="sv-SE" dirty="0"/>
          </a:p>
        </p:txBody>
      </p:sp>
      <p:sp>
        <p:nvSpPr>
          <p:cNvPr id="3" name="Platshållare för text 2"/>
          <p:cNvSpPr>
            <a:spLocks noGrp="1"/>
          </p:cNvSpPr>
          <p:nvPr>
            <p:ph type="body" sz="quarter" idx="11"/>
          </p:nvPr>
        </p:nvSpPr>
        <p:spPr/>
        <p:txBody>
          <a:bodyPr/>
          <a:lstStyle/>
          <a:p>
            <a:r>
              <a:rPr lang="sv-SE" dirty="0" smtClean="0"/>
              <a:t>Det pågår hela tiden </a:t>
            </a:r>
            <a:r>
              <a:rPr lang="sv-SE" dirty="0"/>
              <a:t>nedbrytande</a:t>
            </a:r>
            <a:r>
              <a:rPr lang="sv-SE" dirty="0" smtClean="0"/>
              <a:t> och uppbyggande processer i kroppen. </a:t>
            </a:r>
            <a:r>
              <a:rPr lang="sv-SE" dirty="0" smtClean="0">
                <a:solidFill>
                  <a:srgbClr val="008EAA"/>
                </a:solidFill>
              </a:rPr>
              <a:t>Träning bryter ner</a:t>
            </a:r>
            <a:r>
              <a:rPr lang="sv-SE" dirty="0" smtClean="0"/>
              <a:t>, medan </a:t>
            </a:r>
            <a:r>
              <a:rPr lang="sv-SE" dirty="0" smtClean="0">
                <a:solidFill>
                  <a:srgbClr val="008EAA"/>
                </a:solidFill>
              </a:rPr>
              <a:t>återhämtning</a:t>
            </a:r>
            <a:r>
              <a:rPr lang="sv-SE" dirty="0" smtClean="0"/>
              <a:t>, i form av mat, träningsvila och sömn, </a:t>
            </a:r>
            <a:r>
              <a:rPr lang="sv-SE" dirty="0" smtClean="0">
                <a:solidFill>
                  <a:srgbClr val="008EAA"/>
                </a:solidFill>
              </a:rPr>
              <a:t>bygger upp kroppen igen.</a:t>
            </a:r>
          </a:p>
          <a:p>
            <a:r>
              <a:rPr lang="sv-SE" dirty="0" smtClean="0"/>
              <a:t>Det du äter ska täcka energibehovet, detta leder till energibalans. </a:t>
            </a:r>
            <a:r>
              <a:rPr lang="sv-SE" dirty="0"/>
              <a:t>Energibalans </a:t>
            </a:r>
            <a:r>
              <a:rPr lang="sv-SE" dirty="0" smtClean="0"/>
              <a:t>är alltså </a:t>
            </a:r>
            <a:r>
              <a:rPr lang="sv-SE" dirty="0">
                <a:solidFill>
                  <a:srgbClr val="008EAA"/>
                </a:solidFill>
              </a:rPr>
              <a:t>skillnaden mellan energiintag och energiförbrukning.</a:t>
            </a:r>
            <a:r>
              <a:rPr lang="sv-SE" dirty="0"/>
              <a:t> </a:t>
            </a:r>
          </a:p>
          <a:p>
            <a:pPr lvl="1">
              <a:buFont typeface="Wingdings" panose="05000000000000000000" pitchFamily="2" charset="2"/>
              <a:buChar char="Ø"/>
            </a:pPr>
            <a:r>
              <a:rPr lang="sv-SE" sz="2200" dirty="0" smtClean="0">
                <a:solidFill>
                  <a:schemeClr val="tx1"/>
                </a:solidFill>
              </a:rPr>
              <a:t>Positiv energibalans = Energi in är större än energi ut</a:t>
            </a:r>
          </a:p>
          <a:p>
            <a:pPr lvl="1">
              <a:buFont typeface="Wingdings" panose="05000000000000000000" pitchFamily="2" charset="2"/>
              <a:buChar char="Ø"/>
            </a:pPr>
            <a:r>
              <a:rPr lang="sv-SE" sz="2200" dirty="0" smtClean="0">
                <a:solidFill>
                  <a:schemeClr val="tx1"/>
                </a:solidFill>
              </a:rPr>
              <a:t>Negativ energibalans = Energi ut är större än energi in</a:t>
            </a:r>
          </a:p>
          <a:p>
            <a:r>
              <a:rPr lang="sv-SE" dirty="0" smtClean="0"/>
              <a:t>Energibehov är hur mycket </a:t>
            </a:r>
            <a:r>
              <a:rPr lang="sv-SE" dirty="0" smtClean="0">
                <a:solidFill>
                  <a:srgbClr val="008EAA"/>
                </a:solidFill>
              </a:rPr>
              <a:t>energi kroppen behöver för att fungera optimalt</a:t>
            </a:r>
            <a:r>
              <a:rPr lang="sv-SE" dirty="0" smtClean="0"/>
              <a:t>.</a:t>
            </a:r>
            <a:endParaRPr lang="sv-SE" dirty="0"/>
          </a:p>
        </p:txBody>
      </p:sp>
    </p:spTree>
    <p:extLst>
      <p:ext uri="{BB962C8B-B14F-4D97-AF65-F5344CB8AC3E}">
        <p14:creationId xmlns:p14="http://schemas.microsoft.com/office/powerpoint/2010/main" val="2492920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Energiförbrukningen (hur </a:t>
            </a:r>
            <a:r>
              <a:rPr lang="sv-SE" dirty="0"/>
              <a:t>mycket energi kroppen gör av </a:t>
            </a:r>
            <a:r>
              <a:rPr lang="sv-SE" dirty="0" smtClean="0"/>
              <a:t>med) </a:t>
            </a:r>
            <a:r>
              <a:rPr lang="sv-SE" dirty="0"/>
              <a:t>är olika hos alla. Vad påverkas den av</a:t>
            </a:r>
            <a:r>
              <a:rPr lang="sv-SE" dirty="0" smtClean="0"/>
              <a:t>?</a:t>
            </a:r>
            <a:endParaRPr lang="sv-SE" dirty="0"/>
          </a:p>
        </p:txBody>
      </p:sp>
    </p:spTree>
    <p:extLst>
      <p:ext uri="{BB962C8B-B14F-4D97-AF65-F5344CB8AC3E}">
        <p14:creationId xmlns:p14="http://schemas.microsoft.com/office/powerpoint/2010/main" val="41618259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Energiförbrukning</a:t>
            </a:r>
            <a:endParaRPr lang="sv-SE" dirty="0"/>
          </a:p>
        </p:txBody>
      </p:sp>
      <p:sp>
        <p:nvSpPr>
          <p:cNvPr id="3" name="Platshållare för text 2"/>
          <p:cNvSpPr>
            <a:spLocks noGrp="1"/>
          </p:cNvSpPr>
          <p:nvPr>
            <p:ph type="body" sz="quarter" idx="11"/>
          </p:nvPr>
        </p:nvSpPr>
        <p:spPr/>
        <p:txBody>
          <a:bodyPr/>
          <a:lstStyle/>
          <a:p>
            <a:r>
              <a:rPr lang="sv-SE" dirty="0" smtClean="0"/>
              <a:t>Energiförbrukning - </a:t>
            </a:r>
            <a:r>
              <a:rPr lang="sv-SE" dirty="0" smtClean="0">
                <a:solidFill>
                  <a:srgbClr val="008EAA"/>
                </a:solidFill>
              </a:rPr>
              <a:t>hur mycket energi kroppen gör av med </a:t>
            </a:r>
            <a:r>
              <a:rPr lang="sv-SE" dirty="0" smtClean="0"/>
              <a:t>- påverkas av genetik, kön, kroppssammansättning och aktivitet. Energiförbrukningen </a:t>
            </a:r>
            <a:r>
              <a:rPr lang="sv-SE" dirty="0" smtClean="0">
                <a:solidFill>
                  <a:srgbClr val="008EAA"/>
                </a:solidFill>
              </a:rPr>
              <a:t>delas in i olika delar</a:t>
            </a:r>
            <a:r>
              <a:rPr lang="sv-SE" dirty="0" smtClean="0"/>
              <a:t>:</a:t>
            </a:r>
            <a:endParaRPr lang="sv-SE" dirty="0"/>
          </a:p>
          <a:p>
            <a:pPr lvl="1">
              <a:buFont typeface="Wingdings" panose="05000000000000000000" pitchFamily="2" charset="2"/>
              <a:buChar char="Ø"/>
            </a:pPr>
            <a:r>
              <a:rPr lang="sv-SE" dirty="0" smtClean="0"/>
              <a:t>Vilometabolism - </a:t>
            </a:r>
            <a:r>
              <a:rPr lang="sv-SE" dirty="0" smtClean="0">
                <a:solidFill>
                  <a:srgbClr val="008EAA"/>
                </a:solidFill>
              </a:rPr>
              <a:t>Den energi som går åt för att kroppens grundläggande funktioner ska fungera i vila</a:t>
            </a:r>
            <a:r>
              <a:rPr lang="sv-SE" dirty="0" smtClean="0"/>
              <a:t>, bland annat kroppstemperatur, hjärta, hjärna, lungor samt andra organ.</a:t>
            </a:r>
          </a:p>
          <a:p>
            <a:pPr lvl="1">
              <a:buFont typeface="Wingdings" panose="05000000000000000000" pitchFamily="2" charset="2"/>
              <a:buChar char="Ø"/>
            </a:pPr>
            <a:r>
              <a:rPr lang="sv-SE" dirty="0" err="1" smtClean="0"/>
              <a:t>Dietär</a:t>
            </a:r>
            <a:r>
              <a:rPr lang="sv-SE" dirty="0" smtClean="0"/>
              <a:t> termogenes (matens effekt) - </a:t>
            </a:r>
            <a:r>
              <a:rPr lang="sv-SE" dirty="0" smtClean="0">
                <a:solidFill>
                  <a:srgbClr val="008EAA"/>
                </a:solidFill>
              </a:rPr>
              <a:t>Efter en måltid höjs energiförbrukningen </a:t>
            </a:r>
            <a:r>
              <a:rPr lang="sv-SE" dirty="0" smtClean="0"/>
              <a:t>eftersom det går åt energi att bryta ner och omsätta maten du ätit.</a:t>
            </a:r>
          </a:p>
          <a:p>
            <a:pPr lvl="1">
              <a:buFont typeface="Wingdings" panose="05000000000000000000" pitchFamily="2" charset="2"/>
              <a:buChar char="Ø"/>
            </a:pPr>
            <a:r>
              <a:rPr lang="sv-SE" dirty="0" smtClean="0"/>
              <a:t>Energiförbrukning vid aktivitet - </a:t>
            </a:r>
            <a:r>
              <a:rPr lang="sv-SE" dirty="0" smtClean="0">
                <a:solidFill>
                  <a:srgbClr val="008EAA"/>
                </a:solidFill>
              </a:rPr>
              <a:t>Den energi som går åt i vardagen och på träning</a:t>
            </a:r>
            <a:r>
              <a:rPr lang="sv-SE" dirty="0" smtClean="0"/>
              <a:t>.</a:t>
            </a:r>
          </a:p>
          <a:p>
            <a:pPr marL="0" indent="0">
              <a:buNone/>
            </a:pPr>
            <a:endParaRPr lang="sv-SE" dirty="0" smtClean="0"/>
          </a:p>
        </p:txBody>
      </p:sp>
    </p:spTree>
    <p:extLst>
      <p:ext uri="{BB962C8B-B14F-4D97-AF65-F5344CB8AC3E}">
        <p14:creationId xmlns:p14="http://schemas.microsoft.com/office/powerpoint/2010/main" val="2956830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är skillnaden på energibalans och näringsbalans</a:t>
            </a:r>
            <a:r>
              <a:rPr lang="sv-SE" dirty="0" smtClean="0"/>
              <a:t>?</a:t>
            </a:r>
            <a:endParaRPr lang="sv-SE" dirty="0"/>
          </a:p>
        </p:txBody>
      </p:sp>
    </p:spTree>
    <p:extLst>
      <p:ext uri="{BB962C8B-B14F-4D97-AF65-F5344CB8AC3E}">
        <p14:creationId xmlns:p14="http://schemas.microsoft.com/office/powerpoint/2010/main" val="1170370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Energi- och näringsintag</a:t>
            </a:r>
            <a:endParaRPr lang="sv-SE" dirty="0"/>
          </a:p>
        </p:txBody>
      </p:sp>
      <p:sp>
        <p:nvSpPr>
          <p:cNvPr id="3" name="Platshållare för text 2"/>
          <p:cNvSpPr>
            <a:spLocks noGrp="1"/>
          </p:cNvSpPr>
          <p:nvPr>
            <p:ph type="body" sz="quarter" idx="11"/>
          </p:nvPr>
        </p:nvSpPr>
        <p:spPr/>
        <p:txBody>
          <a:bodyPr/>
          <a:lstStyle/>
          <a:p>
            <a:r>
              <a:rPr lang="sv-SE" dirty="0" smtClean="0"/>
              <a:t>Energibalans betyder att du </a:t>
            </a:r>
            <a:r>
              <a:rPr lang="sv-SE" dirty="0" smtClean="0">
                <a:solidFill>
                  <a:srgbClr val="008EAA"/>
                </a:solidFill>
              </a:rPr>
              <a:t>får i dig tillräckligt med mat</a:t>
            </a:r>
            <a:r>
              <a:rPr lang="sv-SE" dirty="0" smtClean="0"/>
              <a:t>, i förhållande till din aktivitetsnivå.</a:t>
            </a:r>
          </a:p>
          <a:p>
            <a:endParaRPr lang="sv-SE" dirty="0" smtClean="0"/>
          </a:p>
          <a:p>
            <a:r>
              <a:rPr lang="sv-SE" dirty="0" smtClean="0"/>
              <a:t>Näringsbalans betyder att du får i dig </a:t>
            </a:r>
            <a:r>
              <a:rPr lang="sv-SE" dirty="0" smtClean="0">
                <a:solidFill>
                  <a:srgbClr val="008EAA"/>
                </a:solidFill>
              </a:rPr>
              <a:t>rätt sammansättning av maten</a:t>
            </a:r>
            <a:r>
              <a:rPr lang="sv-SE" dirty="0" smtClean="0"/>
              <a:t>.</a:t>
            </a:r>
          </a:p>
          <a:p>
            <a:endParaRPr lang="sv-SE" dirty="0" smtClean="0"/>
          </a:p>
        </p:txBody>
      </p:sp>
    </p:spTree>
    <p:extLst>
      <p:ext uri="{BB962C8B-B14F-4D97-AF65-F5344CB8AC3E}">
        <p14:creationId xmlns:p14="http://schemas.microsoft.com/office/powerpoint/2010/main" val="39667727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är kolhydrater och </a:t>
            </a:r>
            <a:r>
              <a:rPr lang="sv-SE" dirty="0"/>
              <a:t>varför </a:t>
            </a:r>
            <a:r>
              <a:rPr lang="sv-SE" dirty="0" smtClean="0"/>
              <a:t>är de viktiga att </a:t>
            </a:r>
            <a:r>
              <a:rPr lang="sv-SE" dirty="0"/>
              <a:t>få i </a:t>
            </a:r>
            <a:r>
              <a:rPr lang="sv-SE" dirty="0" smtClean="0"/>
              <a:t>sig?</a:t>
            </a:r>
            <a:endParaRPr lang="sv-SE" dirty="0"/>
          </a:p>
        </p:txBody>
      </p:sp>
    </p:spTree>
    <p:extLst>
      <p:ext uri="{BB962C8B-B14F-4D97-AF65-F5344CB8AC3E}">
        <p14:creationId xmlns:p14="http://schemas.microsoft.com/office/powerpoint/2010/main" val="2928068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11–25</a:t>
            </a:r>
          </a:p>
          <a:p>
            <a:r>
              <a:rPr lang="sv-SE" dirty="0"/>
              <a:t>Tid: ca </a:t>
            </a:r>
            <a:r>
              <a:rPr lang="sv-SE" dirty="0" smtClean="0"/>
              <a:t>45 </a:t>
            </a:r>
            <a:r>
              <a:rPr lang="sv-SE" dirty="0"/>
              <a:t>minuter </a:t>
            </a:r>
          </a:p>
          <a:p>
            <a:endParaRPr lang="sv-SE" dirty="0"/>
          </a:p>
        </p:txBody>
      </p:sp>
      <p:sp>
        <p:nvSpPr>
          <p:cNvPr id="3" name="Rubrik 2"/>
          <p:cNvSpPr>
            <a:spLocks noGrp="1"/>
          </p:cNvSpPr>
          <p:nvPr>
            <p:ph type="ctrTitle"/>
          </p:nvPr>
        </p:nvSpPr>
        <p:spPr/>
        <p:txBody>
          <a:bodyPr>
            <a:normAutofit/>
          </a:bodyPr>
          <a:lstStyle/>
          <a:p>
            <a:r>
              <a:rPr lang="sv-SE" dirty="0"/>
              <a:t>Muskelanatomi, funktion och stabilitet</a:t>
            </a:r>
          </a:p>
        </p:txBody>
      </p:sp>
    </p:spTree>
    <p:extLst>
      <p:ext uri="{BB962C8B-B14F-4D97-AF65-F5344CB8AC3E}">
        <p14:creationId xmlns:p14="http://schemas.microsoft.com/office/powerpoint/2010/main" val="14499706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Kolhydrater</a:t>
            </a:r>
            <a:endParaRPr lang="sv-SE" dirty="0"/>
          </a:p>
        </p:txBody>
      </p:sp>
      <p:sp>
        <p:nvSpPr>
          <p:cNvPr id="3" name="Platshållare för text 2"/>
          <p:cNvSpPr>
            <a:spLocks noGrp="1"/>
          </p:cNvSpPr>
          <p:nvPr>
            <p:ph type="body" sz="quarter" idx="11"/>
          </p:nvPr>
        </p:nvSpPr>
        <p:spPr/>
        <p:txBody>
          <a:bodyPr/>
          <a:lstStyle/>
          <a:p>
            <a:r>
              <a:rPr lang="sv-SE" dirty="0" smtClean="0"/>
              <a:t>Kolhydrater är det gemensamma namnet för </a:t>
            </a:r>
            <a:r>
              <a:rPr lang="sv-SE" dirty="0" smtClean="0">
                <a:solidFill>
                  <a:srgbClr val="008EAA"/>
                </a:solidFill>
              </a:rPr>
              <a:t>sockerarter, stärkelse och kostfiber</a:t>
            </a:r>
            <a:r>
              <a:rPr lang="sv-SE" dirty="0" smtClean="0"/>
              <a:t>.</a:t>
            </a:r>
          </a:p>
          <a:p>
            <a:r>
              <a:rPr lang="sv-SE" dirty="0"/>
              <a:t>Kolhydratrika livsmedel inkluderar bland annat </a:t>
            </a:r>
            <a:r>
              <a:rPr lang="sv-SE" dirty="0">
                <a:solidFill>
                  <a:srgbClr val="008EAA"/>
                </a:solidFill>
              </a:rPr>
              <a:t>ris, pasta, bulgur, gryn, havregryn, bröd, flingor och frukt</a:t>
            </a:r>
            <a:r>
              <a:rPr lang="sv-SE" dirty="0"/>
              <a:t>.</a:t>
            </a:r>
          </a:p>
          <a:p>
            <a:r>
              <a:rPr lang="sv-SE" dirty="0" smtClean="0"/>
              <a:t>Hjälper bland annat </a:t>
            </a:r>
            <a:r>
              <a:rPr lang="sv-SE" dirty="0" smtClean="0">
                <a:solidFill>
                  <a:srgbClr val="008EAA"/>
                </a:solidFill>
              </a:rPr>
              <a:t>hjärnans funktion</a:t>
            </a:r>
            <a:r>
              <a:rPr lang="sv-SE" dirty="0" smtClean="0"/>
              <a:t>, </a:t>
            </a:r>
            <a:r>
              <a:rPr lang="sv-SE" dirty="0" smtClean="0">
                <a:solidFill>
                  <a:srgbClr val="008EAA"/>
                </a:solidFill>
              </a:rPr>
              <a:t>immunförsvaret</a:t>
            </a:r>
            <a:r>
              <a:rPr lang="sv-SE" dirty="0" smtClean="0"/>
              <a:t>, </a:t>
            </a:r>
            <a:r>
              <a:rPr lang="sv-SE" dirty="0" smtClean="0">
                <a:solidFill>
                  <a:srgbClr val="008EAA"/>
                </a:solidFill>
              </a:rPr>
              <a:t>muskeluppbyggnad</a:t>
            </a:r>
            <a:r>
              <a:rPr lang="sv-SE" dirty="0" smtClean="0"/>
              <a:t> samt </a:t>
            </a:r>
            <a:r>
              <a:rPr lang="sv-SE" dirty="0" smtClean="0">
                <a:solidFill>
                  <a:srgbClr val="008EAA"/>
                </a:solidFill>
              </a:rPr>
              <a:t>återhämtningsprocessen</a:t>
            </a:r>
            <a:r>
              <a:rPr lang="sv-SE" dirty="0" smtClean="0"/>
              <a:t>.</a:t>
            </a:r>
          </a:p>
          <a:p>
            <a:r>
              <a:rPr lang="sv-SE" dirty="0" smtClean="0"/>
              <a:t>Det krävs intag av kolhydrater för att kunna prestera på träningen samt ha en </a:t>
            </a:r>
            <a:r>
              <a:rPr lang="sv-SE" dirty="0" smtClean="0">
                <a:solidFill>
                  <a:srgbClr val="008EAA"/>
                </a:solidFill>
              </a:rPr>
              <a:t>normal utveckling och tillväxt</a:t>
            </a:r>
            <a:r>
              <a:rPr lang="sv-SE" dirty="0" smtClean="0"/>
              <a:t>.</a:t>
            </a:r>
          </a:p>
          <a:p>
            <a:r>
              <a:rPr lang="sv-SE" dirty="0" smtClean="0"/>
              <a:t>Kolhydratintaget </a:t>
            </a:r>
            <a:r>
              <a:rPr lang="sv-SE" dirty="0" smtClean="0">
                <a:solidFill>
                  <a:srgbClr val="008EAA"/>
                </a:solidFill>
              </a:rPr>
              <a:t>ska anpassas </a:t>
            </a:r>
            <a:r>
              <a:rPr lang="sv-SE" dirty="0" smtClean="0"/>
              <a:t>efter träningsmängd och vardagsaktivitet (</a:t>
            </a:r>
            <a:r>
              <a:rPr lang="sv-SE" i="1" dirty="0" smtClean="0"/>
              <a:t>se bild nästa sida</a:t>
            </a:r>
            <a:r>
              <a:rPr lang="sv-SE" dirty="0" smtClean="0"/>
              <a:t>).</a:t>
            </a:r>
          </a:p>
          <a:p>
            <a:r>
              <a:rPr lang="sv-SE" dirty="0" smtClean="0"/>
              <a:t>Fibrer är de kolhydrater som kommer från </a:t>
            </a:r>
            <a:r>
              <a:rPr lang="sv-SE" dirty="0" smtClean="0">
                <a:solidFill>
                  <a:srgbClr val="008EAA"/>
                </a:solidFill>
              </a:rPr>
              <a:t>växtriket</a:t>
            </a:r>
            <a:r>
              <a:rPr lang="sv-SE" dirty="0" smtClean="0"/>
              <a:t> och finns exempelvis </a:t>
            </a:r>
            <a:r>
              <a:rPr lang="sv-SE" dirty="0"/>
              <a:t>i </a:t>
            </a:r>
            <a:r>
              <a:rPr lang="sv-SE" dirty="0">
                <a:solidFill>
                  <a:srgbClr val="008EAA"/>
                </a:solidFill>
              </a:rPr>
              <a:t>gryn, grönsaker, rotfrukter, baljväxter och </a:t>
            </a:r>
            <a:r>
              <a:rPr lang="sv-SE" dirty="0" smtClean="0">
                <a:solidFill>
                  <a:srgbClr val="008EAA"/>
                </a:solidFill>
              </a:rPr>
              <a:t>frukt</a:t>
            </a:r>
            <a:r>
              <a:rPr lang="sv-SE" dirty="0" smtClean="0"/>
              <a:t>.</a:t>
            </a:r>
          </a:p>
          <a:p>
            <a:r>
              <a:rPr lang="sv-SE" dirty="0" smtClean="0"/>
              <a:t>Fibrer hjälper tarmarna att </a:t>
            </a:r>
            <a:r>
              <a:rPr lang="sv-SE" dirty="0" smtClean="0">
                <a:solidFill>
                  <a:srgbClr val="008EAA"/>
                </a:solidFill>
              </a:rPr>
              <a:t>bibehålla sin normala funktion</a:t>
            </a:r>
            <a:r>
              <a:rPr lang="sv-SE" dirty="0" smtClean="0"/>
              <a:t>. För mycket såväl som för lite fibrer </a:t>
            </a:r>
            <a:r>
              <a:rPr lang="sv-SE" dirty="0" smtClean="0">
                <a:solidFill>
                  <a:srgbClr val="008EAA"/>
                </a:solidFill>
              </a:rPr>
              <a:t>kan påverka magen </a:t>
            </a:r>
            <a:r>
              <a:rPr lang="sv-SE" dirty="0" smtClean="0"/>
              <a:t>negativt.</a:t>
            </a:r>
          </a:p>
        </p:txBody>
      </p:sp>
    </p:spTree>
    <p:extLst>
      <p:ext uri="{BB962C8B-B14F-4D97-AF65-F5344CB8AC3E}">
        <p14:creationId xmlns:p14="http://schemas.microsoft.com/office/powerpoint/2010/main" val="11309099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
        <p:nvSpPr>
          <p:cNvPr id="3" name="Platshållare för text 2"/>
          <p:cNvSpPr>
            <a:spLocks noGrp="1"/>
          </p:cNvSpPr>
          <p:nvPr>
            <p:ph type="body" sz="quarter" idx="11"/>
          </p:nvPr>
        </p:nvSpPr>
        <p:spPr/>
        <p:txBody>
          <a:bodyPr/>
          <a:lstStyle/>
          <a:p>
            <a:endParaRPr lang="sv-SE" dirty="0" smtClean="0"/>
          </a:p>
          <a:p>
            <a:endParaRPr lang="sv-SE" dirty="0"/>
          </a:p>
          <a:p>
            <a:endParaRPr lang="sv-SE" dirty="0" smtClean="0"/>
          </a:p>
          <a:p>
            <a:endParaRPr lang="sv-SE" dirty="0"/>
          </a:p>
          <a:p>
            <a:endParaRPr lang="sv-SE" dirty="0" smtClean="0"/>
          </a:p>
          <a:p>
            <a:endParaRPr lang="sv-SE" dirty="0"/>
          </a:p>
          <a:p>
            <a:endParaRPr lang="sv-SE" dirty="0" smtClean="0"/>
          </a:p>
          <a:p>
            <a:endParaRPr lang="sv-SE" dirty="0"/>
          </a:p>
          <a:p>
            <a:endParaRPr lang="sv-SE" dirty="0" smtClean="0"/>
          </a:p>
          <a:p>
            <a:endParaRPr lang="sv-SE" dirty="0"/>
          </a:p>
          <a:p>
            <a:pPr marL="0" indent="0">
              <a:buNone/>
            </a:pPr>
            <a:endParaRPr lang="sv-SE" dirty="0"/>
          </a:p>
          <a:p>
            <a:pPr marL="0" indent="0">
              <a:buNone/>
            </a:pPr>
            <a:endParaRPr lang="sv-SE" dirty="0"/>
          </a:p>
          <a:p>
            <a:pPr marL="0" indent="0">
              <a:buNone/>
            </a:pPr>
            <a:endParaRPr lang="sv-SE" sz="3250" dirty="0"/>
          </a:p>
          <a:p>
            <a:pPr marL="0" indent="0">
              <a:buNone/>
              <a:tabLst>
                <a:tab pos="3852863" algn="l"/>
              </a:tabLst>
            </a:pPr>
            <a:r>
              <a:rPr lang="sv-SE" dirty="0"/>
              <a:t>	</a:t>
            </a:r>
            <a:r>
              <a:rPr lang="sv-SE" sz="2800" i="1" dirty="0"/>
              <a:t> </a:t>
            </a:r>
            <a:r>
              <a:rPr lang="sv-SE" sz="1400" i="1" dirty="0" smtClean="0"/>
              <a:t>sid </a:t>
            </a:r>
            <a:r>
              <a:rPr lang="sv-SE" sz="1400" i="1" dirty="0"/>
              <a:t>97 i boken </a:t>
            </a:r>
            <a:r>
              <a:rPr lang="sv-SE" sz="1400" i="1" dirty="0">
                <a:hlinkClick r:id="rId2"/>
              </a:rPr>
              <a:t>Specialidrott</a:t>
            </a:r>
            <a:r>
              <a:rPr lang="sv-SE" sz="1400" i="1" dirty="0"/>
              <a:t>.</a:t>
            </a:r>
            <a:endParaRPr lang="sv-SE" sz="1400" dirty="0" smtClean="0"/>
          </a:p>
        </p:txBody>
      </p:sp>
      <p:pic>
        <p:nvPicPr>
          <p:cNvPr id="5" name="Bildobjekt 4"/>
          <p:cNvPicPr>
            <a:picLocks noChangeAspect="1"/>
          </p:cNvPicPr>
          <p:nvPr/>
        </p:nvPicPr>
        <p:blipFill>
          <a:blip r:embed="rId3"/>
          <a:stretch>
            <a:fillRect/>
          </a:stretch>
        </p:blipFill>
        <p:spPr>
          <a:xfrm>
            <a:off x="1358606" y="500949"/>
            <a:ext cx="3941182" cy="5936585"/>
          </a:xfrm>
          <a:prstGeom prst="rect">
            <a:avLst/>
          </a:prstGeom>
        </p:spPr>
      </p:pic>
    </p:spTree>
    <p:extLst>
      <p:ext uri="{BB962C8B-B14F-4D97-AF65-F5344CB8AC3E}">
        <p14:creationId xmlns:p14="http://schemas.microsoft.com/office/powerpoint/2010/main" val="4376126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a:t>Vad är </a:t>
            </a:r>
            <a:r>
              <a:rPr lang="sv-SE" dirty="0" smtClean="0"/>
              <a:t>fett </a:t>
            </a:r>
            <a:r>
              <a:rPr lang="sv-SE" dirty="0"/>
              <a:t>och varför är </a:t>
            </a:r>
            <a:r>
              <a:rPr lang="sv-SE" dirty="0" smtClean="0"/>
              <a:t>det viktigt </a:t>
            </a:r>
            <a:r>
              <a:rPr lang="sv-SE" dirty="0"/>
              <a:t>att få i sig</a:t>
            </a:r>
            <a:r>
              <a:rPr lang="sv-SE" dirty="0" smtClean="0"/>
              <a:t>?</a:t>
            </a:r>
            <a:endParaRPr lang="sv-SE" dirty="0"/>
          </a:p>
        </p:txBody>
      </p:sp>
    </p:spTree>
    <p:extLst>
      <p:ext uri="{BB962C8B-B14F-4D97-AF65-F5344CB8AC3E}">
        <p14:creationId xmlns:p14="http://schemas.microsoft.com/office/powerpoint/2010/main" val="33783043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Fett</a:t>
            </a:r>
            <a:endParaRPr lang="sv-SE" dirty="0"/>
          </a:p>
        </p:txBody>
      </p:sp>
      <p:sp>
        <p:nvSpPr>
          <p:cNvPr id="3" name="Platshållare för text 2"/>
          <p:cNvSpPr>
            <a:spLocks noGrp="1"/>
          </p:cNvSpPr>
          <p:nvPr>
            <p:ph type="body" sz="quarter" idx="11"/>
          </p:nvPr>
        </p:nvSpPr>
        <p:spPr/>
        <p:txBody>
          <a:bodyPr/>
          <a:lstStyle/>
          <a:p>
            <a:r>
              <a:rPr lang="sv-SE" dirty="0" smtClean="0"/>
              <a:t>Fett är den främsta energikällan vid </a:t>
            </a:r>
            <a:r>
              <a:rPr lang="sv-SE" dirty="0" smtClean="0">
                <a:solidFill>
                  <a:srgbClr val="008EAA"/>
                </a:solidFill>
              </a:rPr>
              <a:t>vila och låg träningsintensitet</a:t>
            </a:r>
            <a:r>
              <a:rPr lang="sv-SE" dirty="0" smtClean="0"/>
              <a:t>. </a:t>
            </a:r>
          </a:p>
          <a:p>
            <a:r>
              <a:rPr lang="sv-SE" dirty="0" smtClean="0"/>
              <a:t>Fett behövs för </a:t>
            </a:r>
            <a:r>
              <a:rPr lang="sv-SE" dirty="0" smtClean="0">
                <a:solidFill>
                  <a:srgbClr val="008EAA"/>
                </a:solidFill>
              </a:rPr>
              <a:t>normal utveckling </a:t>
            </a:r>
            <a:r>
              <a:rPr lang="sv-SE" dirty="0" smtClean="0"/>
              <a:t>och för att du ska kunna </a:t>
            </a:r>
            <a:r>
              <a:rPr lang="sv-SE" dirty="0" smtClean="0">
                <a:solidFill>
                  <a:srgbClr val="008EAA"/>
                </a:solidFill>
              </a:rPr>
              <a:t>tillgodogöra dig de fettlösliga vitaminerna </a:t>
            </a:r>
            <a:r>
              <a:rPr lang="sv-SE" dirty="0" smtClean="0"/>
              <a:t>(A, D, E och K), </a:t>
            </a:r>
            <a:r>
              <a:rPr lang="sv-SE" dirty="0" smtClean="0">
                <a:solidFill>
                  <a:srgbClr val="008EAA"/>
                </a:solidFill>
              </a:rPr>
              <a:t>tillverka hormoner </a:t>
            </a:r>
            <a:r>
              <a:rPr lang="sv-SE" dirty="0" smtClean="0"/>
              <a:t>och </a:t>
            </a:r>
            <a:r>
              <a:rPr lang="sv-SE" dirty="0" smtClean="0">
                <a:solidFill>
                  <a:srgbClr val="008EAA"/>
                </a:solidFill>
              </a:rPr>
              <a:t>reparera celler</a:t>
            </a:r>
            <a:r>
              <a:rPr lang="sv-SE" dirty="0" smtClean="0"/>
              <a:t>.</a:t>
            </a:r>
          </a:p>
          <a:p>
            <a:r>
              <a:rPr lang="sv-SE" dirty="0" smtClean="0"/>
              <a:t>Det finns tre typer av fett:</a:t>
            </a:r>
          </a:p>
          <a:p>
            <a:pPr lvl="1">
              <a:buFont typeface="Wingdings" panose="05000000000000000000" pitchFamily="2" charset="2"/>
              <a:buChar char="Ø"/>
            </a:pPr>
            <a:r>
              <a:rPr lang="sv-SE" dirty="0" smtClean="0"/>
              <a:t>Mättat fett (ex smör, ost, fet mjölk och fil, kokosfett)</a:t>
            </a:r>
          </a:p>
          <a:p>
            <a:pPr lvl="1">
              <a:buFont typeface="Wingdings" panose="05000000000000000000" pitchFamily="2" charset="2"/>
              <a:buChar char="Ø"/>
            </a:pPr>
            <a:r>
              <a:rPr lang="sv-SE" dirty="0" smtClean="0"/>
              <a:t>Enkelomättat fett (ex olivolja, rapsolja, jordnötter, avokado)</a:t>
            </a:r>
          </a:p>
          <a:p>
            <a:pPr lvl="1">
              <a:buFont typeface="Wingdings" panose="05000000000000000000" pitchFamily="2" charset="2"/>
              <a:buChar char="Ø"/>
            </a:pPr>
            <a:r>
              <a:rPr lang="sv-SE" dirty="0" smtClean="0"/>
              <a:t>Fleromättat fett (ex fet fisk, vissa alger, valnötter, sesamfrön)</a:t>
            </a:r>
          </a:p>
          <a:p>
            <a:r>
              <a:rPr lang="sv-SE" dirty="0" smtClean="0"/>
              <a:t>För optimal tränings- och tävlingsprestation bör du </a:t>
            </a:r>
            <a:r>
              <a:rPr lang="sv-SE" dirty="0" smtClean="0">
                <a:solidFill>
                  <a:srgbClr val="008EAA"/>
                </a:solidFill>
              </a:rPr>
              <a:t>äta en balanserad kost</a:t>
            </a:r>
            <a:r>
              <a:rPr lang="sv-SE" dirty="0" smtClean="0"/>
              <a:t>, vilket </a:t>
            </a:r>
            <a:r>
              <a:rPr lang="sv-SE" dirty="0" smtClean="0">
                <a:solidFill>
                  <a:srgbClr val="008EAA"/>
                </a:solidFill>
              </a:rPr>
              <a:t>inkluderar att du får i dig fett</a:t>
            </a:r>
            <a:r>
              <a:rPr lang="sv-SE" dirty="0" smtClean="0"/>
              <a:t>.</a:t>
            </a:r>
            <a:endParaRPr lang="sv-SE" dirty="0"/>
          </a:p>
        </p:txBody>
      </p:sp>
    </p:spTree>
    <p:extLst>
      <p:ext uri="{BB962C8B-B14F-4D97-AF65-F5344CB8AC3E}">
        <p14:creationId xmlns:p14="http://schemas.microsoft.com/office/powerpoint/2010/main" val="3366554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a:t>
            </a:r>
            <a:r>
              <a:rPr lang="sv-SE" dirty="0"/>
              <a:t>är </a:t>
            </a:r>
            <a:r>
              <a:rPr lang="sv-SE" dirty="0" smtClean="0"/>
              <a:t>protein </a:t>
            </a:r>
            <a:r>
              <a:rPr lang="sv-SE" dirty="0"/>
              <a:t>och varför är det viktigt att få i sig?</a:t>
            </a:r>
          </a:p>
          <a:p>
            <a:endParaRPr lang="sv-SE" dirty="0"/>
          </a:p>
        </p:txBody>
      </p:sp>
    </p:spTree>
    <p:extLst>
      <p:ext uri="{BB962C8B-B14F-4D97-AF65-F5344CB8AC3E}">
        <p14:creationId xmlns:p14="http://schemas.microsoft.com/office/powerpoint/2010/main" val="30311838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Protein</a:t>
            </a:r>
            <a:endParaRPr lang="sv-SE" dirty="0"/>
          </a:p>
        </p:txBody>
      </p:sp>
      <p:sp>
        <p:nvSpPr>
          <p:cNvPr id="3" name="Platshållare för text 2"/>
          <p:cNvSpPr>
            <a:spLocks noGrp="1"/>
          </p:cNvSpPr>
          <p:nvPr>
            <p:ph type="body" sz="quarter" idx="11"/>
          </p:nvPr>
        </p:nvSpPr>
        <p:spPr/>
        <p:txBody>
          <a:bodyPr/>
          <a:lstStyle/>
          <a:p>
            <a:r>
              <a:rPr lang="sv-SE" dirty="0" smtClean="0"/>
              <a:t>Protein är uppbyggt av 20 </a:t>
            </a:r>
            <a:r>
              <a:rPr lang="sv-SE" dirty="0" err="1" smtClean="0"/>
              <a:t>st</a:t>
            </a:r>
            <a:r>
              <a:rPr lang="sv-SE" dirty="0" smtClean="0"/>
              <a:t> aminosyror, varav 9 </a:t>
            </a:r>
            <a:r>
              <a:rPr lang="sv-SE" dirty="0" err="1" smtClean="0"/>
              <a:t>st</a:t>
            </a:r>
            <a:r>
              <a:rPr lang="sv-SE" dirty="0" smtClean="0"/>
              <a:t> är </a:t>
            </a:r>
            <a:r>
              <a:rPr lang="sv-SE" dirty="0" smtClean="0">
                <a:solidFill>
                  <a:srgbClr val="008EAA"/>
                </a:solidFill>
              </a:rPr>
              <a:t>essentiella </a:t>
            </a:r>
            <a:r>
              <a:rPr lang="sv-SE" dirty="0" smtClean="0"/>
              <a:t>och </a:t>
            </a:r>
            <a:r>
              <a:rPr lang="sv-SE" dirty="0" smtClean="0">
                <a:solidFill>
                  <a:srgbClr val="008EAA"/>
                </a:solidFill>
              </a:rPr>
              <a:t>måste tillföras kroppen</a:t>
            </a:r>
            <a:r>
              <a:rPr lang="sv-SE" dirty="0" smtClean="0"/>
              <a:t>.</a:t>
            </a:r>
          </a:p>
          <a:p>
            <a:r>
              <a:rPr lang="sv-SE" dirty="0" smtClean="0"/>
              <a:t>Proteinrika livsmedel inkluderar bland annat </a:t>
            </a:r>
            <a:r>
              <a:rPr lang="sv-SE" dirty="0" smtClean="0">
                <a:solidFill>
                  <a:srgbClr val="008EAA"/>
                </a:solidFill>
              </a:rPr>
              <a:t>kött, fisk, fågel, spannmål och baljväxter</a:t>
            </a:r>
            <a:r>
              <a:rPr lang="sv-SE" dirty="0" smtClean="0"/>
              <a:t>.</a:t>
            </a:r>
          </a:p>
          <a:p>
            <a:r>
              <a:rPr lang="sv-SE" dirty="0" smtClean="0"/>
              <a:t>Proteinets främsta uppgift är att </a:t>
            </a:r>
            <a:r>
              <a:rPr lang="sv-SE" dirty="0" smtClean="0">
                <a:solidFill>
                  <a:srgbClr val="008EAA"/>
                </a:solidFill>
              </a:rPr>
              <a:t>reparera de celler</a:t>
            </a:r>
            <a:r>
              <a:rPr lang="sv-SE" dirty="0" smtClean="0"/>
              <a:t> som skadats under träning samt </a:t>
            </a:r>
            <a:r>
              <a:rPr lang="sv-SE" dirty="0" smtClean="0">
                <a:solidFill>
                  <a:srgbClr val="008EAA"/>
                </a:solidFill>
              </a:rPr>
              <a:t>bygga upp muskler och andra vävnader</a:t>
            </a:r>
            <a:r>
              <a:rPr lang="sv-SE" dirty="0" smtClean="0"/>
              <a:t>.</a:t>
            </a:r>
          </a:p>
          <a:p>
            <a:r>
              <a:rPr lang="sv-SE" dirty="0" smtClean="0"/>
              <a:t>Du som växer och tränar behöver mer protein än andra.</a:t>
            </a:r>
          </a:p>
          <a:p>
            <a:r>
              <a:rPr lang="sv-SE" dirty="0" smtClean="0"/>
              <a:t>Genom att </a:t>
            </a:r>
            <a:r>
              <a:rPr lang="sv-SE" dirty="0" smtClean="0">
                <a:solidFill>
                  <a:srgbClr val="008EAA"/>
                </a:solidFill>
              </a:rPr>
              <a:t>äta en varierad kost </a:t>
            </a:r>
            <a:r>
              <a:rPr lang="sv-SE" dirty="0" smtClean="0"/>
              <a:t>täcks i regel det rekommenderade proteinbehovet (rek 0,8-2,0 gram protein per kilokroppsvikt och dag).</a:t>
            </a:r>
          </a:p>
          <a:p>
            <a:r>
              <a:rPr lang="sv-SE" dirty="0" smtClean="0"/>
              <a:t>Veganer/vegetarianer behöver </a:t>
            </a:r>
            <a:r>
              <a:rPr lang="sv-SE" dirty="0" smtClean="0">
                <a:solidFill>
                  <a:srgbClr val="008EAA"/>
                </a:solidFill>
              </a:rPr>
              <a:t>medvetet säkerställa att få i sig proteinrika livsmedel</a:t>
            </a:r>
            <a:r>
              <a:rPr lang="sv-SE" dirty="0" smtClean="0"/>
              <a:t>. Vegetabiliska livsmedel innehåller var för sig ofta inte de essentiella aminosyrorna i tillräckligt stor mängd, men </a:t>
            </a:r>
            <a:r>
              <a:rPr lang="sv-SE" dirty="0" smtClean="0">
                <a:solidFill>
                  <a:srgbClr val="008EAA"/>
                </a:solidFill>
              </a:rPr>
              <a:t>tillsammans kompletterar </a:t>
            </a:r>
            <a:r>
              <a:rPr lang="sv-SE" dirty="0" smtClean="0"/>
              <a:t>de varandra.</a:t>
            </a:r>
          </a:p>
          <a:p>
            <a:endParaRPr lang="sv-SE" dirty="0" smtClean="0"/>
          </a:p>
        </p:txBody>
      </p:sp>
    </p:spTree>
    <p:extLst>
      <p:ext uri="{BB962C8B-B14F-4D97-AF65-F5344CB8AC3E}">
        <p14:creationId xmlns:p14="http://schemas.microsoft.com/office/powerpoint/2010/main" val="26182170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Varför är det viktigt att dricka extra mycket vätska när du tränar?</a:t>
            </a:r>
            <a:endParaRPr lang="sv-SE" dirty="0"/>
          </a:p>
          <a:p>
            <a:endParaRPr lang="sv-SE" dirty="0"/>
          </a:p>
        </p:txBody>
      </p:sp>
    </p:spTree>
    <p:extLst>
      <p:ext uri="{BB962C8B-B14F-4D97-AF65-F5344CB8AC3E}">
        <p14:creationId xmlns:p14="http://schemas.microsoft.com/office/powerpoint/2010/main" val="31726922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Vätska</a:t>
            </a:r>
            <a:endParaRPr lang="sv-SE" dirty="0"/>
          </a:p>
        </p:txBody>
      </p:sp>
      <p:sp>
        <p:nvSpPr>
          <p:cNvPr id="3" name="Platshållare för text 2"/>
          <p:cNvSpPr>
            <a:spLocks noGrp="1"/>
          </p:cNvSpPr>
          <p:nvPr>
            <p:ph type="body" sz="quarter" idx="11"/>
          </p:nvPr>
        </p:nvSpPr>
        <p:spPr/>
        <p:txBody>
          <a:bodyPr/>
          <a:lstStyle/>
          <a:p>
            <a:r>
              <a:rPr lang="sv-SE" dirty="0" smtClean="0"/>
              <a:t>Vätskebehovet är </a:t>
            </a:r>
            <a:r>
              <a:rPr lang="sv-SE" dirty="0" smtClean="0">
                <a:solidFill>
                  <a:srgbClr val="008EAA"/>
                </a:solidFill>
              </a:rPr>
              <a:t>individuellt</a:t>
            </a:r>
            <a:r>
              <a:rPr lang="sv-SE" dirty="0"/>
              <a:t> </a:t>
            </a:r>
            <a:r>
              <a:rPr lang="sv-SE" dirty="0" smtClean="0"/>
              <a:t>och beror delvis på hur mycket du svettas. </a:t>
            </a:r>
          </a:p>
          <a:p>
            <a:r>
              <a:rPr lang="sv-SE" dirty="0" smtClean="0"/>
              <a:t>Vätska är ca </a:t>
            </a:r>
            <a:r>
              <a:rPr lang="sv-SE" dirty="0">
                <a:solidFill>
                  <a:srgbClr val="008EAA"/>
                </a:solidFill>
              </a:rPr>
              <a:t>60-70 % av </a:t>
            </a:r>
            <a:r>
              <a:rPr lang="sv-SE" dirty="0" smtClean="0">
                <a:solidFill>
                  <a:srgbClr val="008EAA"/>
                </a:solidFill>
              </a:rPr>
              <a:t>kroppsvikten</a:t>
            </a:r>
            <a:r>
              <a:rPr lang="sv-SE" dirty="0" smtClean="0"/>
              <a:t>.</a:t>
            </a:r>
          </a:p>
          <a:p>
            <a:r>
              <a:rPr lang="sv-SE" dirty="0" smtClean="0"/>
              <a:t>Minskar du din kroppsvikt med mer än </a:t>
            </a:r>
            <a:r>
              <a:rPr lang="sv-SE" dirty="0">
                <a:solidFill>
                  <a:srgbClr val="008EAA"/>
                </a:solidFill>
              </a:rPr>
              <a:t>2</a:t>
            </a:r>
            <a:r>
              <a:rPr lang="sv-SE" dirty="0" smtClean="0">
                <a:solidFill>
                  <a:srgbClr val="008EAA"/>
                </a:solidFill>
              </a:rPr>
              <a:t> procent </a:t>
            </a:r>
            <a:r>
              <a:rPr lang="sv-SE" dirty="0" smtClean="0"/>
              <a:t>på grund av vätskeförlust under träning så blir </a:t>
            </a:r>
            <a:r>
              <a:rPr lang="sv-SE" dirty="0" smtClean="0">
                <a:solidFill>
                  <a:srgbClr val="008EAA"/>
                </a:solidFill>
              </a:rPr>
              <a:t>din prestationsförmåga avsevärt försämrad</a:t>
            </a:r>
            <a:r>
              <a:rPr lang="sv-SE" dirty="0" smtClean="0"/>
              <a:t>.</a:t>
            </a:r>
          </a:p>
          <a:p>
            <a:r>
              <a:rPr lang="sv-SE" dirty="0" smtClean="0"/>
              <a:t>Vätskebrist ökar </a:t>
            </a:r>
            <a:r>
              <a:rPr lang="sv-SE" dirty="0" smtClean="0">
                <a:solidFill>
                  <a:srgbClr val="008EAA"/>
                </a:solidFill>
              </a:rPr>
              <a:t>påfrestningarna på hjärtat </a:t>
            </a:r>
            <a:r>
              <a:rPr lang="sv-SE" dirty="0" smtClean="0"/>
              <a:t>samt gör att du kan uppleva träningen jobbigare än vad den är.</a:t>
            </a:r>
          </a:p>
          <a:p>
            <a:r>
              <a:rPr lang="sv-SE" dirty="0"/>
              <a:t>Symptom på vätskebrist är </a:t>
            </a:r>
            <a:r>
              <a:rPr lang="sv-SE" dirty="0">
                <a:solidFill>
                  <a:srgbClr val="008EAA"/>
                </a:solidFill>
              </a:rPr>
              <a:t>huvudvärk, illamående och </a:t>
            </a:r>
            <a:r>
              <a:rPr lang="sv-SE" dirty="0" smtClean="0">
                <a:solidFill>
                  <a:srgbClr val="008EAA"/>
                </a:solidFill>
              </a:rPr>
              <a:t>förvirring</a:t>
            </a:r>
          </a:p>
          <a:p>
            <a:r>
              <a:rPr lang="sv-SE" dirty="0" smtClean="0"/>
              <a:t>Törst är ett </a:t>
            </a:r>
            <a:r>
              <a:rPr lang="sv-SE" dirty="0" smtClean="0">
                <a:solidFill>
                  <a:srgbClr val="008EAA"/>
                </a:solidFill>
              </a:rPr>
              <a:t>sent tecken</a:t>
            </a:r>
            <a:r>
              <a:rPr lang="sv-SE" dirty="0" smtClean="0"/>
              <a:t> på att kroppen behöver vätska.</a:t>
            </a:r>
          </a:p>
          <a:p>
            <a:r>
              <a:rPr lang="sv-SE" dirty="0" smtClean="0"/>
              <a:t>Det gäller att </a:t>
            </a:r>
            <a:r>
              <a:rPr lang="sv-SE" dirty="0" smtClean="0">
                <a:solidFill>
                  <a:srgbClr val="008EAA"/>
                </a:solidFill>
              </a:rPr>
              <a:t>planera in när du ska dricka </a:t>
            </a:r>
            <a:r>
              <a:rPr lang="sv-SE" dirty="0" smtClean="0"/>
              <a:t>under en aktivitet, men även löpande under dagen.</a:t>
            </a:r>
            <a:endParaRPr lang="sv-SE" dirty="0"/>
          </a:p>
        </p:txBody>
      </p:sp>
    </p:spTree>
    <p:extLst>
      <p:ext uri="{BB962C8B-B14F-4D97-AF65-F5344CB8AC3E}">
        <p14:creationId xmlns:p14="http://schemas.microsoft.com/office/powerpoint/2010/main" val="15058869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smtClean="0"/>
              <a:t>Vad behöver du tänka på kring återhämtningsmål efter </a:t>
            </a:r>
            <a:r>
              <a:rPr lang="sv-SE" dirty="0"/>
              <a:t>ett </a:t>
            </a:r>
            <a:r>
              <a:rPr lang="sv-SE" dirty="0" smtClean="0"/>
              <a:t>tränings- eller tävlingspass</a:t>
            </a:r>
            <a:r>
              <a:rPr lang="sv-SE" dirty="0"/>
              <a:t>?</a:t>
            </a:r>
          </a:p>
        </p:txBody>
      </p:sp>
    </p:spTree>
    <p:extLst>
      <p:ext uri="{BB962C8B-B14F-4D97-AF65-F5344CB8AC3E}">
        <p14:creationId xmlns:p14="http://schemas.microsoft.com/office/powerpoint/2010/main" val="27622123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Återhämtningsmål efter träning/tävling</a:t>
            </a:r>
            <a:endParaRPr lang="sv-SE" dirty="0"/>
          </a:p>
        </p:txBody>
      </p:sp>
      <p:sp>
        <p:nvSpPr>
          <p:cNvPr id="3" name="Platshållare för text 2"/>
          <p:cNvSpPr>
            <a:spLocks noGrp="1"/>
          </p:cNvSpPr>
          <p:nvPr>
            <p:ph type="body" sz="quarter" idx="11"/>
          </p:nvPr>
        </p:nvSpPr>
        <p:spPr/>
        <p:txBody>
          <a:bodyPr/>
          <a:lstStyle/>
          <a:p>
            <a:r>
              <a:rPr lang="sv-SE" dirty="0" smtClean="0"/>
              <a:t>För att påskynda återhämtningen är det viktigt att </a:t>
            </a:r>
            <a:r>
              <a:rPr lang="sv-SE" dirty="0" smtClean="0">
                <a:solidFill>
                  <a:srgbClr val="008EAA"/>
                </a:solidFill>
              </a:rPr>
              <a:t>fylla på med mat nära inpå ett avslutat pass</a:t>
            </a:r>
            <a:r>
              <a:rPr lang="sv-SE" dirty="0" smtClean="0"/>
              <a:t>. </a:t>
            </a:r>
          </a:p>
          <a:p>
            <a:r>
              <a:rPr lang="sv-SE" dirty="0" smtClean="0"/>
              <a:t>Det är extra viktigt med </a:t>
            </a:r>
            <a:r>
              <a:rPr lang="sv-SE" dirty="0" smtClean="0">
                <a:solidFill>
                  <a:srgbClr val="008EAA"/>
                </a:solidFill>
              </a:rPr>
              <a:t>återhämtningsmål direkt efter ett pass </a:t>
            </a:r>
            <a:r>
              <a:rPr lang="sv-SE" dirty="0" smtClean="0"/>
              <a:t>om du:</a:t>
            </a:r>
          </a:p>
          <a:p>
            <a:pPr marL="800100" lvl="1" indent="-342900">
              <a:buFont typeface="Wingdings" panose="05000000000000000000" pitchFamily="2" charset="2"/>
              <a:buChar char="Ø"/>
            </a:pPr>
            <a:r>
              <a:rPr lang="sv-SE" dirty="0"/>
              <a:t>Tränar </a:t>
            </a:r>
            <a:r>
              <a:rPr lang="sv-SE" dirty="0">
                <a:solidFill>
                  <a:srgbClr val="008EAA"/>
                </a:solidFill>
              </a:rPr>
              <a:t>flera pass om dagen</a:t>
            </a:r>
            <a:r>
              <a:rPr lang="sv-SE" dirty="0"/>
              <a:t>.</a:t>
            </a:r>
          </a:p>
          <a:p>
            <a:pPr marL="800100" lvl="1" indent="-342900">
              <a:buFont typeface="Wingdings" panose="05000000000000000000" pitchFamily="2" charset="2"/>
              <a:buChar char="Ø"/>
            </a:pPr>
            <a:r>
              <a:rPr lang="sv-SE" dirty="0"/>
              <a:t>Har </a:t>
            </a:r>
            <a:r>
              <a:rPr lang="sv-SE" dirty="0">
                <a:solidFill>
                  <a:srgbClr val="008EAA"/>
                </a:solidFill>
              </a:rPr>
              <a:t>svårt att få i dig </a:t>
            </a:r>
            <a:r>
              <a:rPr lang="sv-SE" dirty="0"/>
              <a:t>tillräckligt med energi.</a:t>
            </a:r>
          </a:p>
          <a:p>
            <a:pPr marL="800100" lvl="1" indent="-342900">
              <a:buFont typeface="Wingdings" panose="05000000000000000000" pitchFamily="2" charset="2"/>
              <a:buChar char="Ø"/>
            </a:pPr>
            <a:r>
              <a:rPr lang="sv-SE" dirty="0"/>
              <a:t>Har </a:t>
            </a:r>
            <a:r>
              <a:rPr lang="sv-SE" dirty="0">
                <a:solidFill>
                  <a:srgbClr val="008EAA"/>
                </a:solidFill>
              </a:rPr>
              <a:t>mer än 2 timmar </a:t>
            </a:r>
            <a:r>
              <a:rPr lang="sv-SE" dirty="0"/>
              <a:t>till nästa måltid.</a:t>
            </a:r>
          </a:p>
          <a:p>
            <a:pPr marL="800100" lvl="1" indent="-342900">
              <a:buFont typeface="Wingdings" panose="05000000000000000000" pitchFamily="2" charset="2"/>
              <a:buChar char="Ø"/>
            </a:pPr>
            <a:r>
              <a:rPr lang="sv-SE" dirty="0"/>
              <a:t>Är inne i en </a:t>
            </a:r>
            <a:r>
              <a:rPr lang="sv-SE" dirty="0">
                <a:solidFill>
                  <a:srgbClr val="008EAA"/>
                </a:solidFill>
              </a:rPr>
              <a:t>tung tränings- eller tävlingsperiod </a:t>
            </a:r>
            <a:r>
              <a:rPr lang="sv-SE" dirty="0"/>
              <a:t>eller </a:t>
            </a:r>
            <a:r>
              <a:rPr lang="sv-SE" dirty="0">
                <a:solidFill>
                  <a:srgbClr val="008EAA"/>
                </a:solidFill>
              </a:rPr>
              <a:t>växer </a:t>
            </a:r>
            <a:r>
              <a:rPr lang="sv-SE" dirty="0" smtClean="0">
                <a:solidFill>
                  <a:srgbClr val="008EAA"/>
                </a:solidFill>
              </a:rPr>
              <a:t>mycket</a:t>
            </a:r>
            <a:r>
              <a:rPr lang="sv-SE" dirty="0"/>
              <a:t>.</a:t>
            </a:r>
            <a:r>
              <a:rPr lang="sv-SE" dirty="0" smtClean="0"/>
              <a:t> </a:t>
            </a:r>
          </a:p>
          <a:p>
            <a:r>
              <a:rPr lang="sv-SE" dirty="0" smtClean="0"/>
              <a:t>Återhämtningsmål bör främst bestå av </a:t>
            </a:r>
            <a:r>
              <a:rPr lang="sv-SE" dirty="0" smtClean="0">
                <a:solidFill>
                  <a:srgbClr val="008EAA"/>
                </a:solidFill>
              </a:rPr>
              <a:t>kolhydrater, protein och vätska</a:t>
            </a:r>
            <a:r>
              <a:rPr lang="sv-SE" dirty="0" smtClean="0"/>
              <a:t>.</a:t>
            </a:r>
          </a:p>
          <a:p>
            <a:r>
              <a:rPr lang="sv-SE" dirty="0" smtClean="0"/>
              <a:t>Mat räcker! </a:t>
            </a:r>
            <a:r>
              <a:rPr lang="sv-SE" dirty="0"/>
              <a:t/>
            </a:r>
            <a:br>
              <a:rPr lang="sv-SE" dirty="0"/>
            </a:br>
            <a:r>
              <a:rPr lang="sv-SE" dirty="0" smtClean="0"/>
              <a:t>Generellt sett är det viktigaste att äta en </a:t>
            </a:r>
            <a:r>
              <a:rPr lang="sv-SE" dirty="0" smtClean="0">
                <a:solidFill>
                  <a:srgbClr val="008EAA"/>
                </a:solidFill>
              </a:rPr>
              <a:t>varierad kost</a:t>
            </a:r>
            <a:r>
              <a:rPr lang="sv-SE" dirty="0" smtClean="0"/>
              <a:t>, äta </a:t>
            </a:r>
            <a:r>
              <a:rPr lang="sv-SE" dirty="0" smtClean="0">
                <a:solidFill>
                  <a:srgbClr val="008EAA"/>
                </a:solidFill>
              </a:rPr>
              <a:t>mycket mat</a:t>
            </a:r>
            <a:r>
              <a:rPr lang="sv-SE" dirty="0" smtClean="0"/>
              <a:t>, äta från </a:t>
            </a:r>
            <a:r>
              <a:rPr lang="sv-SE" dirty="0" smtClean="0">
                <a:solidFill>
                  <a:srgbClr val="008EAA"/>
                </a:solidFill>
              </a:rPr>
              <a:t>alla näringsgrupper</a:t>
            </a:r>
            <a:r>
              <a:rPr lang="sv-SE" dirty="0" smtClean="0"/>
              <a:t>, </a:t>
            </a:r>
            <a:r>
              <a:rPr lang="sv-SE" dirty="0" smtClean="0">
                <a:solidFill>
                  <a:srgbClr val="008EAA"/>
                </a:solidFill>
              </a:rPr>
              <a:t>inte hoppa över måltider</a:t>
            </a:r>
            <a:r>
              <a:rPr lang="sv-SE" dirty="0" smtClean="0"/>
              <a:t> och ha </a:t>
            </a:r>
            <a:r>
              <a:rPr lang="sv-SE" dirty="0" smtClean="0">
                <a:solidFill>
                  <a:srgbClr val="008EAA"/>
                </a:solidFill>
              </a:rPr>
              <a:t>rutiner kring vilka tidpunkter</a:t>
            </a:r>
            <a:r>
              <a:rPr lang="sv-SE" dirty="0" smtClean="0"/>
              <a:t> du äter på.</a:t>
            </a:r>
          </a:p>
        </p:txBody>
      </p:sp>
    </p:spTree>
    <p:extLst>
      <p:ext uri="{BB962C8B-B14F-4D97-AF65-F5344CB8AC3E}">
        <p14:creationId xmlns:p14="http://schemas.microsoft.com/office/powerpoint/2010/main" val="983296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menas med bålstabilitet</a:t>
            </a:r>
            <a:r>
              <a:rPr lang="sv-SE" dirty="0" smtClean="0"/>
              <a:t>?</a:t>
            </a:r>
            <a:endParaRPr lang="sv-SE" dirty="0"/>
          </a:p>
        </p:txBody>
      </p:sp>
    </p:spTree>
    <p:extLst>
      <p:ext uri="{BB962C8B-B14F-4D97-AF65-F5344CB8AC3E}">
        <p14:creationId xmlns:p14="http://schemas.microsoft.com/office/powerpoint/2010/main" val="230656985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109-141</a:t>
            </a:r>
          </a:p>
          <a:p>
            <a:r>
              <a:rPr lang="sv-SE" dirty="0"/>
              <a:t>Tid: ca </a:t>
            </a:r>
            <a:r>
              <a:rPr lang="sv-SE" dirty="0" smtClean="0"/>
              <a:t>60 minuter </a:t>
            </a:r>
            <a:endParaRPr lang="sv-SE" dirty="0"/>
          </a:p>
        </p:txBody>
      </p:sp>
      <p:sp>
        <p:nvSpPr>
          <p:cNvPr id="3" name="Rubrik 2"/>
          <p:cNvSpPr>
            <a:spLocks noGrp="1"/>
          </p:cNvSpPr>
          <p:nvPr>
            <p:ph type="ctrTitle"/>
          </p:nvPr>
        </p:nvSpPr>
        <p:spPr/>
        <p:txBody>
          <a:bodyPr/>
          <a:lstStyle/>
          <a:p>
            <a:r>
              <a:rPr lang="sv-SE" dirty="0"/>
              <a:t>Idrottens psykologi </a:t>
            </a:r>
          </a:p>
        </p:txBody>
      </p:sp>
    </p:spTree>
    <p:extLst>
      <p:ext uri="{BB962C8B-B14F-4D97-AF65-F5344CB8AC3E}">
        <p14:creationId xmlns:p14="http://schemas.microsoft.com/office/powerpoint/2010/main" val="42895353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innebär </a:t>
            </a:r>
            <a:r>
              <a:rPr lang="sv-SE" i="1" dirty="0" err="1" smtClean="0"/>
              <a:t>fixed</a:t>
            </a:r>
            <a:r>
              <a:rPr lang="sv-SE" i="1" dirty="0" smtClean="0"/>
              <a:t> </a:t>
            </a:r>
            <a:r>
              <a:rPr lang="sv-SE" i="1" dirty="0" err="1" smtClean="0"/>
              <a:t>mindset</a:t>
            </a:r>
            <a:r>
              <a:rPr lang="sv-SE" i="1" dirty="0" smtClean="0"/>
              <a:t> </a:t>
            </a:r>
            <a:r>
              <a:rPr lang="sv-SE" dirty="0" smtClean="0"/>
              <a:t>och </a:t>
            </a:r>
            <a:r>
              <a:rPr lang="sv-SE" i="1" dirty="0" err="1" smtClean="0"/>
              <a:t>growth</a:t>
            </a:r>
            <a:r>
              <a:rPr lang="sv-SE" i="1" dirty="0" smtClean="0"/>
              <a:t> </a:t>
            </a:r>
            <a:r>
              <a:rPr lang="sv-SE" i="1" dirty="0" err="1" smtClean="0"/>
              <a:t>mindset</a:t>
            </a:r>
            <a:r>
              <a:rPr lang="sv-SE" dirty="0" smtClean="0"/>
              <a:t>?</a:t>
            </a:r>
            <a:endParaRPr lang="sv-SE" dirty="0"/>
          </a:p>
        </p:txBody>
      </p:sp>
    </p:spTree>
    <p:extLst>
      <p:ext uri="{BB962C8B-B14F-4D97-AF65-F5344CB8AC3E}">
        <p14:creationId xmlns:p14="http://schemas.microsoft.com/office/powerpoint/2010/main" val="182684026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358607" y="500950"/>
            <a:ext cx="9614192" cy="799245"/>
          </a:xfrm>
        </p:spPr>
        <p:txBody>
          <a:bodyPr>
            <a:normAutofit/>
          </a:bodyPr>
          <a:lstStyle/>
          <a:p>
            <a:r>
              <a:rPr lang="sv-SE" dirty="0" smtClean="0"/>
              <a:t>Psykologi och prestation inom idrotten</a:t>
            </a:r>
            <a:endParaRPr lang="sv-SE" dirty="0"/>
          </a:p>
        </p:txBody>
      </p:sp>
      <p:sp>
        <p:nvSpPr>
          <p:cNvPr id="3" name="Platshållare för text 2"/>
          <p:cNvSpPr>
            <a:spLocks noGrp="1"/>
          </p:cNvSpPr>
          <p:nvPr>
            <p:ph type="body" sz="quarter" idx="11"/>
          </p:nvPr>
        </p:nvSpPr>
        <p:spPr>
          <a:xfrm>
            <a:off x="1358606" y="1480524"/>
            <a:ext cx="9614193" cy="4961466"/>
          </a:xfrm>
        </p:spPr>
        <p:txBody>
          <a:bodyPr/>
          <a:lstStyle/>
          <a:p>
            <a:r>
              <a:rPr lang="sv-SE" dirty="0" smtClean="0"/>
              <a:t>Ordet psykologi kommer av grekiska </a:t>
            </a:r>
            <a:r>
              <a:rPr lang="sv-SE" dirty="0" err="1" smtClean="0">
                <a:solidFill>
                  <a:srgbClr val="008EAA"/>
                </a:solidFill>
              </a:rPr>
              <a:t>psych</a:t>
            </a:r>
            <a:r>
              <a:rPr lang="sv-SE" dirty="0" smtClean="0"/>
              <a:t> (själ) och </a:t>
            </a:r>
            <a:r>
              <a:rPr lang="sv-SE" dirty="0" err="1" smtClean="0">
                <a:solidFill>
                  <a:srgbClr val="008EAA"/>
                </a:solidFill>
              </a:rPr>
              <a:t>logia</a:t>
            </a:r>
            <a:r>
              <a:rPr lang="sv-SE" dirty="0" smtClean="0"/>
              <a:t> (vetenskap).</a:t>
            </a:r>
          </a:p>
          <a:p>
            <a:r>
              <a:rPr lang="sv-SE" dirty="0" smtClean="0"/>
              <a:t>Idrottspsykologi är ett forskningsområde som beskriver hur vi </a:t>
            </a:r>
            <a:r>
              <a:rPr lang="sv-SE" dirty="0" smtClean="0">
                <a:solidFill>
                  <a:srgbClr val="008EAA"/>
                </a:solidFill>
              </a:rPr>
              <a:t>tänker, känner och agerar i samband med träning och tävling</a:t>
            </a:r>
            <a:r>
              <a:rPr lang="sv-SE" dirty="0" smtClean="0"/>
              <a:t>.</a:t>
            </a:r>
          </a:p>
          <a:p>
            <a:r>
              <a:rPr lang="sv-SE" dirty="0" smtClean="0"/>
              <a:t>Att vara bäst när det gäller handlar ofta om att ha förmågan att </a:t>
            </a:r>
            <a:r>
              <a:rPr lang="sv-SE" dirty="0" smtClean="0">
                <a:solidFill>
                  <a:srgbClr val="008EAA"/>
                </a:solidFill>
              </a:rPr>
              <a:t>göra det som är mest effektivt för att prestera så bra som möjligt</a:t>
            </a:r>
            <a:r>
              <a:rPr lang="sv-SE" dirty="0" smtClean="0"/>
              <a:t>.</a:t>
            </a:r>
          </a:p>
          <a:p>
            <a:r>
              <a:rPr lang="sv-SE" dirty="0" err="1" smtClean="0"/>
              <a:t>Fixed</a:t>
            </a:r>
            <a:r>
              <a:rPr lang="sv-SE" dirty="0" smtClean="0"/>
              <a:t> </a:t>
            </a:r>
            <a:r>
              <a:rPr lang="sv-SE" dirty="0" err="1" smtClean="0"/>
              <a:t>mindset</a:t>
            </a:r>
            <a:r>
              <a:rPr lang="sv-SE" dirty="0" smtClean="0"/>
              <a:t>: Betraktar talang och prestationsförmåga som något som är </a:t>
            </a:r>
            <a:r>
              <a:rPr lang="sv-SE" dirty="0" smtClean="0">
                <a:solidFill>
                  <a:srgbClr val="008EAA"/>
                </a:solidFill>
              </a:rPr>
              <a:t>medfött och givet på förhand</a:t>
            </a:r>
            <a:r>
              <a:rPr lang="sv-SE" dirty="0" smtClean="0"/>
              <a:t>, vilket innebär att prestationsutveckling ligger </a:t>
            </a:r>
            <a:r>
              <a:rPr lang="sv-SE" dirty="0" smtClean="0">
                <a:solidFill>
                  <a:srgbClr val="008EAA"/>
                </a:solidFill>
              </a:rPr>
              <a:t>utanför den egna kontrollen</a:t>
            </a:r>
            <a:r>
              <a:rPr lang="sv-SE" dirty="0" smtClean="0"/>
              <a:t>.</a:t>
            </a:r>
          </a:p>
          <a:p>
            <a:pPr lvl="1">
              <a:buFont typeface="Calibri" panose="020F0502020204030204" pitchFamily="34" charset="0"/>
              <a:buChar char="-"/>
            </a:pPr>
            <a:r>
              <a:rPr lang="sv-SE" dirty="0" smtClean="0"/>
              <a:t> Risk att välja enklare uppgifter för att undvika </a:t>
            </a:r>
            <a:r>
              <a:rPr lang="sv-SE" dirty="0" smtClean="0">
                <a:solidFill>
                  <a:srgbClr val="008EAA"/>
                </a:solidFill>
              </a:rPr>
              <a:t>rädsla att misslyckas</a:t>
            </a:r>
            <a:r>
              <a:rPr lang="sv-SE" dirty="0" smtClean="0"/>
              <a:t>.</a:t>
            </a:r>
          </a:p>
          <a:p>
            <a:r>
              <a:rPr lang="sv-SE" dirty="0" err="1" smtClean="0"/>
              <a:t>Growth</a:t>
            </a:r>
            <a:r>
              <a:rPr lang="sv-SE" dirty="0" smtClean="0"/>
              <a:t> </a:t>
            </a:r>
            <a:r>
              <a:rPr lang="sv-SE" dirty="0" err="1" smtClean="0"/>
              <a:t>mindset</a:t>
            </a:r>
            <a:r>
              <a:rPr lang="sv-SE" dirty="0" smtClean="0"/>
              <a:t>: Betraktar prestationsförmåga som något som </a:t>
            </a:r>
            <a:r>
              <a:rPr lang="sv-SE" dirty="0" smtClean="0">
                <a:solidFill>
                  <a:srgbClr val="008EAA"/>
                </a:solidFill>
              </a:rPr>
              <a:t>kan utvecklas med träning</a:t>
            </a:r>
            <a:r>
              <a:rPr lang="sv-SE" dirty="0" smtClean="0"/>
              <a:t> samt att det ligger </a:t>
            </a:r>
            <a:r>
              <a:rPr lang="sv-SE" dirty="0" smtClean="0">
                <a:solidFill>
                  <a:srgbClr val="008EAA"/>
                </a:solidFill>
              </a:rPr>
              <a:t>inom den egna kontrollen</a:t>
            </a:r>
            <a:r>
              <a:rPr lang="sv-SE" dirty="0" smtClean="0"/>
              <a:t>.</a:t>
            </a:r>
          </a:p>
          <a:p>
            <a:pPr lvl="1">
              <a:buFont typeface="Calibri" panose="020F0502020204030204" pitchFamily="34" charset="0"/>
              <a:buChar char="+"/>
            </a:pPr>
            <a:r>
              <a:rPr lang="sv-SE" dirty="0" smtClean="0"/>
              <a:t> Tolkningen vid ett misslyckande blir snarare ”jag är inte där än” jämfört med ett </a:t>
            </a:r>
            <a:r>
              <a:rPr lang="sv-SE" dirty="0" err="1" smtClean="0"/>
              <a:t>fixed</a:t>
            </a:r>
            <a:r>
              <a:rPr lang="sv-SE" dirty="0" smtClean="0"/>
              <a:t> </a:t>
            </a:r>
            <a:r>
              <a:rPr lang="sv-SE" dirty="0" err="1" smtClean="0"/>
              <a:t>mindset</a:t>
            </a:r>
            <a:r>
              <a:rPr lang="sv-SE" dirty="0" smtClean="0"/>
              <a:t> ”jag har inte det som krävs”.</a:t>
            </a:r>
            <a:endParaRPr lang="sv-SE" dirty="0"/>
          </a:p>
        </p:txBody>
      </p:sp>
    </p:spTree>
    <p:extLst>
      <p:ext uri="{BB962C8B-B14F-4D97-AF65-F5344CB8AC3E}">
        <p14:creationId xmlns:p14="http://schemas.microsoft.com/office/powerpoint/2010/main" val="3102479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finns det för </a:t>
            </a:r>
            <a:r>
              <a:rPr lang="sv-SE" dirty="0" smtClean="0"/>
              <a:t>olika </a:t>
            </a:r>
            <a:r>
              <a:rPr lang="sv-SE" dirty="0"/>
              <a:t>symptom på stress och </a:t>
            </a:r>
            <a:r>
              <a:rPr lang="sv-SE" dirty="0" smtClean="0"/>
              <a:t>anspänning?</a:t>
            </a:r>
            <a:endParaRPr lang="sv-SE" dirty="0"/>
          </a:p>
        </p:txBody>
      </p:sp>
    </p:spTree>
    <p:extLst>
      <p:ext uri="{BB962C8B-B14F-4D97-AF65-F5344CB8AC3E}">
        <p14:creationId xmlns:p14="http://schemas.microsoft.com/office/powerpoint/2010/main" val="292448713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Stress, anspänning och nervositet</a:t>
            </a:r>
            <a:endParaRPr lang="sv-SE" dirty="0"/>
          </a:p>
        </p:txBody>
      </p:sp>
      <p:sp>
        <p:nvSpPr>
          <p:cNvPr id="3" name="Platshållare för text 2"/>
          <p:cNvSpPr>
            <a:spLocks noGrp="1"/>
          </p:cNvSpPr>
          <p:nvPr>
            <p:ph type="body" sz="quarter" idx="11"/>
          </p:nvPr>
        </p:nvSpPr>
        <p:spPr/>
        <p:txBody>
          <a:bodyPr/>
          <a:lstStyle/>
          <a:p>
            <a:r>
              <a:rPr lang="sv-SE" dirty="0" smtClean="0"/>
              <a:t>Att vara nervös, orolig eller spänd inför en viktig prestation är inte konstigt – det är snarare en </a:t>
            </a:r>
            <a:r>
              <a:rPr lang="sv-SE" dirty="0" smtClean="0">
                <a:solidFill>
                  <a:srgbClr val="008EAA"/>
                </a:solidFill>
              </a:rPr>
              <a:t>helt normal reaktion</a:t>
            </a:r>
            <a:r>
              <a:rPr lang="sv-SE" dirty="0" smtClean="0"/>
              <a:t>.</a:t>
            </a:r>
          </a:p>
          <a:p>
            <a:r>
              <a:rPr lang="sv-SE" dirty="0" smtClean="0"/>
              <a:t>Det finns </a:t>
            </a:r>
            <a:r>
              <a:rPr lang="sv-SE" dirty="0" smtClean="0">
                <a:solidFill>
                  <a:srgbClr val="008EAA"/>
                </a:solidFill>
              </a:rPr>
              <a:t>olika symptom på stress och anspänning</a:t>
            </a:r>
            <a:r>
              <a:rPr lang="sv-SE" dirty="0" smtClean="0"/>
              <a:t>:</a:t>
            </a:r>
          </a:p>
          <a:p>
            <a:pPr lvl="1">
              <a:buFont typeface="Wingdings" panose="05000000000000000000" pitchFamily="2" charset="2"/>
              <a:buChar char="Ø"/>
            </a:pPr>
            <a:r>
              <a:rPr lang="sv-SE" dirty="0" smtClean="0"/>
              <a:t>Somatiska (</a:t>
            </a:r>
            <a:r>
              <a:rPr lang="sv-SE" dirty="0" smtClean="0">
                <a:solidFill>
                  <a:srgbClr val="008EAA"/>
                </a:solidFill>
              </a:rPr>
              <a:t>kroppsliga</a:t>
            </a:r>
            <a:r>
              <a:rPr lang="sv-SE" dirty="0" smtClean="0"/>
              <a:t>) symtom, till exempel att du får hjärtklappning, ont i magen, känner dig spänd i kroppen. </a:t>
            </a:r>
          </a:p>
          <a:p>
            <a:pPr lvl="1">
              <a:buFont typeface="Wingdings" panose="05000000000000000000" pitchFamily="2" charset="2"/>
              <a:buChar char="Ø"/>
            </a:pPr>
            <a:r>
              <a:rPr lang="sv-SE" dirty="0" smtClean="0"/>
              <a:t>Kognitiva (</a:t>
            </a:r>
            <a:r>
              <a:rPr lang="sv-SE" dirty="0" smtClean="0">
                <a:solidFill>
                  <a:srgbClr val="008EAA"/>
                </a:solidFill>
              </a:rPr>
              <a:t>tankemässiga</a:t>
            </a:r>
            <a:r>
              <a:rPr lang="sv-SE" dirty="0" smtClean="0"/>
              <a:t>) symtom, till exempel att du ältar misstag, tvivlar på din förmåga, oroar dig kring träning/tävling.</a:t>
            </a:r>
          </a:p>
          <a:p>
            <a:r>
              <a:rPr lang="sv-SE" dirty="0" smtClean="0"/>
              <a:t>Reaktioner </a:t>
            </a:r>
            <a:r>
              <a:rPr lang="sv-SE" dirty="0"/>
              <a:t>på stress </a:t>
            </a:r>
            <a:r>
              <a:rPr lang="sv-SE" dirty="0" smtClean="0"/>
              <a:t>är ofta en </a:t>
            </a:r>
            <a:r>
              <a:rPr lang="sv-SE" dirty="0">
                <a:solidFill>
                  <a:srgbClr val="008EAA"/>
                </a:solidFill>
              </a:rPr>
              <a:t>kombination</a:t>
            </a:r>
            <a:r>
              <a:rPr lang="sv-SE" dirty="0"/>
              <a:t> av både somatiska (kroppsliga) och kognitiva (tankemässiga) symtom</a:t>
            </a:r>
            <a:r>
              <a:rPr lang="sv-SE" dirty="0" smtClean="0"/>
              <a:t>.</a:t>
            </a:r>
          </a:p>
          <a:p>
            <a:r>
              <a:rPr lang="sv-SE" dirty="0"/>
              <a:t>Vissa saker som skapar stress kan du göra någonting åt genom att </a:t>
            </a:r>
            <a:r>
              <a:rPr lang="sv-SE" dirty="0">
                <a:solidFill>
                  <a:srgbClr val="008EAA"/>
                </a:solidFill>
              </a:rPr>
              <a:t>förändra</a:t>
            </a:r>
            <a:r>
              <a:rPr lang="sv-SE" dirty="0"/>
              <a:t> ditt beteende. För saker som ligger utanför din kontroll kan </a:t>
            </a:r>
            <a:r>
              <a:rPr lang="sv-SE" dirty="0">
                <a:solidFill>
                  <a:srgbClr val="008EAA"/>
                </a:solidFill>
              </a:rPr>
              <a:t>acceptans</a:t>
            </a:r>
            <a:r>
              <a:rPr lang="sv-SE" dirty="0"/>
              <a:t> vara en bättre metod</a:t>
            </a:r>
            <a:r>
              <a:rPr lang="sv-SE" dirty="0" smtClean="0"/>
              <a:t>.</a:t>
            </a:r>
          </a:p>
          <a:p>
            <a:pPr>
              <a:buFont typeface="Wingdings" panose="05000000000000000000" pitchFamily="2" charset="2"/>
              <a:buChar char="Ø"/>
            </a:pPr>
            <a:endParaRPr lang="sv-SE" dirty="0" smtClean="0"/>
          </a:p>
        </p:txBody>
      </p:sp>
    </p:spTree>
    <p:extLst>
      <p:ext uri="{BB962C8B-B14F-4D97-AF65-F5344CB8AC3E}">
        <p14:creationId xmlns:p14="http://schemas.microsoft.com/office/powerpoint/2010/main" val="40208025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Vilka </a:t>
            </a:r>
            <a:r>
              <a:rPr lang="sv-SE" dirty="0"/>
              <a:t>psykologiska faktorer </a:t>
            </a:r>
            <a:r>
              <a:rPr lang="sv-SE" dirty="0" smtClean="0"/>
              <a:t>kan påverka </a:t>
            </a:r>
            <a:r>
              <a:rPr lang="sv-SE" dirty="0"/>
              <a:t>ditt idrottande? </a:t>
            </a:r>
            <a:r>
              <a:rPr lang="sv-SE" dirty="0" smtClean="0"/>
              <a:t>Hur </a:t>
            </a:r>
            <a:r>
              <a:rPr lang="sv-SE" dirty="0"/>
              <a:t>medveten är du när detta sker?</a:t>
            </a:r>
          </a:p>
          <a:p>
            <a:endParaRPr lang="sv-SE" dirty="0"/>
          </a:p>
        </p:txBody>
      </p:sp>
      <p:sp>
        <p:nvSpPr>
          <p:cNvPr id="4" name="textruta 3"/>
          <p:cNvSpPr txBox="1"/>
          <p:nvPr/>
        </p:nvSpPr>
        <p:spPr>
          <a:xfrm>
            <a:off x="10346727" y="2743400"/>
            <a:ext cx="1669047" cy="246221"/>
          </a:xfrm>
          <a:prstGeom prst="rect">
            <a:avLst/>
          </a:prstGeom>
          <a:noFill/>
        </p:spPr>
        <p:txBody>
          <a:bodyPr wrap="none" rtlCol="0">
            <a:spAutoFit/>
          </a:bodyPr>
          <a:lstStyle/>
          <a:p>
            <a:r>
              <a:rPr lang="sv-SE" sz="1000" i="1" dirty="0" smtClean="0">
                <a:latin typeface="Calibri" panose="020F0502020204030204" pitchFamily="34" charset="0"/>
                <a:cs typeface="Calibri" panose="020F0502020204030204" pitchFamily="34" charset="0"/>
              </a:rPr>
              <a:t>sid 116 i boken </a:t>
            </a:r>
            <a:r>
              <a:rPr lang="sv-SE" sz="1000" i="1" dirty="0" smtClean="0">
                <a:latin typeface="Calibri" panose="020F0502020204030204" pitchFamily="34" charset="0"/>
                <a:cs typeface="Calibri" panose="020F0502020204030204" pitchFamily="34" charset="0"/>
                <a:hlinkClick r:id="rId3"/>
              </a:rPr>
              <a:t>Specialidrott</a:t>
            </a:r>
            <a:r>
              <a:rPr lang="sv-SE" sz="1000" i="1" dirty="0" smtClean="0">
                <a:latin typeface="Calibri" panose="020F0502020204030204" pitchFamily="34" charset="0"/>
                <a:cs typeface="Calibri" panose="020F0502020204030204" pitchFamily="34" charset="0"/>
              </a:rPr>
              <a:t>.</a:t>
            </a:r>
            <a:endParaRPr lang="sv-SE" sz="1000" dirty="0">
              <a:latin typeface="Calibri" panose="020F0502020204030204" pitchFamily="34" charset="0"/>
              <a:cs typeface="Calibri" panose="020F0502020204030204" pitchFamily="34" charset="0"/>
            </a:endParaRPr>
          </a:p>
        </p:txBody>
      </p:sp>
      <p:sp>
        <p:nvSpPr>
          <p:cNvPr id="6" name="Rektangel med rundade hörn 5"/>
          <p:cNvSpPr/>
          <p:nvPr/>
        </p:nvSpPr>
        <p:spPr>
          <a:xfrm>
            <a:off x="6548709" y="114302"/>
            <a:ext cx="5528991" cy="89641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lang="sv-SE" sz="1300" i="1" dirty="0" smtClean="0">
                <a:latin typeface="Calibri" panose="020F0502020204030204" pitchFamily="34" charset="0"/>
                <a:cs typeface="Calibri" panose="020F0502020204030204" pitchFamily="34" charset="0"/>
              </a:rPr>
              <a:t>Det regnar på tävlingsdagen. Regnet i sig ligger utanför den egna kontrollen. Genom att acceptera att förutsättningarna har förändrats men samtidigt fokusera på uppgiften och det som ligger inom den egna kontrollen, ökar möjligheterna att genomföra tävlingen på ett bra sätt med fokus på rätt saker.</a:t>
            </a:r>
            <a:endParaRPr lang="sv-SE" sz="1300" i="1" dirty="0">
              <a:latin typeface="Calibri" panose="020F0502020204030204" pitchFamily="34" charset="0"/>
              <a:cs typeface="Calibri" panose="020F0502020204030204" pitchFamily="34" charset="0"/>
            </a:endParaRPr>
          </a:p>
        </p:txBody>
      </p:sp>
      <p:pic>
        <p:nvPicPr>
          <p:cNvPr id="7" name="Bildobjekt 6"/>
          <p:cNvPicPr>
            <a:picLocks noChangeAspect="1"/>
          </p:cNvPicPr>
          <p:nvPr/>
        </p:nvPicPr>
        <p:blipFill>
          <a:blip r:embed="rId4"/>
          <a:stretch>
            <a:fillRect/>
          </a:stretch>
        </p:blipFill>
        <p:spPr>
          <a:xfrm>
            <a:off x="10346727" y="1098397"/>
            <a:ext cx="1730973" cy="15971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958862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innebär </a:t>
            </a:r>
            <a:r>
              <a:rPr lang="sv-SE" dirty="0"/>
              <a:t>begreppet </a:t>
            </a:r>
            <a:r>
              <a:rPr lang="sv-SE" i="1" dirty="0" smtClean="0"/>
              <a:t>motivation</a:t>
            </a:r>
            <a:r>
              <a:rPr lang="sv-SE" dirty="0" smtClean="0"/>
              <a:t>? </a:t>
            </a:r>
            <a:endParaRPr lang="sv-SE" dirty="0"/>
          </a:p>
        </p:txBody>
      </p:sp>
    </p:spTree>
    <p:extLst>
      <p:ext uri="{BB962C8B-B14F-4D97-AF65-F5344CB8AC3E}">
        <p14:creationId xmlns:p14="http://schemas.microsoft.com/office/powerpoint/2010/main" val="276740602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Motivation</a:t>
            </a:r>
            <a:endParaRPr lang="sv-SE" dirty="0"/>
          </a:p>
        </p:txBody>
      </p:sp>
      <p:sp>
        <p:nvSpPr>
          <p:cNvPr id="3" name="Platshållare för text 2"/>
          <p:cNvSpPr>
            <a:spLocks noGrp="1"/>
          </p:cNvSpPr>
          <p:nvPr>
            <p:ph type="body" sz="quarter" idx="11"/>
          </p:nvPr>
        </p:nvSpPr>
        <p:spPr/>
        <p:txBody>
          <a:bodyPr/>
          <a:lstStyle/>
          <a:p>
            <a:r>
              <a:rPr lang="sv-SE" dirty="0" smtClean="0"/>
              <a:t>Motivation kan kortfattat definieras som ett mått på hur mycket du </a:t>
            </a:r>
            <a:r>
              <a:rPr lang="sv-SE" dirty="0" smtClean="0">
                <a:solidFill>
                  <a:srgbClr val="008EAA"/>
                </a:solidFill>
              </a:rPr>
              <a:t>aktivt söker upp och närmar dig en aktivitet </a:t>
            </a:r>
            <a:r>
              <a:rPr lang="sv-SE" dirty="0" smtClean="0"/>
              <a:t>samt hur mycket du </a:t>
            </a:r>
            <a:r>
              <a:rPr lang="sv-SE" dirty="0" smtClean="0">
                <a:solidFill>
                  <a:srgbClr val="008EAA"/>
                </a:solidFill>
              </a:rPr>
              <a:t>anstränger dig när du deltar</a:t>
            </a:r>
            <a:r>
              <a:rPr lang="sv-SE" dirty="0" smtClean="0"/>
              <a:t>.</a:t>
            </a:r>
          </a:p>
          <a:p>
            <a:pPr marL="800100" lvl="1" indent="-342900">
              <a:buFont typeface="Wingdings" panose="05000000000000000000" pitchFamily="2" charset="2"/>
              <a:buChar char="Ø"/>
            </a:pPr>
            <a:r>
              <a:rPr lang="sv-SE" u="sng" dirty="0" smtClean="0"/>
              <a:t>Inre motivation</a:t>
            </a:r>
            <a:r>
              <a:rPr lang="sv-SE" dirty="0" smtClean="0"/>
              <a:t> bygger på en glädje och nyfikenhet för själva uppgiften samt att du har en vilja att lära dig mer och utvecklas </a:t>
            </a:r>
            <a:r>
              <a:rPr lang="sv-SE" dirty="0" smtClean="0">
                <a:solidFill>
                  <a:srgbClr val="008EAA"/>
                </a:solidFill>
              </a:rPr>
              <a:t>för din egen skull</a:t>
            </a:r>
            <a:r>
              <a:rPr lang="sv-SE" dirty="0" smtClean="0"/>
              <a:t>.</a:t>
            </a:r>
          </a:p>
          <a:p>
            <a:pPr marL="800100" lvl="1" indent="-342900">
              <a:buFont typeface="Wingdings" panose="05000000000000000000" pitchFamily="2" charset="2"/>
              <a:buChar char="Ø"/>
            </a:pPr>
            <a:r>
              <a:rPr lang="sv-SE" u="sng" dirty="0" smtClean="0"/>
              <a:t>Yttre motivation</a:t>
            </a:r>
            <a:r>
              <a:rPr lang="sv-SE" dirty="0" smtClean="0"/>
              <a:t> står för att du deltar i en aktivitet för att du måste, borde eller ska. Inte för att du vill eller för aktiviteten i sig, utan för att </a:t>
            </a:r>
            <a:r>
              <a:rPr lang="sv-SE" dirty="0" smtClean="0">
                <a:solidFill>
                  <a:srgbClr val="008EAA"/>
                </a:solidFill>
              </a:rPr>
              <a:t>få en yttre belöning </a:t>
            </a:r>
            <a:r>
              <a:rPr lang="sv-SE" dirty="0" smtClean="0"/>
              <a:t>(socialt eller materiellt).</a:t>
            </a:r>
          </a:p>
          <a:p>
            <a:r>
              <a:rPr lang="sv-SE" dirty="0" err="1" smtClean="0"/>
              <a:t>Amotivation</a:t>
            </a:r>
            <a:r>
              <a:rPr lang="sv-SE" dirty="0" smtClean="0"/>
              <a:t> är </a:t>
            </a:r>
            <a:r>
              <a:rPr lang="sv-SE" dirty="0" smtClean="0">
                <a:solidFill>
                  <a:srgbClr val="008EAA"/>
                </a:solidFill>
              </a:rPr>
              <a:t>avsaknad av motivation</a:t>
            </a:r>
            <a:r>
              <a:rPr lang="sv-SE" dirty="0" smtClean="0"/>
              <a:t>.</a:t>
            </a:r>
          </a:p>
          <a:p>
            <a:r>
              <a:rPr lang="sv-SE" dirty="0" smtClean="0"/>
              <a:t>Om </a:t>
            </a:r>
            <a:r>
              <a:rPr lang="sv-SE" dirty="0"/>
              <a:t>du är motiverad eller inte kan bero på flera olika saker och ens motivation </a:t>
            </a:r>
            <a:r>
              <a:rPr lang="sv-SE" dirty="0">
                <a:solidFill>
                  <a:srgbClr val="008EAA"/>
                </a:solidFill>
              </a:rPr>
              <a:t>påverkas av både individuella faktorer och situationsfaktorer</a:t>
            </a:r>
            <a:r>
              <a:rPr lang="sv-SE" dirty="0"/>
              <a:t>.</a:t>
            </a:r>
          </a:p>
          <a:p>
            <a:endParaRPr lang="sv-SE" dirty="0" smtClean="0"/>
          </a:p>
          <a:p>
            <a:endParaRPr lang="sv-SE" dirty="0"/>
          </a:p>
        </p:txBody>
      </p:sp>
    </p:spTree>
    <p:extLst>
      <p:ext uri="{BB962C8B-B14F-4D97-AF65-F5344CB8AC3E}">
        <p14:creationId xmlns:p14="http://schemas.microsoft.com/office/powerpoint/2010/main" val="28078952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a:t>
            </a:r>
            <a:r>
              <a:rPr lang="sv-SE" dirty="0"/>
              <a:t>driver dig och när känner du dig motiverad?</a:t>
            </a:r>
          </a:p>
          <a:p>
            <a:endParaRPr lang="sv-SE" dirty="0"/>
          </a:p>
        </p:txBody>
      </p:sp>
    </p:spTree>
    <p:extLst>
      <p:ext uri="{BB962C8B-B14F-4D97-AF65-F5344CB8AC3E}">
        <p14:creationId xmlns:p14="http://schemas.microsoft.com/office/powerpoint/2010/main" val="19943005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är skillnaden mellan positiv och negativ förstärkning</a:t>
            </a:r>
            <a:r>
              <a:rPr lang="sv-SE" dirty="0" smtClean="0"/>
              <a:t>?</a:t>
            </a:r>
            <a:endParaRPr lang="sv-SE" dirty="0"/>
          </a:p>
        </p:txBody>
      </p:sp>
    </p:spTree>
    <p:extLst>
      <p:ext uri="{BB962C8B-B14F-4D97-AF65-F5344CB8AC3E}">
        <p14:creationId xmlns:p14="http://schemas.microsoft.com/office/powerpoint/2010/main" val="2564457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Bålstabilitet</a:t>
            </a:r>
          </a:p>
        </p:txBody>
      </p:sp>
      <p:sp>
        <p:nvSpPr>
          <p:cNvPr id="3" name="Platshållare för text 2"/>
          <p:cNvSpPr>
            <a:spLocks noGrp="1"/>
          </p:cNvSpPr>
          <p:nvPr>
            <p:ph type="body" sz="quarter" idx="11"/>
          </p:nvPr>
        </p:nvSpPr>
        <p:spPr/>
        <p:txBody>
          <a:bodyPr/>
          <a:lstStyle/>
          <a:p>
            <a:pPr marL="457200" indent="-457200"/>
            <a:r>
              <a:rPr lang="sv-SE" dirty="0"/>
              <a:t>I simidrotten ställs det höga </a:t>
            </a:r>
            <a:r>
              <a:rPr lang="sv-SE" dirty="0">
                <a:solidFill>
                  <a:schemeClr val="accent1"/>
                </a:solidFill>
              </a:rPr>
              <a:t>krav på styrka och stabilitet </a:t>
            </a:r>
            <a:r>
              <a:rPr lang="sv-SE" dirty="0" smtClean="0"/>
              <a:t>i rygg- </a:t>
            </a:r>
            <a:r>
              <a:rPr lang="sv-SE" dirty="0"/>
              <a:t>och magmuskulaturen</a:t>
            </a:r>
            <a:r>
              <a:rPr lang="sv-SE" dirty="0" smtClean="0"/>
              <a:t>.</a:t>
            </a:r>
          </a:p>
          <a:p>
            <a:pPr marL="457200" indent="-457200"/>
            <a:r>
              <a:rPr lang="sv-SE" dirty="0"/>
              <a:t>Bålen består av </a:t>
            </a:r>
            <a:r>
              <a:rPr lang="sv-SE" dirty="0">
                <a:solidFill>
                  <a:srgbClr val="008EAA"/>
                </a:solidFill>
              </a:rPr>
              <a:t>mage, rygg, bäcken och skuldror som transporterar kraften i armar och ben till ryggraden</a:t>
            </a:r>
            <a:r>
              <a:rPr lang="sv-SE" dirty="0"/>
              <a:t>. </a:t>
            </a:r>
            <a:endParaRPr lang="sv-SE" dirty="0" smtClean="0"/>
          </a:p>
          <a:p>
            <a:pPr marL="457200" indent="-457200"/>
            <a:r>
              <a:rPr lang="sv-SE" dirty="0" smtClean="0"/>
              <a:t>Finns </a:t>
            </a:r>
            <a:r>
              <a:rPr lang="sv-SE" dirty="0"/>
              <a:t>det instabilitet i bålen kommer kroppen att försöka </a:t>
            </a:r>
            <a:r>
              <a:rPr lang="sv-SE" dirty="0">
                <a:solidFill>
                  <a:srgbClr val="008EAA"/>
                </a:solidFill>
              </a:rPr>
              <a:t>kompensera </a:t>
            </a:r>
            <a:r>
              <a:rPr lang="sv-SE" dirty="0" smtClean="0">
                <a:solidFill>
                  <a:srgbClr val="008EAA"/>
                </a:solidFill>
              </a:rPr>
              <a:t>detta på något sätt</a:t>
            </a:r>
            <a:r>
              <a:rPr lang="sv-SE" dirty="0" smtClean="0"/>
              <a:t>.</a:t>
            </a:r>
            <a:endParaRPr lang="sv-SE" dirty="0"/>
          </a:p>
          <a:p>
            <a:pPr marL="457200" indent="-457200"/>
            <a:r>
              <a:rPr lang="sv-SE" dirty="0"/>
              <a:t>Att träna bålstabilitet är viktigt, dels i </a:t>
            </a:r>
            <a:r>
              <a:rPr lang="sv-SE" dirty="0">
                <a:solidFill>
                  <a:srgbClr val="008EAA"/>
                </a:solidFill>
              </a:rPr>
              <a:t>skadebyggande </a:t>
            </a:r>
            <a:r>
              <a:rPr lang="sv-SE" dirty="0" smtClean="0">
                <a:solidFill>
                  <a:srgbClr val="008EAA"/>
                </a:solidFill>
              </a:rPr>
              <a:t>syfte</a:t>
            </a:r>
            <a:r>
              <a:rPr lang="sv-SE" dirty="0" smtClean="0"/>
              <a:t> och </a:t>
            </a:r>
            <a:r>
              <a:rPr lang="sv-SE" dirty="0"/>
              <a:t>dels för att kunna </a:t>
            </a:r>
            <a:r>
              <a:rPr lang="sv-SE" dirty="0">
                <a:solidFill>
                  <a:srgbClr val="008EAA"/>
                </a:solidFill>
              </a:rPr>
              <a:t>prestera optimalt</a:t>
            </a:r>
            <a:r>
              <a:rPr lang="sv-SE" dirty="0"/>
              <a:t>.</a:t>
            </a:r>
          </a:p>
          <a:p>
            <a:pPr marL="457200" indent="-457200"/>
            <a:r>
              <a:rPr lang="sv-SE" dirty="0"/>
              <a:t>Träna på att </a:t>
            </a:r>
            <a:r>
              <a:rPr lang="sv-SE" dirty="0">
                <a:solidFill>
                  <a:srgbClr val="008EAA"/>
                </a:solidFill>
              </a:rPr>
              <a:t>aktivera de djupt liggande </a:t>
            </a:r>
            <a:r>
              <a:rPr lang="sv-SE" dirty="0" smtClean="0">
                <a:solidFill>
                  <a:srgbClr val="008EAA"/>
                </a:solidFill>
              </a:rPr>
              <a:t>bålmusklerna </a:t>
            </a:r>
            <a:r>
              <a:rPr lang="sv-SE" dirty="0"/>
              <a:t>som arbetar mer statiskt under olika rörelser.</a:t>
            </a:r>
          </a:p>
          <a:p>
            <a:pPr marL="457200" indent="-457200"/>
            <a:r>
              <a:rPr lang="sv-SE" dirty="0" smtClean="0"/>
              <a:t>Stabilitetsträning </a:t>
            </a:r>
            <a:r>
              <a:rPr lang="sv-SE" dirty="0">
                <a:solidFill>
                  <a:srgbClr val="008EAA"/>
                </a:solidFill>
              </a:rPr>
              <a:t>med fokus på korrekt teknik</a:t>
            </a:r>
            <a:r>
              <a:rPr lang="sv-SE" dirty="0"/>
              <a:t>, snarare än på tunga belastningar.</a:t>
            </a:r>
          </a:p>
          <a:p>
            <a:pPr marL="0" indent="0">
              <a:buNone/>
            </a:pPr>
            <a:endParaRPr lang="sv-SE" dirty="0"/>
          </a:p>
        </p:txBody>
      </p:sp>
    </p:spTree>
    <p:extLst>
      <p:ext uri="{BB962C8B-B14F-4D97-AF65-F5344CB8AC3E}">
        <p14:creationId xmlns:p14="http://schemas.microsoft.com/office/powerpoint/2010/main" val="156202522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Positiv och negativ förstärkning</a:t>
            </a:r>
            <a:endParaRPr lang="sv-SE" dirty="0"/>
          </a:p>
        </p:txBody>
      </p:sp>
      <p:sp>
        <p:nvSpPr>
          <p:cNvPr id="3" name="Platshållare för text 2"/>
          <p:cNvSpPr>
            <a:spLocks noGrp="1"/>
          </p:cNvSpPr>
          <p:nvPr>
            <p:ph type="body" sz="quarter" idx="11"/>
          </p:nvPr>
        </p:nvSpPr>
        <p:spPr/>
        <p:txBody>
          <a:bodyPr/>
          <a:lstStyle/>
          <a:p>
            <a:r>
              <a:rPr lang="sv-SE" dirty="0" smtClean="0"/>
              <a:t>Positiv förstärkning: </a:t>
            </a:r>
            <a:r>
              <a:rPr lang="sv-SE" dirty="0" smtClean="0">
                <a:solidFill>
                  <a:srgbClr val="008EAA"/>
                </a:solidFill>
              </a:rPr>
              <a:t>Det du gör resulterar </a:t>
            </a:r>
            <a:r>
              <a:rPr lang="sv-SE" dirty="0" smtClean="0"/>
              <a:t>i något du uppfattar som </a:t>
            </a:r>
            <a:r>
              <a:rPr lang="sv-SE" dirty="0" smtClean="0">
                <a:solidFill>
                  <a:srgbClr val="008EAA"/>
                </a:solidFill>
              </a:rPr>
              <a:t>positivt eller givande</a:t>
            </a:r>
            <a:r>
              <a:rPr lang="sv-SE" dirty="0" smtClean="0"/>
              <a:t>. Sannolikheten för att du skulle upprepa beteendet stärks.</a:t>
            </a:r>
          </a:p>
          <a:p>
            <a:pPr marL="800100" lvl="1" indent="-342900">
              <a:buFont typeface="Wingdings" panose="05000000000000000000" pitchFamily="2" charset="2"/>
              <a:buChar char="Ø"/>
            </a:pPr>
            <a:r>
              <a:rPr lang="sv-SE" dirty="0" smtClean="0"/>
              <a:t>Olika saker kan agera som positiva förstärkare, exempelvis </a:t>
            </a:r>
            <a:r>
              <a:rPr lang="sv-SE" dirty="0" smtClean="0">
                <a:solidFill>
                  <a:srgbClr val="008EAA"/>
                </a:solidFill>
              </a:rPr>
              <a:t>folkets jubel</a:t>
            </a:r>
            <a:r>
              <a:rPr lang="sv-SE" dirty="0" smtClean="0"/>
              <a:t>, </a:t>
            </a:r>
            <a:r>
              <a:rPr lang="sv-SE" dirty="0" smtClean="0">
                <a:solidFill>
                  <a:srgbClr val="008EAA"/>
                </a:solidFill>
              </a:rPr>
              <a:t>leende från tränaren</a:t>
            </a:r>
            <a:r>
              <a:rPr lang="sv-SE" dirty="0" smtClean="0"/>
              <a:t> eller </a:t>
            </a:r>
            <a:r>
              <a:rPr lang="sv-SE" dirty="0" smtClean="0">
                <a:solidFill>
                  <a:srgbClr val="008EAA"/>
                </a:solidFill>
              </a:rPr>
              <a:t>klapp på axeln </a:t>
            </a:r>
            <a:r>
              <a:rPr lang="sv-SE" dirty="0" smtClean="0"/>
              <a:t>från klubbkompisen.</a:t>
            </a:r>
          </a:p>
          <a:p>
            <a:r>
              <a:rPr lang="sv-SE" dirty="0" smtClean="0"/>
              <a:t>Negativ förstärkning: Det du gör resulterar i att </a:t>
            </a:r>
            <a:r>
              <a:rPr lang="sv-SE" dirty="0" smtClean="0">
                <a:solidFill>
                  <a:srgbClr val="008EAA"/>
                </a:solidFill>
              </a:rPr>
              <a:t>du slipper undan något du upplever som obehagligt</a:t>
            </a:r>
            <a:r>
              <a:rPr lang="sv-SE" dirty="0" smtClean="0"/>
              <a:t>. </a:t>
            </a:r>
          </a:p>
          <a:p>
            <a:pPr marL="914400" lvl="1" indent="-457200">
              <a:buFont typeface="Wingdings" panose="05000000000000000000" pitchFamily="2" charset="2"/>
              <a:buChar char="Ø"/>
            </a:pPr>
            <a:r>
              <a:rPr lang="sv-SE" dirty="0" smtClean="0"/>
              <a:t>Exempel på negativa förstärkare är att </a:t>
            </a:r>
            <a:r>
              <a:rPr lang="sv-SE" dirty="0" smtClean="0">
                <a:solidFill>
                  <a:srgbClr val="008EAA"/>
                </a:solidFill>
              </a:rPr>
              <a:t>träna för att inte få dåligt samvete</a:t>
            </a:r>
            <a:r>
              <a:rPr lang="sv-SE" dirty="0" smtClean="0"/>
              <a:t> eller simma </a:t>
            </a:r>
            <a:r>
              <a:rPr lang="sv-SE" dirty="0" err="1" smtClean="0"/>
              <a:t>avsim</a:t>
            </a:r>
            <a:r>
              <a:rPr lang="sv-SE" dirty="0" smtClean="0"/>
              <a:t> för att </a:t>
            </a:r>
            <a:r>
              <a:rPr lang="sv-SE" dirty="0" smtClean="0">
                <a:solidFill>
                  <a:srgbClr val="008EAA"/>
                </a:solidFill>
              </a:rPr>
              <a:t>undvika en tillrättavisning </a:t>
            </a:r>
            <a:r>
              <a:rPr lang="sv-SE" dirty="0" smtClean="0"/>
              <a:t>av tränaren.</a:t>
            </a:r>
            <a:endParaRPr lang="sv-SE" dirty="0"/>
          </a:p>
        </p:txBody>
      </p:sp>
    </p:spTree>
    <p:extLst>
      <p:ext uri="{BB962C8B-B14F-4D97-AF65-F5344CB8AC3E}">
        <p14:creationId xmlns:p14="http://schemas.microsoft.com/office/powerpoint/2010/main" val="43146658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Hur bör </a:t>
            </a:r>
            <a:r>
              <a:rPr lang="sv-SE" dirty="0" smtClean="0"/>
              <a:t>du </a:t>
            </a:r>
            <a:r>
              <a:rPr lang="sv-SE" dirty="0"/>
              <a:t>tänka när </a:t>
            </a:r>
            <a:r>
              <a:rPr lang="sv-SE" dirty="0" smtClean="0"/>
              <a:t>du </a:t>
            </a:r>
            <a:r>
              <a:rPr lang="sv-SE" dirty="0"/>
              <a:t>sätter upp mål</a:t>
            </a:r>
            <a:r>
              <a:rPr lang="sv-SE" dirty="0" smtClean="0"/>
              <a:t>?</a:t>
            </a:r>
            <a:endParaRPr lang="sv-SE" dirty="0"/>
          </a:p>
        </p:txBody>
      </p:sp>
    </p:spTree>
    <p:extLst>
      <p:ext uri="{BB962C8B-B14F-4D97-AF65-F5344CB8AC3E}">
        <p14:creationId xmlns:p14="http://schemas.microsoft.com/office/powerpoint/2010/main" val="425729791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Att sätta mål</a:t>
            </a:r>
            <a:endParaRPr lang="sv-SE" dirty="0"/>
          </a:p>
        </p:txBody>
      </p:sp>
      <p:sp>
        <p:nvSpPr>
          <p:cNvPr id="3" name="Platshållare för text 2"/>
          <p:cNvSpPr>
            <a:spLocks noGrp="1"/>
          </p:cNvSpPr>
          <p:nvPr>
            <p:ph type="body" sz="quarter" idx="11"/>
          </p:nvPr>
        </p:nvSpPr>
        <p:spPr>
          <a:xfrm>
            <a:off x="1358606" y="1480524"/>
            <a:ext cx="9222308" cy="4961466"/>
          </a:xfrm>
        </p:spPr>
        <p:txBody>
          <a:bodyPr/>
          <a:lstStyle/>
          <a:p>
            <a:pPr marL="0" indent="0">
              <a:buNone/>
            </a:pPr>
            <a:r>
              <a:rPr lang="sv-SE" dirty="0" smtClean="0"/>
              <a:t>Genom att ha målsättningar kan du </a:t>
            </a:r>
            <a:r>
              <a:rPr lang="sv-SE" dirty="0" smtClean="0">
                <a:solidFill>
                  <a:srgbClr val="008EAA"/>
                </a:solidFill>
              </a:rPr>
              <a:t>rikta fokus </a:t>
            </a:r>
            <a:r>
              <a:rPr lang="sv-SE" dirty="0" smtClean="0"/>
              <a:t>i en speciell riktning. </a:t>
            </a:r>
          </a:p>
          <a:p>
            <a:r>
              <a:rPr lang="sv-SE" u="sng" dirty="0" smtClean="0"/>
              <a:t>Resultatmål</a:t>
            </a:r>
            <a:r>
              <a:rPr lang="sv-SE" dirty="0" smtClean="0"/>
              <a:t>: Baserade på en </a:t>
            </a:r>
            <a:r>
              <a:rPr lang="sv-SE" dirty="0" smtClean="0">
                <a:solidFill>
                  <a:srgbClr val="008EAA"/>
                </a:solidFill>
              </a:rPr>
              <a:t>jämförelse med andra</a:t>
            </a:r>
            <a:r>
              <a:rPr lang="sv-SE" dirty="0" smtClean="0"/>
              <a:t>. Exempelvis att </a:t>
            </a:r>
            <a:r>
              <a:rPr lang="sv-SE" dirty="0" smtClean="0">
                <a:solidFill>
                  <a:srgbClr val="008EAA"/>
                </a:solidFill>
              </a:rPr>
              <a:t>ta medalj </a:t>
            </a:r>
            <a:r>
              <a:rPr lang="sv-SE" dirty="0" smtClean="0"/>
              <a:t>eller </a:t>
            </a:r>
            <a:r>
              <a:rPr lang="sv-SE" dirty="0" smtClean="0">
                <a:solidFill>
                  <a:srgbClr val="008EAA"/>
                </a:solidFill>
              </a:rPr>
              <a:t>prestera bäst av alla </a:t>
            </a:r>
            <a:r>
              <a:rPr lang="sv-SE" dirty="0" smtClean="0"/>
              <a:t>på en testserie.</a:t>
            </a:r>
          </a:p>
          <a:p>
            <a:pPr marL="800100" lvl="1" indent="-342900">
              <a:buFont typeface="Wingdings" panose="05000000000000000000" pitchFamily="2" charset="2"/>
              <a:buChar char="Ø"/>
            </a:pPr>
            <a:r>
              <a:rPr lang="sv-SE" dirty="0"/>
              <a:t>Det är </a:t>
            </a:r>
            <a:r>
              <a:rPr lang="sv-SE" dirty="0">
                <a:solidFill>
                  <a:srgbClr val="008EAA"/>
                </a:solidFill>
              </a:rPr>
              <a:t>ofta ineffektivt att fokusera på resultatmål </a:t>
            </a:r>
            <a:r>
              <a:rPr lang="sv-SE" dirty="0"/>
              <a:t>under själva tävlingen, då det kan försämra fokus på prestationen i stunden</a:t>
            </a:r>
            <a:r>
              <a:rPr lang="sv-SE" dirty="0" smtClean="0"/>
              <a:t>.</a:t>
            </a:r>
          </a:p>
          <a:p>
            <a:endParaRPr lang="sv-SE" sz="1250" u="sng" dirty="0" smtClean="0"/>
          </a:p>
          <a:p>
            <a:r>
              <a:rPr lang="sv-SE" u="sng" dirty="0" smtClean="0"/>
              <a:t>Prestationsmål</a:t>
            </a:r>
            <a:r>
              <a:rPr lang="sv-SE" dirty="0" smtClean="0"/>
              <a:t>: </a:t>
            </a:r>
            <a:r>
              <a:rPr lang="sv-SE" dirty="0" smtClean="0">
                <a:solidFill>
                  <a:srgbClr val="008EAA"/>
                </a:solidFill>
              </a:rPr>
              <a:t>Jämför dig själv </a:t>
            </a:r>
            <a:r>
              <a:rPr lang="sv-SE" dirty="0" smtClean="0"/>
              <a:t>mot dina </a:t>
            </a:r>
            <a:r>
              <a:rPr lang="sv-SE" dirty="0" smtClean="0">
                <a:solidFill>
                  <a:srgbClr val="008EAA"/>
                </a:solidFill>
              </a:rPr>
              <a:t>tidigare prestationer</a:t>
            </a:r>
            <a:r>
              <a:rPr lang="sv-SE" dirty="0" smtClean="0"/>
              <a:t>, exempelvis förbättra ditt personliga rekord.</a:t>
            </a:r>
          </a:p>
          <a:p>
            <a:r>
              <a:rPr lang="sv-SE" u="sng" dirty="0" smtClean="0"/>
              <a:t>Processmål</a:t>
            </a:r>
            <a:r>
              <a:rPr lang="sv-SE" dirty="0" smtClean="0"/>
              <a:t>: Beskriver de mål du har för din </a:t>
            </a:r>
            <a:r>
              <a:rPr lang="sv-SE" dirty="0" smtClean="0">
                <a:solidFill>
                  <a:srgbClr val="008EAA"/>
                </a:solidFill>
              </a:rPr>
              <a:t>egen utveckling</a:t>
            </a:r>
            <a:r>
              <a:rPr lang="sv-SE" dirty="0" smtClean="0"/>
              <a:t>, exempelvis att </a:t>
            </a:r>
            <a:r>
              <a:rPr lang="sv-SE" dirty="0" smtClean="0">
                <a:solidFill>
                  <a:srgbClr val="008EAA"/>
                </a:solidFill>
              </a:rPr>
              <a:t>förbättra din teknik</a:t>
            </a:r>
            <a:r>
              <a:rPr lang="sv-SE" dirty="0" smtClean="0"/>
              <a:t> eller koncentrationsförmåga.</a:t>
            </a:r>
          </a:p>
          <a:p>
            <a:pPr marL="800100" lvl="1" indent="-342900">
              <a:buFont typeface="Wingdings" panose="05000000000000000000" pitchFamily="2" charset="2"/>
              <a:buChar char="Ø"/>
            </a:pPr>
            <a:r>
              <a:rPr lang="sv-SE" dirty="0" smtClean="0"/>
              <a:t>Process- och prestationsmålen har fördelen att de är enklare att kontrollera, då de </a:t>
            </a:r>
            <a:r>
              <a:rPr lang="sv-SE" dirty="0" smtClean="0">
                <a:solidFill>
                  <a:srgbClr val="008EAA"/>
                </a:solidFill>
              </a:rPr>
              <a:t>sällan påverkas av vad andra gör.</a:t>
            </a:r>
          </a:p>
          <a:p>
            <a:endParaRPr lang="sv-SE" sz="1250" dirty="0" smtClean="0"/>
          </a:p>
          <a:p>
            <a:r>
              <a:rPr lang="sv-SE" dirty="0" smtClean="0"/>
              <a:t>Det gäller att ha </a:t>
            </a:r>
            <a:r>
              <a:rPr lang="sv-SE" dirty="0" smtClean="0">
                <a:solidFill>
                  <a:srgbClr val="008EAA"/>
                </a:solidFill>
              </a:rPr>
              <a:t>lagom många målsättningar </a:t>
            </a:r>
            <a:r>
              <a:rPr lang="sv-SE" dirty="0" smtClean="0"/>
              <a:t>och att hålla</a:t>
            </a:r>
            <a:r>
              <a:rPr lang="sv-SE" dirty="0" smtClean="0">
                <a:solidFill>
                  <a:srgbClr val="008EAA"/>
                </a:solidFill>
              </a:rPr>
              <a:t> de levande </a:t>
            </a:r>
            <a:r>
              <a:rPr lang="sv-SE" dirty="0" smtClean="0"/>
              <a:t>(möjliga att revidera) över lång tid.</a:t>
            </a:r>
          </a:p>
        </p:txBody>
      </p:sp>
    </p:spTree>
    <p:extLst>
      <p:ext uri="{BB962C8B-B14F-4D97-AF65-F5344CB8AC3E}">
        <p14:creationId xmlns:p14="http://schemas.microsoft.com/office/powerpoint/2010/main" val="35737866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Mål enligt SMARTS</a:t>
            </a:r>
            <a:endParaRPr lang="sv-SE" dirty="0"/>
          </a:p>
        </p:txBody>
      </p:sp>
      <p:sp>
        <p:nvSpPr>
          <p:cNvPr id="3" name="Platshållare för text 2"/>
          <p:cNvSpPr>
            <a:spLocks noGrp="1"/>
          </p:cNvSpPr>
          <p:nvPr>
            <p:ph type="body" sz="quarter" idx="11"/>
          </p:nvPr>
        </p:nvSpPr>
        <p:spPr/>
        <p:txBody>
          <a:bodyPr/>
          <a:lstStyle/>
          <a:p>
            <a:pPr marL="0" indent="0">
              <a:buNone/>
            </a:pPr>
            <a:r>
              <a:rPr lang="sv-SE" sz="2000" dirty="0" smtClean="0"/>
              <a:t>Ett exempel på en enkel mall för</a:t>
            </a:r>
            <a:br>
              <a:rPr lang="sv-SE" sz="2000" dirty="0" smtClean="0"/>
            </a:br>
            <a:r>
              <a:rPr lang="sv-SE" sz="2000" dirty="0" smtClean="0"/>
              <a:t>målsättning kan göras med hjälp</a:t>
            </a:r>
            <a:br>
              <a:rPr lang="sv-SE" sz="2000" dirty="0" smtClean="0"/>
            </a:br>
            <a:r>
              <a:rPr lang="sv-SE" sz="2000" dirty="0" smtClean="0"/>
              <a:t>av SMARTS-modellen.</a:t>
            </a:r>
          </a:p>
          <a:p>
            <a:pPr marL="0" indent="0">
              <a:buNone/>
            </a:pPr>
            <a:endParaRPr lang="sv-SE" sz="2000" dirty="0"/>
          </a:p>
          <a:p>
            <a:pPr marL="0" indent="0">
              <a:buNone/>
            </a:pPr>
            <a:r>
              <a:rPr lang="sv-SE" sz="2000" dirty="0" smtClean="0"/>
              <a:t>Den innebär att varje mål ska vara:</a:t>
            </a:r>
          </a:p>
          <a:p>
            <a:pPr marL="0" indent="0">
              <a:buNone/>
            </a:pPr>
            <a:r>
              <a:rPr lang="sv-SE" sz="2000" dirty="0" smtClean="0"/>
              <a:t>Specifikt, Mätbart, Attraktivt, Realistiskt</a:t>
            </a:r>
            <a:r>
              <a:rPr lang="sv-SE" sz="2000" dirty="0"/>
              <a:t>,</a:t>
            </a:r>
            <a:endParaRPr lang="sv-SE" sz="2000" dirty="0" smtClean="0"/>
          </a:p>
          <a:p>
            <a:pPr marL="0" indent="0">
              <a:buNone/>
            </a:pPr>
            <a:r>
              <a:rPr lang="sv-SE" sz="2000" dirty="0" smtClean="0"/>
              <a:t>Tidsbestämt och Självbestämt.</a:t>
            </a:r>
          </a:p>
          <a:p>
            <a:pPr marL="0" indent="0">
              <a:buNone/>
            </a:pPr>
            <a:endParaRPr lang="sv-SE" sz="2000" dirty="0"/>
          </a:p>
          <a:p>
            <a:pPr marL="0" indent="0">
              <a:buNone/>
            </a:pPr>
            <a:r>
              <a:rPr lang="sv-SE" sz="2000" dirty="0" smtClean="0"/>
              <a:t>Testa gärna att skriva en egen målsättning</a:t>
            </a:r>
            <a:br>
              <a:rPr lang="sv-SE" sz="2000" dirty="0" smtClean="0"/>
            </a:br>
            <a:r>
              <a:rPr lang="sv-SE" sz="2000" dirty="0" smtClean="0"/>
              <a:t>utifrån denna modell.</a:t>
            </a:r>
          </a:p>
          <a:p>
            <a:pPr marL="0" indent="0">
              <a:buNone/>
            </a:pPr>
            <a:endParaRPr lang="sv-SE" sz="2000" dirty="0" smtClean="0"/>
          </a:p>
          <a:p>
            <a:pPr marL="0" indent="0">
              <a:buNone/>
            </a:pPr>
            <a:endParaRPr lang="sv-SE" sz="2000" dirty="0"/>
          </a:p>
          <a:p>
            <a:pPr marL="0" indent="0">
              <a:buNone/>
            </a:pPr>
            <a:endParaRPr lang="sv-SE" sz="2000" dirty="0" smtClean="0"/>
          </a:p>
          <a:p>
            <a:pPr marL="0" indent="0">
              <a:buNone/>
            </a:pPr>
            <a:endParaRPr lang="sv-SE" sz="2000" dirty="0"/>
          </a:p>
          <a:p>
            <a:pPr marL="0" indent="0">
              <a:buNone/>
            </a:pPr>
            <a:endParaRPr lang="sv-SE" sz="2000" dirty="0" smtClean="0"/>
          </a:p>
          <a:p>
            <a:pPr marL="0" indent="0">
              <a:buNone/>
            </a:pPr>
            <a:endParaRPr lang="sv-SE" sz="2000" dirty="0"/>
          </a:p>
          <a:p>
            <a:pPr marL="0" indent="0">
              <a:buNone/>
              <a:tabLst>
                <a:tab pos="4487863" algn="l"/>
                <a:tab pos="4749800" algn="l"/>
              </a:tabLst>
            </a:pPr>
            <a:r>
              <a:rPr lang="sv-SE" sz="2000" dirty="0" smtClean="0"/>
              <a:t>	</a:t>
            </a:r>
          </a:p>
          <a:p>
            <a:pPr marL="0" indent="0">
              <a:buNone/>
              <a:tabLst>
                <a:tab pos="4487863" algn="l"/>
                <a:tab pos="4749800" algn="l"/>
              </a:tabLst>
            </a:pPr>
            <a:r>
              <a:rPr lang="sv-SE" sz="1500" i="1" dirty="0" smtClean="0"/>
              <a:t>	sid 126 i boken </a:t>
            </a:r>
            <a:r>
              <a:rPr lang="sv-SE" sz="1500" i="1" dirty="0" smtClean="0">
                <a:hlinkClick r:id="rId2"/>
              </a:rPr>
              <a:t>Specialidrott</a:t>
            </a:r>
            <a:r>
              <a:rPr lang="sv-SE" sz="1500" i="1" dirty="0" smtClean="0"/>
              <a:t>.</a:t>
            </a:r>
          </a:p>
          <a:p>
            <a:endParaRPr lang="sv-SE" sz="2000" dirty="0" smtClean="0"/>
          </a:p>
          <a:p>
            <a:pPr marL="0" indent="0" algn="r">
              <a:buNone/>
              <a:tabLst>
                <a:tab pos="6362700" algn="l"/>
              </a:tabLst>
            </a:pPr>
            <a:endParaRPr lang="sv-SE" sz="1400" i="1" dirty="0"/>
          </a:p>
        </p:txBody>
      </p:sp>
      <p:pic>
        <p:nvPicPr>
          <p:cNvPr id="5" name="Bildobjekt 4" descr="Skärmurklip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0481" y="1480523"/>
            <a:ext cx="4262894" cy="4620899"/>
          </a:xfrm>
          <a:prstGeom prst="rect">
            <a:avLst/>
          </a:prstGeom>
        </p:spPr>
      </p:pic>
    </p:spTree>
    <p:extLst>
      <p:ext uri="{BB962C8B-B14F-4D97-AF65-F5344CB8AC3E}">
        <p14:creationId xmlns:p14="http://schemas.microsoft.com/office/powerpoint/2010/main" val="213501936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är </a:t>
            </a:r>
            <a:r>
              <a:rPr lang="sv-SE" dirty="0" smtClean="0"/>
              <a:t>skillnaden mellan självkänsla</a:t>
            </a:r>
            <a:r>
              <a:rPr lang="sv-SE" dirty="0"/>
              <a:t>, självförtroende, självbild </a:t>
            </a:r>
            <a:r>
              <a:rPr lang="sv-SE" dirty="0" smtClean="0"/>
              <a:t>och </a:t>
            </a:r>
            <a:r>
              <a:rPr lang="sv-SE" dirty="0"/>
              <a:t>självsäkerhet</a:t>
            </a:r>
            <a:r>
              <a:rPr lang="sv-SE" dirty="0" smtClean="0"/>
              <a:t>?</a:t>
            </a:r>
            <a:endParaRPr lang="sv-SE" dirty="0"/>
          </a:p>
        </p:txBody>
      </p:sp>
    </p:spTree>
    <p:extLst>
      <p:ext uri="{BB962C8B-B14F-4D97-AF65-F5344CB8AC3E}">
        <p14:creationId xmlns:p14="http://schemas.microsoft.com/office/powerpoint/2010/main" val="39082809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Själv…</a:t>
            </a:r>
            <a:endParaRPr lang="sv-SE" dirty="0"/>
          </a:p>
        </p:txBody>
      </p:sp>
      <p:sp>
        <p:nvSpPr>
          <p:cNvPr id="3" name="Platshållare för text 2"/>
          <p:cNvSpPr>
            <a:spLocks noGrp="1"/>
          </p:cNvSpPr>
          <p:nvPr>
            <p:ph type="body" sz="quarter" idx="11"/>
          </p:nvPr>
        </p:nvSpPr>
        <p:spPr/>
        <p:txBody>
          <a:bodyPr/>
          <a:lstStyle/>
          <a:p>
            <a:r>
              <a:rPr lang="sv-SE" dirty="0" smtClean="0"/>
              <a:t>Självkänsla är en </a:t>
            </a:r>
            <a:r>
              <a:rPr lang="sv-SE" dirty="0" smtClean="0">
                <a:solidFill>
                  <a:srgbClr val="008EAA"/>
                </a:solidFill>
              </a:rPr>
              <a:t>grundläggande trygghet du har i dig själv</a:t>
            </a:r>
            <a:r>
              <a:rPr lang="sv-SE" dirty="0" smtClean="0"/>
              <a:t>.</a:t>
            </a:r>
          </a:p>
          <a:p>
            <a:r>
              <a:rPr lang="sv-SE" dirty="0" smtClean="0"/>
              <a:t>Självförtroende är din </a:t>
            </a:r>
            <a:r>
              <a:rPr lang="sv-SE" dirty="0" smtClean="0">
                <a:solidFill>
                  <a:srgbClr val="008EAA"/>
                </a:solidFill>
              </a:rPr>
              <a:t>tilltro på din förmåga </a:t>
            </a:r>
            <a:r>
              <a:rPr lang="sv-SE" dirty="0" smtClean="0"/>
              <a:t>att göra saker. </a:t>
            </a:r>
          </a:p>
          <a:p>
            <a:r>
              <a:rPr lang="sv-SE" dirty="0" smtClean="0"/>
              <a:t>Självbild handlar om </a:t>
            </a:r>
            <a:r>
              <a:rPr lang="sv-SE" dirty="0" smtClean="0">
                <a:solidFill>
                  <a:srgbClr val="008EAA"/>
                </a:solidFill>
              </a:rPr>
              <a:t>hur du ser på dig själv i en roll</a:t>
            </a:r>
            <a:r>
              <a:rPr lang="sv-SE" dirty="0" smtClean="0"/>
              <a:t>, som till exempel någon som gillar att ha kul och skämta mycket.</a:t>
            </a:r>
          </a:p>
          <a:p>
            <a:r>
              <a:rPr lang="sv-SE" dirty="0" smtClean="0"/>
              <a:t>Självsäkerhet handlar om </a:t>
            </a:r>
            <a:r>
              <a:rPr lang="sv-SE" dirty="0" smtClean="0">
                <a:solidFill>
                  <a:srgbClr val="008EAA"/>
                </a:solidFill>
              </a:rPr>
              <a:t>hur du agerar och uppträder.</a:t>
            </a:r>
          </a:p>
          <a:p>
            <a:r>
              <a:rPr lang="sv-SE" dirty="0" smtClean="0"/>
              <a:t>Här följer några exempel på hur ditt situationsspecifika självförtroende kan öka:</a:t>
            </a:r>
          </a:p>
          <a:p>
            <a:pPr marL="1028700" lvl="2" indent="-457200">
              <a:buFont typeface="Wingdings" panose="05000000000000000000" pitchFamily="2" charset="2"/>
              <a:buChar char="Ø"/>
            </a:pPr>
            <a:r>
              <a:rPr lang="sv-SE" dirty="0" smtClean="0"/>
              <a:t>Tidigare framgång påverkar dina </a:t>
            </a:r>
            <a:r>
              <a:rPr lang="sv-SE" dirty="0" smtClean="0">
                <a:solidFill>
                  <a:srgbClr val="008EAA"/>
                </a:solidFill>
              </a:rPr>
              <a:t>förväntningar att lyckas igen</a:t>
            </a:r>
            <a:r>
              <a:rPr lang="sv-SE" dirty="0" smtClean="0"/>
              <a:t>.</a:t>
            </a:r>
          </a:p>
          <a:p>
            <a:pPr marL="1028700" lvl="2" indent="-457200">
              <a:buFont typeface="Wingdings" panose="05000000000000000000" pitchFamily="2" charset="2"/>
              <a:buChar char="Ø"/>
            </a:pPr>
            <a:r>
              <a:rPr lang="sv-SE" dirty="0" smtClean="0"/>
              <a:t>Att se andra lyckas, i synnerhet andra personer du identifierar dig med. Dina </a:t>
            </a:r>
            <a:r>
              <a:rPr lang="sv-SE" dirty="0" smtClean="0">
                <a:solidFill>
                  <a:srgbClr val="008EAA"/>
                </a:solidFill>
              </a:rPr>
              <a:t>förebilder kan visa att någonting är möjligt</a:t>
            </a:r>
            <a:r>
              <a:rPr lang="sv-SE" dirty="0" smtClean="0"/>
              <a:t>. </a:t>
            </a:r>
          </a:p>
          <a:p>
            <a:pPr marL="1028700" lvl="2" indent="-457200">
              <a:buFont typeface="Wingdings" panose="05000000000000000000" pitchFamily="2" charset="2"/>
              <a:buChar char="Ø"/>
            </a:pPr>
            <a:r>
              <a:rPr lang="sv-SE" dirty="0" smtClean="0"/>
              <a:t>Övertalning. Att någon du har förtroende för </a:t>
            </a:r>
            <a:r>
              <a:rPr lang="sv-SE" dirty="0" smtClean="0">
                <a:solidFill>
                  <a:srgbClr val="008EAA"/>
                </a:solidFill>
              </a:rPr>
              <a:t>övertygar dig om att tro på din egen förmåga </a:t>
            </a:r>
            <a:r>
              <a:rPr lang="sv-SE" dirty="0" smtClean="0"/>
              <a:t>att klara av någonting.</a:t>
            </a:r>
          </a:p>
          <a:p>
            <a:pPr marL="1028700" lvl="2" indent="-457200">
              <a:buFont typeface="Wingdings" panose="05000000000000000000" pitchFamily="2" charset="2"/>
              <a:buChar char="Ø"/>
            </a:pPr>
            <a:r>
              <a:rPr lang="sv-SE" dirty="0" smtClean="0"/>
              <a:t>Tolkning av fysiologiska reaktioner på stress – Hur du tolkar </a:t>
            </a:r>
            <a:r>
              <a:rPr lang="sv-SE" dirty="0" smtClean="0">
                <a:solidFill>
                  <a:srgbClr val="008EAA"/>
                </a:solidFill>
              </a:rPr>
              <a:t>känslan i kroppen </a:t>
            </a:r>
            <a:r>
              <a:rPr lang="sv-SE" dirty="0" smtClean="0"/>
              <a:t>innan du ska prestera.</a:t>
            </a:r>
            <a:endParaRPr lang="sv-SE" dirty="0"/>
          </a:p>
        </p:txBody>
      </p:sp>
    </p:spTree>
    <p:extLst>
      <p:ext uri="{BB962C8B-B14F-4D97-AF65-F5344CB8AC3E}">
        <p14:creationId xmlns:p14="http://schemas.microsoft.com/office/powerpoint/2010/main" val="77980280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a:t>
            </a:r>
            <a:r>
              <a:rPr lang="sv-SE" dirty="0"/>
              <a:t>menas med </a:t>
            </a:r>
            <a:r>
              <a:rPr lang="sv-SE" i="1" dirty="0" err="1" smtClean="0"/>
              <a:t>flow</a:t>
            </a:r>
            <a:r>
              <a:rPr lang="sv-SE" dirty="0" smtClean="0"/>
              <a:t>? </a:t>
            </a:r>
            <a:endParaRPr lang="sv-SE" dirty="0"/>
          </a:p>
        </p:txBody>
      </p:sp>
    </p:spTree>
    <p:extLst>
      <p:ext uri="{BB962C8B-B14F-4D97-AF65-F5344CB8AC3E}">
        <p14:creationId xmlns:p14="http://schemas.microsoft.com/office/powerpoint/2010/main" val="214376101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err="1" smtClean="0"/>
              <a:t>Flow</a:t>
            </a:r>
            <a:endParaRPr lang="sv-SE" dirty="0"/>
          </a:p>
        </p:txBody>
      </p:sp>
      <p:sp>
        <p:nvSpPr>
          <p:cNvPr id="3" name="Platshållare för text 2"/>
          <p:cNvSpPr>
            <a:spLocks noGrp="1"/>
          </p:cNvSpPr>
          <p:nvPr>
            <p:ph type="body" sz="quarter" idx="11"/>
          </p:nvPr>
        </p:nvSpPr>
        <p:spPr/>
        <p:txBody>
          <a:bodyPr/>
          <a:lstStyle/>
          <a:p>
            <a:r>
              <a:rPr lang="sv-SE" dirty="0" err="1" smtClean="0"/>
              <a:t>Flow</a:t>
            </a:r>
            <a:r>
              <a:rPr lang="sv-SE" dirty="0" smtClean="0"/>
              <a:t> uppstår </a:t>
            </a:r>
            <a:r>
              <a:rPr lang="sv-SE" dirty="0"/>
              <a:t>när du kan använda din förmåga på ett </a:t>
            </a:r>
            <a:r>
              <a:rPr lang="sv-SE" dirty="0" smtClean="0"/>
              <a:t>optimalt sätt till uppgiften, det vill säga </a:t>
            </a:r>
            <a:r>
              <a:rPr lang="sv-SE" dirty="0" smtClean="0">
                <a:solidFill>
                  <a:srgbClr val="008EAA"/>
                </a:solidFill>
              </a:rPr>
              <a:t>”när allting stämmer”</a:t>
            </a:r>
            <a:r>
              <a:rPr lang="sv-SE" dirty="0" smtClean="0"/>
              <a:t>.</a:t>
            </a:r>
          </a:p>
          <a:p>
            <a:r>
              <a:rPr lang="sv-SE" dirty="0" smtClean="0"/>
              <a:t>När </a:t>
            </a:r>
            <a:r>
              <a:rPr lang="sv-SE" dirty="0" err="1" smtClean="0"/>
              <a:t>flow</a:t>
            </a:r>
            <a:r>
              <a:rPr lang="sv-SE" dirty="0" smtClean="0"/>
              <a:t> inträffar upplever du en </a:t>
            </a:r>
            <a:r>
              <a:rPr lang="sv-SE" dirty="0" smtClean="0">
                <a:solidFill>
                  <a:srgbClr val="008EAA"/>
                </a:solidFill>
              </a:rPr>
              <a:t>känsla av kontroll</a:t>
            </a:r>
            <a:r>
              <a:rPr lang="sv-SE" dirty="0" smtClean="0"/>
              <a:t>. Att allting går av sig själv och du får känslan av </a:t>
            </a:r>
            <a:r>
              <a:rPr lang="sv-SE" dirty="0" smtClean="0">
                <a:solidFill>
                  <a:srgbClr val="008EAA"/>
                </a:solidFill>
              </a:rPr>
              <a:t>tillfredställelse efteråt</a:t>
            </a:r>
            <a:r>
              <a:rPr lang="sv-SE" dirty="0" smtClean="0"/>
              <a:t>. Att du </a:t>
            </a:r>
            <a:r>
              <a:rPr lang="sv-SE" dirty="0" smtClean="0">
                <a:solidFill>
                  <a:srgbClr val="008EAA"/>
                </a:solidFill>
              </a:rPr>
              <a:t>kunde göra ditt bästa, fokusera och prestera</a:t>
            </a:r>
            <a:r>
              <a:rPr lang="sv-SE" dirty="0" smtClean="0"/>
              <a:t>.</a:t>
            </a:r>
          </a:p>
          <a:p>
            <a:r>
              <a:rPr lang="sv-SE" dirty="0" smtClean="0"/>
              <a:t>Grundförutsättningen för att </a:t>
            </a:r>
            <a:r>
              <a:rPr lang="sv-SE" dirty="0" err="1" smtClean="0"/>
              <a:t>flow</a:t>
            </a:r>
            <a:r>
              <a:rPr lang="sv-SE" dirty="0" smtClean="0"/>
              <a:t> ska inträffa är en </a:t>
            </a:r>
            <a:r>
              <a:rPr lang="sv-SE" dirty="0" smtClean="0">
                <a:solidFill>
                  <a:srgbClr val="008EAA"/>
                </a:solidFill>
              </a:rPr>
              <a:t>gynnsam balans mellan utmaningen och din kompetens</a:t>
            </a:r>
            <a:r>
              <a:rPr lang="sv-SE" dirty="0" smtClean="0"/>
              <a:t>. Om utmaningen är för hög eller låg kommer du istället att känna dig nervös eller uttråkad.</a:t>
            </a:r>
          </a:p>
          <a:p>
            <a:endParaRPr lang="sv-SE" dirty="0" smtClean="0"/>
          </a:p>
        </p:txBody>
      </p:sp>
    </p:spTree>
    <p:extLst>
      <p:ext uri="{BB962C8B-B14F-4D97-AF65-F5344CB8AC3E}">
        <p14:creationId xmlns:p14="http://schemas.microsoft.com/office/powerpoint/2010/main" val="106861636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143-177 </a:t>
            </a:r>
          </a:p>
          <a:p>
            <a:r>
              <a:rPr lang="sv-SE" dirty="0"/>
              <a:t>Tid: </a:t>
            </a:r>
            <a:r>
              <a:rPr lang="sv-SE" dirty="0" smtClean="0"/>
              <a:t>ca 30 minuter </a:t>
            </a:r>
            <a:endParaRPr lang="sv-SE" dirty="0"/>
          </a:p>
        </p:txBody>
      </p:sp>
      <p:sp>
        <p:nvSpPr>
          <p:cNvPr id="3" name="Rubrik 2"/>
          <p:cNvSpPr>
            <a:spLocks noGrp="1"/>
          </p:cNvSpPr>
          <p:nvPr>
            <p:ph type="ctrTitle"/>
          </p:nvPr>
        </p:nvSpPr>
        <p:spPr/>
        <p:txBody>
          <a:bodyPr/>
          <a:lstStyle/>
          <a:p>
            <a:r>
              <a:rPr lang="sv-SE" dirty="0" smtClean="0"/>
              <a:t>Idrottsskador</a:t>
            </a:r>
            <a:endParaRPr lang="sv-SE" dirty="0"/>
          </a:p>
        </p:txBody>
      </p:sp>
    </p:spTree>
    <p:extLst>
      <p:ext uri="{BB962C8B-B14F-4D97-AF65-F5344CB8AC3E}">
        <p14:creationId xmlns:p14="http://schemas.microsoft.com/office/powerpoint/2010/main" val="14495936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finns det för två olika typer av idrottsskador?</a:t>
            </a:r>
          </a:p>
          <a:p>
            <a:r>
              <a:rPr lang="sv-SE" dirty="0"/>
              <a:t>G</a:t>
            </a:r>
            <a:r>
              <a:rPr lang="sv-SE" dirty="0" smtClean="0"/>
              <a:t>e exempel på vad som händer </a:t>
            </a:r>
            <a:r>
              <a:rPr lang="sv-SE" dirty="0"/>
              <a:t>i </a:t>
            </a:r>
            <a:r>
              <a:rPr lang="sv-SE" dirty="0" smtClean="0"/>
              <a:t>kroppen </a:t>
            </a:r>
            <a:r>
              <a:rPr lang="sv-SE" dirty="0"/>
              <a:t>vid en </a:t>
            </a:r>
            <a:r>
              <a:rPr lang="sv-SE" dirty="0" smtClean="0"/>
              <a:t>idrottsskada.</a:t>
            </a:r>
            <a:endParaRPr lang="sv-SE" dirty="0"/>
          </a:p>
        </p:txBody>
      </p:sp>
    </p:spTree>
    <p:extLst>
      <p:ext uri="{BB962C8B-B14F-4D97-AF65-F5344CB8AC3E}">
        <p14:creationId xmlns:p14="http://schemas.microsoft.com/office/powerpoint/2010/main" val="1439748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H</a:t>
            </a:r>
            <a:r>
              <a:rPr lang="sv-SE" dirty="0" smtClean="0"/>
              <a:t>ur kan du </a:t>
            </a:r>
            <a:r>
              <a:rPr lang="sv-SE" dirty="0"/>
              <a:t>träna </a:t>
            </a:r>
            <a:r>
              <a:rPr lang="sv-SE" dirty="0" smtClean="0"/>
              <a:t>bålstabilitet?</a:t>
            </a:r>
            <a:endParaRPr lang="sv-SE" dirty="0"/>
          </a:p>
        </p:txBody>
      </p:sp>
    </p:spTree>
    <p:extLst>
      <p:ext uri="{BB962C8B-B14F-4D97-AF65-F5344CB8AC3E}">
        <p14:creationId xmlns:p14="http://schemas.microsoft.com/office/powerpoint/2010/main" val="12984553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Olika idrottsskador</a:t>
            </a:r>
            <a:endParaRPr lang="sv-SE" dirty="0"/>
          </a:p>
        </p:txBody>
      </p:sp>
      <p:sp>
        <p:nvSpPr>
          <p:cNvPr id="3" name="Platshållare för text 2"/>
          <p:cNvSpPr>
            <a:spLocks noGrp="1"/>
          </p:cNvSpPr>
          <p:nvPr>
            <p:ph type="body" sz="quarter" idx="11"/>
          </p:nvPr>
        </p:nvSpPr>
        <p:spPr/>
        <p:txBody>
          <a:bodyPr/>
          <a:lstStyle/>
          <a:p>
            <a:r>
              <a:rPr lang="sv-SE" dirty="0" smtClean="0"/>
              <a:t>Akuta skador = Kommer </a:t>
            </a:r>
            <a:r>
              <a:rPr lang="sv-SE" dirty="0" smtClean="0">
                <a:solidFill>
                  <a:srgbClr val="008EAA"/>
                </a:solidFill>
              </a:rPr>
              <a:t>plötsligt</a:t>
            </a:r>
            <a:r>
              <a:rPr lang="sv-SE" dirty="0" smtClean="0"/>
              <a:t> i samband med en </a:t>
            </a:r>
            <a:r>
              <a:rPr lang="sv-SE" dirty="0" smtClean="0">
                <a:solidFill>
                  <a:srgbClr val="008EAA"/>
                </a:solidFill>
              </a:rPr>
              <a:t>specifik händelse</a:t>
            </a:r>
            <a:r>
              <a:rPr lang="sv-SE" dirty="0" smtClean="0"/>
              <a:t>, exempelvis att du stukar foten efter ett upphopp.</a:t>
            </a:r>
          </a:p>
          <a:p>
            <a:r>
              <a:rPr lang="sv-SE" dirty="0" smtClean="0"/>
              <a:t>Överbelastningsskador = Kommer </a:t>
            </a:r>
            <a:r>
              <a:rPr lang="sv-SE" dirty="0" smtClean="0">
                <a:solidFill>
                  <a:srgbClr val="008EAA"/>
                </a:solidFill>
              </a:rPr>
              <a:t>smygande</a:t>
            </a:r>
            <a:r>
              <a:rPr lang="sv-SE" dirty="0" smtClean="0"/>
              <a:t> efter exempelvis </a:t>
            </a:r>
            <a:r>
              <a:rPr lang="sv-SE" dirty="0" smtClean="0">
                <a:solidFill>
                  <a:srgbClr val="008EAA"/>
                </a:solidFill>
              </a:rPr>
              <a:t>ensidig belastning </a:t>
            </a:r>
            <a:r>
              <a:rPr lang="sv-SE" dirty="0" smtClean="0"/>
              <a:t>i samma område </a:t>
            </a:r>
            <a:r>
              <a:rPr lang="sv-SE" dirty="0" smtClean="0">
                <a:solidFill>
                  <a:srgbClr val="008EAA"/>
                </a:solidFill>
              </a:rPr>
              <a:t>under lång tid</a:t>
            </a:r>
            <a:r>
              <a:rPr lang="sv-SE" dirty="0" smtClean="0"/>
              <a:t>.</a:t>
            </a:r>
          </a:p>
          <a:p>
            <a:endParaRPr lang="sv-SE" dirty="0" smtClean="0"/>
          </a:p>
          <a:p>
            <a:pPr marL="0" indent="0">
              <a:buNone/>
            </a:pPr>
            <a:r>
              <a:rPr lang="sv-SE" dirty="0" smtClean="0"/>
              <a:t>När en skada uppstår reagerar kroppen med en </a:t>
            </a:r>
            <a:r>
              <a:rPr lang="sv-SE" dirty="0" smtClean="0">
                <a:solidFill>
                  <a:srgbClr val="008EAA"/>
                </a:solidFill>
              </a:rPr>
              <a:t>naturlig process</a:t>
            </a:r>
            <a:r>
              <a:rPr lang="sv-SE" dirty="0" smtClean="0"/>
              <a:t> </a:t>
            </a:r>
            <a:br>
              <a:rPr lang="sv-SE" dirty="0" smtClean="0"/>
            </a:br>
            <a:r>
              <a:rPr lang="sv-SE" dirty="0" smtClean="0"/>
              <a:t>= </a:t>
            </a:r>
            <a:r>
              <a:rPr lang="sv-SE" dirty="0" smtClean="0">
                <a:solidFill>
                  <a:srgbClr val="008EAA"/>
                </a:solidFill>
              </a:rPr>
              <a:t>inflammation</a:t>
            </a:r>
            <a:r>
              <a:rPr lang="sv-SE" dirty="0" smtClean="0"/>
              <a:t>, både vid akuta- och överbelastningsskador.</a:t>
            </a:r>
          </a:p>
          <a:p>
            <a:r>
              <a:rPr lang="sv-SE" dirty="0" smtClean="0"/>
              <a:t>Inflammationen ger </a:t>
            </a:r>
            <a:r>
              <a:rPr lang="sv-SE" dirty="0" smtClean="0">
                <a:solidFill>
                  <a:srgbClr val="008EAA"/>
                </a:solidFill>
              </a:rPr>
              <a:t>symptom som ex. smärta och svullnad</a:t>
            </a:r>
            <a:r>
              <a:rPr lang="sv-SE" dirty="0" smtClean="0"/>
              <a:t>.</a:t>
            </a:r>
          </a:p>
          <a:p>
            <a:r>
              <a:rPr lang="sv-SE" dirty="0" smtClean="0">
                <a:solidFill>
                  <a:srgbClr val="008EAA"/>
                </a:solidFill>
              </a:rPr>
              <a:t>Immunförsvaret aktiveras </a:t>
            </a:r>
            <a:r>
              <a:rPr lang="sv-SE" dirty="0" smtClean="0"/>
              <a:t>och celler bidrar till att stimulera reparation och återuppbyggnad av skadeområdet. </a:t>
            </a:r>
          </a:p>
          <a:p>
            <a:r>
              <a:rPr lang="sv-SE" dirty="0" smtClean="0"/>
              <a:t>En inflammation är en </a:t>
            </a:r>
            <a:r>
              <a:rPr lang="sv-SE" dirty="0" smtClean="0">
                <a:solidFill>
                  <a:srgbClr val="008EAA"/>
                </a:solidFill>
              </a:rPr>
              <a:t>naturlig reaktion </a:t>
            </a:r>
            <a:r>
              <a:rPr lang="sv-SE" dirty="0" smtClean="0"/>
              <a:t>som bidrar till läkningen av en skada. Om du beslutar dig för att ta </a:t>
            </a:r>
            <a:r>
              <a:rPr lang="sv-SE" dirty="0" smtClean="0">
                <a:solidFill>
                  <a:srgbClr val="008EAA"/>
                </a:solidFill>
              </a:rPr>
              <a:t>antiinflammatoriska preparat</a:t>
            </a:r>
            <a:r>
              <a:rPr lang="sv-SE" dirty="0" smtClean="0"/>
              <a:t>, var då </a:t>
            </a:r>
            <a:r>
              <a:rPr lang="sv-SE" dirty="0" smtClean="0">
                <a:solidFill>
                  <a:srgbClr val="008EAA"/>
                </a:solidFill>
              </a:rPr>
              <a:t>försiktig</a:t>
            </a:r>
            <a:r>
              <a:rPr lang="sv-SE" dirty="0" smtClean="0"/>
              <a:t> med både dos och hur länge du tar dessa. </a:t>
            </a:r>
            <a:r>
              <a:rPr lang="sv-SE" dirty="0" smtClean="0">
                <a:solidFill>
                  <a:srgbClr val="008EAA"/>
                </a:solidFill>
              </a:rPr>
              <a:t>Diskutera med en läkare </a:t>
            </a:r>
            <a:r>
              <a:rPr lang="sv-SE" dirty="0" smtClean="0"/>
              <a:t>om du är osäker.</a:t>
            </a:r>
            <a:endParaRPr lang="sv-SE" dirty="0"/>
          </a:p>
        </p:txBody>
      </p:sp>
    </p:spTree>
    <p:extLst>
      <p:ext uri="{BB962C8B-B14F-4D97-AF65-F5344CB8AC3E}">
        <p14:creationId xmlns:p14="http://schemas.microsoft.com/office/powerpoint/2010/main" val="384364310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kan du göra för att förebygga och undvika idrottsskador?</a:t>
            </a:r>
            <a:endParaRPr lang="sv-SE" dirty="0"/>
          </a:p>
        </p:txBody>
      </p:sp>
    </p:spTree>
    <p:extLst>
      <p:ext uri="{BB962C8B-B14F-4D97-AF65-F5344CB8AC3E}">
        <p14:creationId xmlns:p14="http://schemas.microsoft.com/office/powerpoint/2010/main" val="238776825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Förebygga och undvika skador</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För att du ska kunna träna långsiktigt är det bra att ha en </a:t>
            </a:r>
            <a:r>
              <a:rPr lang="sv-SE" dirty="0" smtClean="0">
                <a:solidFill>
                  <a:srgbClr val="008EAA"/>
                </a:solidFill>
              </a:rPr>
              <a:t>strategi för att förebygga skador</a:t>
            </a:r>
            <a:r>
              <a:rPr lang="sv-SE" dirty="0" smtClean="0"/>
              <a:t>.</a:t>
            </a:r>
          </a:p>
          <a:p>
            <a:r>
              <a:rPr lang="sv-SE" dirty="0"/>
              <a:t>T</a:t>
            </a:r>
            <a:r>
              <a:rPr lang="sv-SE" dirty="0" smtClean="0"/>
              <a:t>räna smart och ha en </a:t>
            </a:r>
            <a:r>
              <a:rPr lang="sv-SE" dirty="0" smtClean="0">
                <a:solidFill>
                  <a:srgbClr val="008EAA"/>
                </a:solidFill>
              </a:rPr>
              <a:t>balans mellan hård träning och vila</a:t>
            </a:r>
            <a:r>
              <a:rPr lang="sv-SE" dirty="0" smtClean="0"/>
              <a:t>.</a:t>
            </a:r>
          </a:p>
          <a:p>
            <a:r>
              <a:rPr lang="sv-SE" dirty="0" smtClean="0">
                <a:solidFill>
                  <a:srgbClr val="008EAA"/>
                </a:solidFill>
              </a:rPr>
              <a:t>Variera träningen </a:t>
            </a:r>
            <a:r>
              <a:rPr lang="sv-SE" dirty="0" smtClean="0"/>
              <a:t>med olika övningar.</a:t>
            </a:r>
          </a:p>
          <a:p>
            <a:r>
              <a:rPr lang="sv-SE" dirty="0" smtClean="0"/>
              <a:t>Komplettera vattenträning med </a:t>
            </a:r>
            <a:r>
              <a:rPr lang="sv-SE" dirty="0" smtClean="0">
                <a:solidFill>
                  <a:srgbClr val="008EAA"/>
                </a:solidFill>
              </a:rPr>
              <a:t>övningar på land </a:t>
            </a:r>
            <a:r>
              <a:rPr lang="sv-SE" dirty="0" smtClean="0"/>
              <a:t>för att stärka kroppen i </a:t>
            </a:r>
            <a:r>
              <a:rPr lang="sv-SE" dirty="0"/>
              <a:t>områden</a:t>
            </a:r>
            <a:r>
              <a:rPr lang="sv-SE" dirty="0" smtClean="0"/>
              <a:t> som är svaga/svårtränade i din simidrott.</a:t>
            </a:r>
          </a:p>
          <a:p>
            <a:r>
              <a:rPr lang="sv-SE" dirty="0" smtClean="0"/>
              <a:t>Utvärdera din träning så att du kan hitta gränsen för </a:t>
            </a:r>
            <a:r>
              <a:rPr lang="sv-SE" dirty="0" smtClean="0">
                <a:solidFill>
                  <a:srgbClr val="008EAA"/>
                </a:solidFill>
              </a:rPr>
              <a:t>hur hårt du kan träna och samtidigt undvika skador</a:t>
            </a:r>
            <a:r>
              <a:rPr lang="sv-SE" dirty="0" smtClean="0"/>
              <a:t>.</a:t>
            </a:r>
          </a:p>
          <a:p>
            <a:r>
              <a:rPr lang="sv-SE" dirty="0" smtClean="0"/>
              <a:t>Att återhämta sig är viktigt för att förebygga skador. Den </a:t>
            </a:r>
            <a:r>
              <a:rPr lang="sv-SE" dirty="0" smtClean="0">
                <a:solidFill>
                  <a:srgbClr val="008EAA"/>
                </a:solidFill>
              </a:rPr>
              <a:t>totala belastningen i livet</a:t>
            </a:r>
            <a:r>
              <a:rPr lang="sv-SE" dirty="0" smtClean="0"/>
              <a:t> har också betydelse för hur du återhämtar dig efter träning. Om du exempelvis har mycket skolarbete, familjeproblem eller upplever dig stressad, kan det vara </a:t>
            </a:r>
            <a:r>
              <a:rPr lang="sv-SE" dirty="0" smtClean="0">
                <a:solidFill>
                  <a:srgbClr val="008EAA"/>
                </a:solidFill>
              </a:rPr>
              <a:t>svårare att återhämta sig</a:t>
            </a:r>
            <a:r>
              <a:rPr lang="sv-SE" dirty="0" smtClean="0"/>
              <a:t>.</a:t>
            </a:r>
          </a:p>
        </p:txBody>
      </p:sp>
    </p:spTree>
    <p:extLst>
      <p:ext uri="{BB962C8B-B14F-4D97-AF65-F5344CB8AC3E}">
        <p14:creationId xmlns:p14="http://schemas.microsoft.com/office/powerpoint/2010/main" val="154409743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a:t>Hur ska du göra för att komma tillbaka till samma nivå som före en </a:t>
            </a:r>
            <a:r>
              <a:rPr lang="sv-SE" dirty="0" smtClean="0"/>
              <a:t>idrottsskada</a:t>
            </a:r>
            <a:r>
              <a:rPr lang="sv-SE" dirty="0"/>
              <a:t>?</a:t>
            </a:r>
          </a:p>
        </p:txBody>
      </p:sp>
    </p:spTree>
    <p:extLst>
      <p:ext uri="{BB962C8B-B14F-4D97-AF65-F5344CB8AC3E}">
        <p14:creationId xmlns:p14="http://schemas.microsoft.com/office/powerpoint/2010/main" val="167610182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Komma tillbaka efter skada</a:t>
            </a:r>
            <a:endParaRPr lang="sv-SE" dirty="0"/>
          </a:p>
        </p:txBody>
      </p:sp>
      <p:sp>
        <p:nvSpPr>
          <p:cNvPr id="3" name="Platshållare för text 2"/>
          <p:cNvSpPr>
            <a:spLocks noGrp="1"/>
          </p:cNvSpPr>
          <p:nvPr>
            <p:ph type="body" sz="quarter" idx="11"/>
          </p:nvPr>
        </p:nvSpPr>
        <p:spPr>
          <a:xfrm>
            <a:off x="1358606" y="1480524"/>
            <a:ext cx="8941093" cy="4961466"/>
          </a:xfrm>
        </p:spPr>
        <p:txBody>
          <a:bodyPr/>
          <a:lstStyle/>
          <a:p>
            <a:r>
              <a:rPr lang="sv-SE" dirty="0" smtClean="0"/>
              <a:t>Att helt </a:t>
            </a:r>
            <a:r>
              <a:rPr lang="sv-SE" dirty="0">
                <a:solidFill>
                  <a:srgbClr val="008EAA"/>
                </a:solidFill>
              </a:rPr>
              <a:t>undvika skador </a:t>
            </a:r>
            <a:r>
              <a:rPr lang="sv-SE" dirty="0" smtClean="0">
                <a:solidFill>
                  <a:srgbClr val="008EAA"/>
                </a:solidFill>
              </a:rPr>
              <a:t>är i princip </a:t>
            </a:r>
            <a:r>
              <a:rPr lang="sv-SE" dirty="0">
                <a:solidFill>
                  <a:srgbClr val="008EAA"/>
                </a:solidFill>
              </a:rPr>
              <a:t>o</a:t>
            </a:r>
            <a:r>
              <a:rPr lang="sv-SE" dirty="0" smtClean="0">
                <a:solidFill>
                  <a:srgbClr val="008EAA"/>
                </a:solidFill>
              </a:rPr>
              <a:t>möjligt</a:t>
            </a:r>
            <a:r>
              <a:rPr lang="sv-SE" dirty="0" smtClean="0"/>
              <a:t>. För att komma tillbaka efter en skada behöver du ägna dig åt </a:t>
            </a:r>
            <a:r>
              <a:rPr lang="sv-SE" dirty="0" smtClean="0">
                <a:solidFill>
                  <a:srgbClr val="008EAA"/>
                </a:solidFill>
              </a:rPr>
              <a:t>rehabilitering</a:t>
            </a:r>
            <a:r>
              <a:rPr lang="sv-SE" dirty="0" smtClean="0"/>
              <a:t>. </a:t>
            </a:r>
          </a:p>
          <a:p>
            <a:r>
              <a:rPr lang="sv-SE" dirty="0" smtClean="0"/>
              <a:t>Du kan med hjälp av din tränare ta ansvar för att du inte börjar träna och tävla med </a:t>
            </a:r>
            <a:r>
              <a:rPr lang="sv-SE" dirty="0" smtClean="0">
                <a:solidFill>
                  <a:srgbClr val="008EAA"/>
                </a:solidFill>
              </a:rPr>
              <a:t>för hög belastning </a:t>
            </a:r>
            <a:r>
              <a:rPr lang="sv-SE" dirty="0" smtClean="0"/>
              <a:t>efter en skada.</a:t>
            </a:r>
          </a:p>
          <a:p>
            <a:r>
              <a:rPr lang="sv-SE" dirty="0" smtClean="0"/>
              <a:t>Olika skador behöver </a:t>
            </a:r>
            <a:r>
              <a:rPr lang="sv-SE" dirty="0" smtClean="0">
                <a:solidFill>
                  <a:srgbClr val="008EAA"/>
                </a:solidFill>
              </a:rPr>
              <a:t>behandlas på olika sätt</a:t>
            </a:r>
            <a:r>
              <a:rPr lang="sv-SE" dirty="0" smtClean="0"/>
              <a:t>. Ibland behöver du vända dig till </a:t>
            </a:r>
            <a:r>
              <a:rPr lang="sv-SE" dirty="0" smtClean="0">
                <a:solidFill>
                  <a:srgbClr val="008EAA"/>
                </a:solidFill>
              </a:rPr>
              <a:t>idrottsmedicinskt utbildad personal, </a:t>
            </a:r>
            <a:r>
              <a:rPr lang="sv-SE" dirty="0" smtClean="0"/>
              <a:t>exempelvis läkare, fysioterapeut eller sjukgymnast, för att få hjälp.</a:t>
            </a:r>
          </a:p>
          <a:p>
            <a:endParaRPr lang="sv-SE" sz="1250" u="sng" dirty="0" smtClean="0"/>
          </a:p>
          <a:p>
            <a:r>
              <a:rPr lang="sv-SE" u="sng" dirty="0" smtClean="0"/>
              <a:t>Aktiv Vila</a:t>
            </a:r>
            <a:r>
              <a:rPr lang="sv-SE" dirty="0" smtClean="0"/>
              <a:t>: Du </a:t>
            </a:r>
            <a:r>
              <a:rPr lang="sv-SE" dirty="0" smtClean="0">
                <a:solidFill>
                  <a:srgbClr val="008EAA"/>
                </a:solidFill>
              </a:rPr>
              <a:t>tränar de delar som inte gör ont </a:t>
            </a:r>
            <a:r>
              <a:rPr lang="sv-SE" dirty="0" smtClean="0"/>
              <a:t>eller på en </a:t>
            </a:r>
            <a:r>
              <a:rPr lang="sv-SE" dirty="0" smtClean="0">
                <a:solidFill>
                  <a:srgbClr val="008EAA"/>
                </a:solidFill>
              </a:rPr>
              <a:t>så låg intensitet att smärta inte uppstår</a:t>
            </a:r>
            <a:r>
              <a:rPr lang="sv-SE" dirty="0" smtClean="0"/>
              <a:t>.</a:t>
            </a:r>
          </a:p>
          <a:p>
            <a:r>
              <a:rPr lang="sv-SE" u="sng" dirty="0" smtClean="0"/>
              <a:t>Styrketräning</a:t>
            </a:r>
            <a:r>
              <a:rPr lang="sv-SE" dirty="0" smtClean="0"/>
              <a:t>: Du tränar </a:t>
            </a:r>
            <a:r>
              <a:rPr lang="sv-SE" dirty="0" smtClean="0">
                <a:solidFill>
                  <a:srgbClr val="008EAA"/>
                </a:solidFill>
              </a:rPr>
              <a:t>enskilda områden som inte gör ont</a:t>
            </a:r>
            <a:r>
              <a:rPr lang="sv-SE" dirty="0" smtClean="0"/>
              <a:t>. Med kroppen som belastning, gummiband eller vikter.</a:t>
            </a:r>
          </a:p>
          <a:p>
            <a:r>
              <a:rPr lang="sv-SE" u="sng" dirty="0" smtClean="0"/>
              <a:t>Balans-, koordinations- eller rörlighetsträning</a:t>
            </a:r>
            <a:r>
              <a:rPr lang="sv-SE" dirty="0" smtClean="0"/>
              <a:t>: Du tränar detta för att få </a:t>
            </a:r>
            <a:r>
              <a:rPr lang="sv-SE" dirty="0" smtClean="0">
                <a:solidFill>
                  <a:srgbClr val="008EAA"/>
                </a:solidFill>
              </a:rPr>
              <a:t>bättre utveckling efter rehabiliteringstiden </a:t>
            </a:r>
            <a:r>
              <a:rPr lang="sv-SE" dirty="0" smtClean="0"/>
              <a:t>och/eller för att få ett bättre samspel mellan nerv- och muskelsystemet.</a:t>
            </a:r>
          </a:p>
        </p:txBody>
      </p:sp>
    </p:spTree>
    <p:extLst>
      <p:ext uri="{BB962C8B-B14F-4D97-AF65-F5344CB8AC3E}">
        <p14:creationId xmlns:p14="http://schemas.microsoft.com/office/powerpoint/2010/main" val="35108966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179-199</a:t>
            </a:r>
          </a:p>
          <a:p>
            <a:r>
              <a:rPr lang="sv-SE" dirty="0"/>
              <a:t>Tid: </a:t>
            </a:r>
            <a:r>
              <a:rPr lang="sv-SE" dirty="0" smtClean="0"/>
              <a:t>ca 60 minuter </a:t>
            </a:r>
            <a:endParaRPr lang="sv-SE" dirty="0"/>
          </a:p>
        </p:txBody>
      </p:sp>
      <p:sp>
        <p:nvSpPr>
          <p:cNvPr id="3" name="Rubrik 2"/>
          <p:cNvSpPr>
            <a:spLocks noGrp="1"/>
          </p:cNvSpPr>
          <p:nvPr>
            <p:ph type="ctrTitle"/>
          </p:nvPr>
        </p:nvSpPr>
        <p:spPr/>
        <p:txBody>
          <a:bodyPr/>
          <a:lstStyle/>
          <a:p>
            <a:r>
              <a:rPr lang="sv-SE" dirty="0"/>
              <a:t>Idrottens </a:t>
            </a:r>
            <a:r>
              <a:rPr lang="sv-SE" dirty="0" smtClean="0"/>
              <a:t>värdegrund</a:t>
            </a:r>
            <a:endParaRPr lang="sv-SE" dirty="0"/>
          </a:p>
        </p:txBody>
      </p:sp>
    </p:spTree>
    <p:extLst>
      <p:ext uri="{BB962C8B-B14F-4D97-AF65-F5344CB8AC3E}">
        <p14:creationId xmlns:p14="http://schemas.microsoft.com/office/powerpoint/2010/main" val="399727181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handlar idrottens verksamhetsidé om</a:t>
            </a:r>
            <a:r>
              <a:rPr lang="sv-SE" dirty="0" smtClean="0"/>
              <a:t>?</a:t>
            </a:r>
            <a:endParaRPr lang="sv-SE" dirty="0"/>
          </a:p>
        </p:txBody>
      </p:sp>
    </p:spTree>
    <p:extLst>
      <p:ext uri="{BB962C8B-B14F-4D97-AF65-F5344CB8AC3E}">
        <p14:creationId xmlns:p14="http://schemas.microsoft.com/office/powerpoint/2010/main" val="9274965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Idrottens verksamhetsidé</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Idrottens verksamhetsidé handlar om </a:t>
            </a:r>
            <a:r>
              <a:rPr lang="sv-SE" dirty="0" smtClean="0">
                <a:solidFill>
                  <a:srgbClr val="008EAA"/>
                </a:solidFill>
              </a:rPr>
              <a:t>vad idrott är och hur den ska bedrivas</a:t>
            </a:r>
            <a:r>
              <a:rPr lang="sv-SE" dirty="0" smtClean="0"/>
              <a:t>. Den säger bland annat följande:</a:t>
            </a:r>
          </a:p>
          <a:p>
            <a:r>
              <a:rPr lang="sv-SE" dirty="0" smtClean="0"/>
              <a:t>Idrottsrörelsen bedriver idrott </a:t>
            </a:r>
            <a:r>
              <a:rPr lang="sv-SE" dirty="0" smtClean="0">
                <a:solidFill>
                  <a:srgbClr val="008EAA"/>
                </a:solidFill>
              </a:rPr>
              <a:t>i föreningar </a:t>
            </a:r>
            <a:r>
              <a:rPr lang="sv-SE" dirty="0" smtClean="0"/>
              <a:t>för att </a:t>
            </a:r>
            <a:r>
              <a:rPr lang="sv-SE" dirty="0" smtClean="0">
                <a:solidFill>
                  <a:srgbClr val="008EAA"/>
                </a:solidFill>
              </a:rPr>
              <a:t>ha</a:t>
            </a:r>
            <a:r>
              <a:rPr lang="sv-SE" dirty="0" smtClean="0"/>
              <a:t> </a:t>
            </a:r>
            <a:r>
              <a:rPr lang="sv-SE" dirty="0" smtClean="0">
                <a:solidFill>
                  <a:srgbClr val="008EAA"/>
                </a:solidFill>
              </a:rPr>
              <a:t>roligt</a:t>
            </a:r>
            <a:r>
              <a:rPr lang="sv-SE" dirty="0" smtClean="0"/>
              <a:t>, </a:t>
            </a:r>
            <a:r>
              <a:rPr lang="sv-SE" dirty="0" smtClean="0">
                <a:solidFill>
                  <a:srgbClr val="008EAA"/>
                </a:solidFill>
              </a:rPr>
              <a:t>må bra</a:t>
            </a:r>
            <a:r>
              <a:rPr lang="sv-SE" dirty="0" smtClean="0"/>
              <a:t> och </a:t>
            </a:r>
            <a:r>
              <a:rPr lang="sv-SE" dirty="0" smtClean="0">
                <a:solidFill>
                  <a:srgbClr val="008EAA"/>
                </a:solidFill>
              </a:rPr>
              <a:t>utvecklas under hela livet</a:t>
            </a:r>
            <a:r>
              <a:rPr lang="sv-SE" dirty="0" smtClean="0"/>
              <a:t>.</a:t>
            </a:r>
          </a:p>
          <a:p>
            <a:r>
              <a:rPr lang="sv-SE" dirty="0" smtClean="0"/>
              <a:t>Idrott består av </a:t>
            </a:r>
            <a:r>
              <a:rPr lang="sv-SE" dirty="0" smtClean="0">
                <a:solidFill>
                  <a:srgbClr val="008EAA"/>
                </a:solidFill>
              </a:rPr>
              <a:t>träning och lek, tävling och uppvisning</a:t>
            </a:r>
            <a:r>
              <a:rPr lang="sv-SE" dirty="0" smtClean="0"/>
              <a:t>.</a:t>
            </a:r>
          </a:p>
          <a:p>
            <a:r>
              <a:rPr lang="sv-SE" dirty="0" smtClean="0"/>
              <a:t>Idrotten ger </a:t>
            </a:r>
            <a:r>
              <a:rPr lang="sv-SE" dirty="0" smtClean="0">
                <a:solidFill>
                  <a:srgbClr val="008EAA"/>
                </a:solidFill>
              </a:rPr>
              <a:t>fysisk, psykisk, social och kulturell utveckling</a:t>
            </a:r>
            <a:r>
              <a:rPr lang="sv-SE" dirty="0" smtClean="0"/>
              <a:t>.</a:t>
            </a:r>
          </a:p>
        </p:txBody>
      </p:sp>
    </p:spTree>
    <p:extLst>
      <p:ext uri="{BB962C8B-B14F-4D97-AF65-F5344CB8AC3E}">
        <p14:creationId xmlns:p14="http://schemas.microsoft.com/office/powerpoint/2010/main" val="288237968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Idrottsrörelsen har en värdegrund som består av fyra grundpelare, </a:t>
            </a:r>
            <a:r>
              <a:rPr lang="sv-SE" dirty="0" smtClean="0"/>
              <a:t>vilka är dessa?</a:t>
            </a:r>
            <a:endParaRPr lang="sv-SE" dirty="0"/>
          </a:p>
        </p:txBody>
      </p:sp>
    </p:spTree>
    <p:extLst>
      <p:ext uri="{BB962C8B-B14F-4D97-AF65-F5344CB8AC3E}">
        <p14:creationId xmlns:p14="http://schemas.microsoft.com/office/powerpoint/2010/main" val="365778051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Idrottens värdegrund</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Enligt </a:t>
            </a:r>
            <a:r>
              <a:rPr lang="sv-SE" i="1" dirty="0">
                <a:hlinkClick r:id="rId3"/>
              </a:rPr>
              <a:t>I</a:t>
            </a:r>
            <a:r>
              <a:rPr lang="sv-SE" i="1" dirty="0" smtClean="0">
                <a:hlinkClick r:id="rId3"/>
              </a:rPr>
              <a:t>drotten Vill </a:t>
            </a:r>
            <a:r>
              <a:rPr lang="sv-SE" i="1" dirty="0" smtClean="0"/>
              <a:t>(Riksidrottsförbundet) </a:t>
            </a:r>
            <a:r>
              <a:rPr lang="sv-SE" dirty="0" smtClean="0"/>
              <a:t>ska all verksamhet utgå från idrottens värdegrund. Denna består av fyra grundpelare:</a:t>
            </a:r>
          </a:p>
          <a:p>
            <a:r>
              <a:rPr lang="sv-SE" u="sng" dirty="0" smtClean="0"/>
              <a:t>Rent spel</a:t>
            </a:r>
            <a:r>
              <a:rPr lang="sv-SE" dirty="0" smtClean="0"/>
              <a:t>: Alla deltagare följer </a:t>
            </a:r>
            <a:r>
              <a:rPr lang="sv-SE" dirty="0" smtClean="0">
                <a:solidFill>
                  <a:srgbClr val="008EAA"/>
                </a:solidFill>
              </a:rPr>
              <a:t>gemensamt uppsatta regler </a:t>
            </a:r>
            <a:r>
              <a:rPr lang="sv-SE" dirty="0" smtClean="0"/>
              <a:t>och idrotten </a:t>
            </a:r>
            <a:r>
              <a:rPr lang="sv-SE" dirty="0" smtClean="0">
                <a:solidFill>
                  <a:srgbClr val="008EAA"/>
                </a:solidFill>
              </a:rPr>
              <a:t>tar avstånd från fusk, oärlighet och oschysst beteende</a:t>
            </a:r>
            <a:r>
              <a:rPr lang="sv-SE" dirty="0" smtClean="0"/>
              <a:t>.</a:t>
            </a:r>
          </a:p>
          <a:p>
            <a:r>
              <a:rPr lang="sv-SE" u="sng" dirty="0" smtClean="0"/>
              <a:t>Demokrati och delaktighet</a:t>
            </a:r>
            <a:r>
              <a:rPr lang="sv-SE" dirty="0" smtClean="0"/>
              <a:t>: </a:t>
            </a:r>
            <a:r>
              <a:rPr lang="sv-SE" dirty="0" smtClean="0">
                <a:solidFill>
                  <a:srgbClr val="008EAA"/>
                </a:solidFill>
              </a:rPr>
              <a:t>Alla medlemmars röst har lika värde</a:t>
            </a:r>
            <a:r>
              <a:rPr lang="sv-SE" dirty="0" smtClean="0"/>
              <a:t>. Alla som deltar ska få vara med och bestämma, ta ansvar och utveckla sin förenings verksamhet.</a:t>
            </a:r>
          </a:p>
          <a:p>
            <a:r>
              <a:rPr lang="sv-SE" u="sng" dirty="0" smtClean="0"/>
              <a:t>Allas rätt att vara med</a:t>
            </a:r>
            <a:r>
              <a:rPr lang="sv-SE" dirty="0" smtClean="0"/>
              <a:t>: </a:t>
            </a:r>
            <a:r>
              <a:rPr lang="sv-SE" dirty="0" smtClean="0">
                <a:solidFill>
                  <a:srgbClr val="008EAA"/>
                </a:solidFill>
              </a:rPr>
              <a:t>Alla som vill </a:t>
            </a:r>
            <a:r>
              <a:rPr lang="sv-SE" dirty="0" smtClean="0"/>
              <a:t>ska kunna vara med i idrottsrörelsen utifrån </a:t>
            </a:r>
            <a:r>
              <a:rPr lang="sv-SE" dirty="0" smtClean="0">
                <a:solidFill>
                  <a:srgbClr val="008EAA"/>
                </a:solidFill>
              </a:rPr>
              <a:t>sina förutsättningar</a:t>
            </a:r>
            <a:r>
              <a:rPr lang="sv-SE" dirty="0" smtClean="0"/>
              <a:t>, oavsett nationalitet, etniskt ursprung, ålder, kön, könsidentitet eller </a:t>
            </a:r>
            <a:r>
              <a:rPr lang="sv-SE" dirty="0" err="1" smtClean="0"/>
              <a:t>könsuttryck</a:t>
            </a:r>
            <a:r>
              <a:rPr lang="sv-SE" dirty="0" smtClean="0"/>
              <a:t>, sexuell läggning, fysiska och psykiska förutsättningar.</a:t>
            </a:r>
          </a:p>
          <a:p>
            <a:r>
              <a:rPr lang="sv-SE" u="sng" dirty="0" smtClean="0"/>
              <a:t>Glädje och gemenskap</a:t>
            </a:r>
            <a:r>
              <a:rPr lang="sv-SE" dirty="0" smtClean="0"/>
              <a:t>: Ska vara de </a:t>
            </a:r>
            <a:r>
              <a:rPr lang="sv-SE" dirty="0" smtClean="0">
                <a:solidFill>
                  <a:srgbClr val="008EAA"/>
                </a:solidFill>
              </a:rPr>
              <a:t>starkaste drivkrafterna </a:t>
            </a:r>
            <a:r>
              <a:rPr lang="sv-SE" dirty="0" smtClean="0"/>
              <a:t>för att idrotten och verksamheten ska utvecklas så att alla ska kunna ha roligt, må bra och prestera.</a:t>
            </a:r>
          </a:p>
          <a:p>
            <a:endParaRPr lang="sv-SE" dirty="0"/>
          </a:p>
        </p:txBody>
      </p:sp>
    </p:spTree>
    <p:extLst>
      <p:ext uri="{BB962C8B-B14F-4D97-AF65-F5344CB8AC3E}">
        <p14:creationId xmlns:p14="http://schemas.microsoft.com/office/powerpoint/2010/main" val="1770558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Varför är </a:t>
            </a:r>
            <a:r>
              <a:rPr lang="sv-SE" dirty="0" smtClean="0"/>
              <a:t>en bra hållning och en </a:t>
            </a:r>
            <a:r>
              <a:rPr lang="sv-SE" dirty="0"/>
              <a:t>god </a:t>
            </a:r>
            <a:r>
              <a:rPr lang="sv-SE" dirty="0" smtClean="0"/>
              <a:t>rörlighet </a:t>
            </a:r>
            <a:r>
              <a:rPr lang="sv-SE" dirty="0"/>
              <a:t>i muskler och leder viktigt? </a:t>
            </a:r>
          </a:p>
        </p:txBody>
      </p:sp>
    </p:spTree>
    <p:extLst>
      <p:ext uri="{BB962C8B-B14F-4D97-AF65-F5344CB8AC3E}">
        <p14:creationId xmlns:p14="http://schemas.microsoft.com/office/powerpoint/2010/main" val="4098298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Vad menas med jämställdhet inom idrotten och vad </a:t>
            </a:r>
            <a:r>
              <a:rPr lang="sv-SE" dirty="0"/>
              <a:t>innebär begreppet ”normer</a:t>
            </a:r>
            <a:r>
              <a:rPr lang="sv-SE" dirty="0" smtClean="0"/>
              <a:t>”?</a:t>
            </a:r>
            <a:endParaRPr lang="sv-SE" dirty="0"/>
          </a:p>
        </p:txBody>
      </p:sp>
    </p:spTree>
    <p:extLst>
      <p:ext uri="{BB962C8B-B14F-4D97-AF65-F5344CB8AC3E}">
        <p14:creationId xmlns:p14="http://schemas.microsoft.com/office/powerpoint/2010/main" val="7600454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Jämställdhet inom idrotten</a:t>
            </a:r>
            <a:endParaRPr lang="sv-SE" dirty="0"/>
          </a:p>
        </p:txBody>
      </p:sp>
      <p:sp>
        <p:nvSpPr>
          <p:cNvPr id="3" name="Platshållare för text 2"/>
          <p:cNvSpPr>
            <a:spLocks noGrp="1"/>
          </p:cNvSpPr>
          <p:nvPr>
            <p:ph type="body" sz="quarter" idx="11"/>
          </p:nvPr>
        </p:nvSpPr>
        <p:spPr/>
        <p:txBody>
          <a:bodyPr/>
          <a:lstStyle/>
          <a:p>
            <a:r>
              <a:rPr lang="sv-SE" dirty="0"/>
              <a:t>Jämställdhet inom idrotten handlar </a:t>
            </a:r>
            <a:r>
              <a:rPr lang="sv-SE" dirty="0" smtClean="0"/>
              <a:t>om att </a:t>
            </a:r>
            <a:r>
              <a:rPr lang="sv-SE" dirty="0" smtClean="0">
                <a:solidFill>
                  <a:srgbClr val="008EAA"/>
                </a:solidFill>
              </a:rPr>
              <a:t>idrottsutövandet och ledarskapet värderas och prioriteras lika oavsett kön</a:t>
            </a:r>
            <a:r>
              <a:rPr lang="sv-SE" dirty="0" smtClean="0"/>
              <a:t>.</a:t>
            </a:r>
          </a:p>
          <a:p>
            <a:r>
              <a:rPr lang="sv-SE" dirty="0" smtClean="0"/>
              <a:t>I nuläget finns det </a:t>
            </a:r>
            <a:r>
              <a:rPr lang="sv-SE" dirty="0" smtClean="0">
                <a:solidFill>
                  <a:srgbClr val="008EAA"/>
                </a:solidFill>
              </a:rPr>
              <a:t>skillnader mellan män och kvinnor inom idrotten</a:t>
            </a:r>
            <a:r>
              <a:rPr lang="sv-SE" dirty="0" smtClean="0"/>
              <a:t>. Fler män än kvinnor sitter i </a:t>
            </a:r>
            <a:r>
              <a:rPr lang="sv-SE" dirty="0" smtClean="0">
                <a:solidFill>
                  <a:srgbClr val="008EAA"/>
                </a:solidFill>
              </a:rPr>
              <a:t>beslutande positioner</a:t>
            </a:r>
            <a:r>
              <a:rPr lang="sv-SE" dirty="0" smtClean="0"/>
              <a:t>. Fler män än kvinnor är </a:t>
            </a:r>
            <a:r>
              <a:rPr lang="sv-SE" dirty="0" smtClean="0">
                <a:solidFill>
                  <a:srgbClr val="008EAA"/>
                </a:solidFill>
              </a:rPr>
              <a:t>idrottsledare</a:t>
            </a:r>
            <a:r>
              <a:rPr lang="sv-SE" dirty="0" smtClean="0"/>
              <a:t>, i synnerhet inom </a:t>
            </a:r>
            <a:r>
              <a:rPr lang="sv-SE" dirty="0" smtClean="0">
                <a:solidFill>
                  <a:srgbClr val="008EAA"/>
                </a:solidFill>
              </a:rPr>
              <a:t>elitidrott</a:t>
            </a:r>
            <a:r>
              <a:rPr lang="sv-SE" dirty="0" smtClean="0"/>
              <a:t>.</a:t>
            </a:r>
          </a:p>
          <a:p>
            <a:r>
              <a:rPr lang="sv-SE" dirty="0"/>
              <a:t>D</a:t>
            </a:r>
            <a:r>
              <a:rPr lang="sv-SE" dirty="0" smtClean="0"/>
              <a:t>et som betraktas som manligt har utgjort idealet (= normen) inom idrotten och </a:t>
            </a:r>
            <a:r>
              <a:rPr lang="sv-SE" dirty="0"/>
              <a:t>kan delvis förklaras av </a:t>
            </a:r>
            <a:r>
              <a:rPr lang="sv-SE" dirty="0">
                <a:solidFill>
                  <a:srgbClr val="008EAA"/>
                </a:solidFill>
              </a:rPr>
              <a:t>historia och </a:t>
            </a:r>
            <a:r>
              <a:rPr lang="sv-SE" dirty="0" smtClean="0">
                <a:solidFill>
                  <a:srgbClr val="008EAA"/>
                </a:solidFill>
              </a:rPr>
              <a:t>tradition</a:t>
            </a:r>
            <a:r>
              <a:rPr lang="sv-SE" dirty="0" smtClean="0"/>
              <a:t>. Det sägs att idrotten </a:t>
            </a:r>
            <a:r>
              <a:rPr lang="sv-SE" dirty="0"/>
              <a:t>var skapad av män och för män.</a:t>
            </a:r>
          </a:p>
          <a:p>
            <a:r>
              <a:rPr lang="sv-SE" dirty="0" smtClean="0"/>
              <a:t>Normer är </a:t>
            </a:r>
            <a:r>
              <a:rPr lang="sv-SE" dirty="0" smtClean="0">
                <a:solidFill>
                  <a:srgbClr val="008EAA"/>
                </a:solidFill>
              </a:rPr>
              <a:t>oskrivna regler</a:t>
            </a:r>
            <a:r>
              <a:rPr lang="sv-SE" dirty="0" smtClean="0"/>
              <a:t>, idéer och ideal som </a:t>
            </a:r>
            <a:r>
              <a:rPr lang="sv-SE" dirty="0" smtClean="0">
                <a:solidFill>
                  <a:srgbClr val="008EAA"/>
                </a:solidFill>
              </a:rPr>
              <a:t>styr och kontrollerar</a:t>
            </a:r>
            <a:r>
              <a:rPr lang="sv-SE" dirty="0" smtClean="0"/>
              <a:t> </a:t>
            </a:r>
            <a:r>
              <a:rPr lang="sv-SE" dirty="0" smtClean="0">
                <a:solidFill>
                  <a:srgbClr val="008EAA"/>
                </a:solidFill>
              </a:rPr>
              <a:t>hur man förväntas vara</a:t>
            </a:r>
            <a:r>
              <a:rPr lang="sv-SE" dirty="0" smtClean="0"/>
              <a:t>, leva och se ut. Normer hänger ihop med maktordningar och verkar på individuell nivå och på grupp- och samhällsnivå.</a:t>
            </a:r>
          </a:p>
          <a:p>
            <a:r>
              <a:rPr lang="sv-SE" dirty="0" smtClean="0"/>
              <a:t>Att på olika sätt </a:t>
            </a:r>
            <a:r>
              <a:rPr lang="sv-SE" dirty="0" smtClean="0">
                <a:solidFill>
                  <a:srgbClr val="008EAA"/>
                </a:solidFill>
              </a:rPr>
              <a:t>ändra på </a:t>
            </a:r>
            <a:r>
              <a:rPr lang="sv-SE" dirty="0" smtClean="0"/>
              <a:t>traditionella, stereotypa tankesätt och föreställningar är nödvändigt för att </a:t>
            </a:r>
            <a:r>
              <a:rPr lang="sv-SE" dirty="0" smtClean="0">
                <a:solidFill>
                  <a:srgbClr val="008EAA"/>
                </a:solidFill>
              </a:rPr>
              <a:t>uppnå jämställdhet</a:t>
            </a:r>
            <a:r>
              <a:rPr lang="sv-SE" dirty="0" smtClean="0"/>
              <a:t>.</a:t>
            </a:r>
          </a:p>
        </p:txBody>
      </p:sp>
    </p:spTree>
    <p:extLst>
      <p:ext uri="{BB962C8B-B14F-4D97-AF65-F5344CB8AC3E}">
        <p14:creationId xmlns:p14="http://schemas.microsoft.com/office/powerpoint/2010/main" val="226307560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sz="quarter" idx="11"/>
          </p:nvPr>
        </p:nvSpPr>
        <p:spPr>
          <a:xfrm>
            <a:off x="2028190" y="2989621"/>
            <a:ext cx="8188830" cy="2390103"/>
          </a:xfrm>
        </p:spPr>
        <p:txBody>
          <a:bodyPr>
            <a:normAutofit fontScale="70000" lnSpcReduction="20000"/>
          </a:bodyPr>
          <a:lstStyle/>
          <a:p>
            <a:pPr>
              <a:lnSpc>
                <a:spcPct val="110000"/>
              </a:lnSpc>
            </a:pPr>
            <a:r>
              <a:rPr lang="sv-SE" dirty="0"/>
              <a:t>Hur ser jämställdheten ut inom din idrott? </a:t>
            </a:r>
            <a:endParaRPr lang="sv-SE" dirty="0" smtClean="0"/>
          </a:p>
          <a:p>
            <a:pPr>
              <a:lnSpc>
                <a:spcPct val="110000"/>
              </a:lnSpc>
            </a:pPr>
            <a:r>
              <a:rPr lang="sv-SE" dirty="0" smtClean="0"/>
              <a:t>Om </a:t>
            </a:r>
            <a:r>
              <a:rPr lang="sv-SE" dirty="0"/>
              <a:t>något inte är jämställt, varför tror du att det är så? </a:t>
            </a:r>
            <a:endParaRPr lang="sv-SE" dirty="0" smtClean="0"/>
          </a:p>
          <a:p>
            <a:pPr>
              <a:lnSpc>
                <a:spcPct val="110000"/>
              </a:lnSpc>
            </a:pPr>
            <a:r>
              <a:rPr lang="sv-SE" dirty="0" smtClean="0"/>
              <a:t>Finns </a:t>
            </a:r>
            <a:r>
              <a:rPr lang="sv-SE" dirty="0"/>
              <a:t>det något konkret man kan göra för att </a:t>
            </a:r>
            <a:r>
              <a:rPr lang="sv-SE" dirty="0" smtClean="0"/>
              <a:t/>
            </a:r>
            <a:br>
              <a:rPr lang="sv-SE" dirty="0" smtClean="0"/>
            </a:br>
            <a:r>
              <a:rPr lang="sv-SE" dirty="0" smtClean="0"/>
              <a:t>idrotten </a:t>
            </a:r>
            <a:r>
              <a:rPr lang="sv-SE" dirty="0"/>
              <a:t>ska bli mer jämställd</a:t>
            </a:r>
            <a:r>
              <a:rPr lang="sv-SE" dirty="0" smtClean="0"/>
              <a:t>?</a:t>
            </a:r>
            <a:endParaRPr lang="sv-SE" dirty="0"/>
          </a:p>
        </p:txBody>
      </p:sp>
    </p:spTree>
    <p:extLst>
      <p:ext uri="{BB962C8B-B14F-4D97-AF65-F5344CB8AC3E}">
        <p14:creationId xmlns:p14="http://schemas.microsoft.com/office/powerpoint/2010/main" val="335720259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Vad </a:t>
            </a:r>
            <a:r>
              <a:rPr lang="sv-SE" dirty="0" smtClean="0"/>
              <a:t>är barnkonventionen?</a:t>
            </a:r>
            <a:endParaRPr lang="sv-SE" dirty="0"/>
          </a:p>
        </p:txBody>
      </p:sp>
    </p:spTree>
    <p:extLst>
      <p:ext uri="{BB962C8B-B14F-4D97-AF65-F5344CB8AC3E}">
        <p14:creationId xmlns:p14="http://schemas.microsoft.com/office/powerpoint/2010/main" val="103140312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Barnkonventionen</a:t>
            </a:r>
            <a:endParaRPr lang="sv-SE" dirty="0"/>
          </a:p>
        </p:txBody>
      </p:sp>
      <p:sp>
        <p:nvSpPr>
          <p:cNvPr id="3" name="Platshållare för text 2"/>
          <p:cNvSpPr>
            <a:spLocks noGrp="1"/>
          </p:cNvSpPr>
          <p:nvPr>
            <p:ph type="body" sz="quarter" idx="11"/>
          </p:nvPr>
        </p:nvSpPr>
        <p:spPr/>
        <p:txBody>
          <a:bodyPr/>
          <a:lstStyle/>
          <a:p>
            <a:pPr>
              <a:lnSpc>
                <a:spcPct val="100000"/>
              </a:lnSpc>
            </a:pPr>
            <a:r>
              <a:rPr lang="sv-SE" dirty="0"/>
              <a:t>I idrottens verksamhetsidé ingår </a:t>
            </a:r>
            <a:r>
              <a:rPr lang="sv-SE" dirty="0" smtClean="0"/>
              <a:t>det att </a:t>
            </a:r>
            <a:r>
              <a:rPr lang="sv-SE" dirty="0"/>
              <a:t>följa riktlinjer för barn- och ungdomsidrott, bland annat FN:s barnkonvention</a:t>
            </a:r>
            <a:r>
              <a:rPr lang="sv-SE" dirty="0" smtClean="0"/>
              <a:t>.</a:t>
            </a:r>
          </a:p>
          <a:p>
            <a:pPr>
              <a:lnSpc>
                <a:spcPct val="100000"/>
              </a:lnSpc>
            </a:pPr>
            <a:r>
              <a:rPr lang="sv-SE" dirty="0" smtClean="0"/>
              <a:t>Se nedan </a:t>
            </a:r>
            <a:r>
              <a:rPr lang="sv-SE" dirty="0"/>
              <a:t>film av UNICEF Sverige om </a:t>
            </a:r>
            <a:r>
              <a:rPr lang="sv-SE" dirty="0" smtClean="0"/>
              <a:t>barnkonventionen:</a:t>
            </a:r>
          </a:p>
          <a:p>
            <a:pPr marL="0" indent="0">
              <a:lnSpc>
                <a:spcPct val="100000"/>
              </a:lnSpc>
              <a:buNone/>
            </a:pPr>
            <a:r>
              <a:rPr lang="sv-SE" sz="1600" dirty="0">
                <a:hlinkClick r:id="rId4"/>
              </a:rPr>
              <a:t>Länk till filmen finns </a:t>
            </a:r>
            <a:r>
              <a:rPr lang="sv-SE" sz="1600" dirty="0" smtClean="0">
                <a:hlinkClick r:id="rId4"/>
              </a:rPr>
              <a:t>här</a:t>
            </a:r>
            <a:endParaRPr lang="sv-SE" sz="1600" dirty="0" smtClean="0"/>
          </a:p>
          <a:p>
            <a:endParaRPr lang="sv-SE" dirty="0"/>
          </a:p>
          <a:p>
            <a:endParaRPr lang="sv-SE" dirty="0"/>
          </a:p>
        </p:txBody>
      </p:sp>
      <p:pic>
        <p:nvPicPr>
          <p:cNvPr id="5" name="Bvt10uFh6Qc"/>
          <p:cNvPicPr>
            <a:picLocks noRot="1" noChangeAspect="1"/>
          </p:cNvPicPr>
          <p:nvPr>
            <a:videoFile r:link="rId1"/>
          </p:nvPr>
        </p:nvPicPr>
        <p:blipFill>
          <a:blip r:embed="rId5"/>
          <a:stretch>
            <a:fillRect/>
          </a:stretch>
        </p:blipFill>
        <p:spPr>
          <a:xfrm>
            <a:off x="1358607" y="3262111"/>
            <a:ext cx="5065671" cy="2849440"/>
          </a:xfrm>
          <a:prstGeom prst="rect">
            <a:avLst/>
          </a:prstGeom>
        </p:spPr>
      </p:pic>
    </p:spTree>
    <p:extLst>
      <p:ext uri="{BB962C8B-B14F-4D97-AF65-F5344CB8AC3E}">
        <p14:creationId xmlns:p14="http://schemas.microsoft.com/office/powerpoint/2010/main" val="3724773719"/>
      </p:ext>
    </p:extLst>
  </p:cSld>
  <p:clrMapOvr>
    <a:masterClrMapping/>
  </p:clrMapOvr>
  <p:timing>
    <p:tnLst>
      <p:par>
        <p:cTn id="1" dur="indefinite" restart="never" nodeType="tmRoot">
          <p:childTnLst>
            <p:video>
              <p:cMediaNode>
                <p:cTn id="2" fill="hold" display="0">
                  <p:stCondLst>
                    <p:cond delay="indefinite"/>
                  </p:stCondLst>
                </p:cTn>
                <p:tgtEl>
                  <p:spTgt spid="5"/>
                </p:tgtEl>
              </p:cMediaNode>
            </p:vide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smtClean="0"/>
              <a:t>Barnens spelregler (7 stycken) bygger </a:t>
            </a:r>
            <a:r>
              <a:rPr lang="sv-SE" dirty="0"/>
              <a:t>på barnkonventionen och </a:t>
            </a:r>
            <a:r>
              <a:rPr lang="sv-SE" dirty="0" smtClean="0"/>
              <a:t>fungerar </a:t>
            </a:r>
            <a:r>
              <a:rPr lang="sv-SE" dirty="0"/>
              <a:t>som en guide för </a:t>
            </a:r>
            <a:r>
              <a:rPr lang="sv-SE" dirty="0" smtClean="0"/>
              <a:t>barn. Vilka </a:t>
            </a:r>
            <a:r>
              <a:rPr lang="sv-SE" dirty="0"/>
              <a:t>är </a:t>
            </a:r>
            <a:r>
              <a:rPr lang="sv-SE" dirty="0" smtClean="0"/>
              <a:t>reglerna? </a:t>
            </a:r>
            <a:endParaRPr lang="sv-SE" dirty="0"/>
          </a:p>
        </p:txBody>
      </p:sp>
    </p:spTree>
    <p:extLst>
      <p:ext uri="{BB962C8B-B14F-4D97-AF65-F5344CB8AC3E}">
        <p14:creationId xmlns:p14="http://schemas.microsoft.com/office/powerpoint/2010/main" val="240333323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Barnens spelregler</a:t>
            </a:r>
            <a:endParaRPr lang="sv-SE" dirty="0"/>
          </a:p>
        </p:txBody>
      </p:sp>
      <p:sp>
        <p:nvSpPr>
          <p:cNvPr id="3" name="Platshållare för text 2"/>
          <p:cNvSpPr>
            <a:spLocks noGrp="1"/>
          </p:cNvSpPr>
          <p:nvPr>
            <p:ph type="body" sz="quarter" idx="11"/>
          </p:nvPr>
        </p:nvSpPr>
        <p:spPr/>
        <p:txBody>
          <a:bodyPr/>
          <a:lstStyle/>
          <a:p>
            <a:r>
              <a:rPr lang="sv-SE" dirty="0" smtClean="0"/>
              <a:t>Sju regler som bygger på </a:t>
            </a:r>
            <a:r>
              <a:rPr lang="sv-SE" dirty="0" smtClean="0">
                <a:solidFill>
                  <a:srgbClr val="008EAA"/>
                </a:solidFill>
              </a:rPr>
              <a:t>barnkonventionen</a:t>
            </a:r>
            <a:r>
              <a:rPr lang="sv-SE" dirty="0" smtClean="0"/>
              <a:t>.</a:t>
            </a:r>
            <a:br>
              <a:rPr lang="sv-SE" dirty="0" smtClean="0"/>
            </a:br>
            <a:r>
              <a:rPr lang="sv-SE" dirty="0" smtClean="0"/>
              <a:t>Dessa tydliggör vad alla inom idrotten</a:t>
            </a:r>
            <a:br>
              <a:rPr lang="sv-SE" dirty="0" smtClean="0"/>
            </a:br>
            <a:r>
              <a:rPr lang="sv-SE" dirty="0" smtClean="0"/>
              <a:t>har att förhålla sig till </a:t>
            </a:r>
            <a:r>
              <a:rPr lang="sv-SE" dirty="0" smtClean="0">
                <a:solidFill>
                  <a:srgbClr val="008EAA"/>
                </a:solidFill>
              </a:rPr>
              <a:t>gällande barns</a:t>
            </a:r>
            <a:br>
              <a:rPr lang="sv-SE" dirty="0" smtClean="0">
                <a:solidFill>
                  <a:srgbClr val="008EAA"/>
                </a:solidFill>
              </a:rPr>
            </a:br>
            <a:r>
              <a:rPr lang="sv-SE" dirty="0" smtClean="0">
                <a:solidFill>
                  <a:srgbClr val="008EAA"/>
                </a:solidFill>
              </a:rPr>
              <a:t>rättigheter</a:t>
            </a:r>
            <a:r>
              <a:rPr lang="sv-SE" dirty="0" smtClean="0"/>
              <a:t>.</a:t>
            </a:r>
          </a:p>
          <a:p>
            <a:r>
              <a:rPr lang="sv-SE" dirty="0" smtClean="0"/>
              <a:t>Se filmerna på nästa sida.</a:t>
            </a:r>
            <a:br>
              <a:rPr lang="sv-SE" dirty="0" smtClean="0"/>
            </a:br>
            <a:r>
              <a:rPr lang="sv-SE" dirty="0" smtClean="0"/>
              <a:t>Läs gärna mer på </a:t>
            </a:r>
            <a:r>
              <a:rPr lang="sv-SE" dirty="0" smtClean="0">
                <a:hlinkClick r:id="rId3"/>
              </a:rPr>
              <a:t>barnensspelregler.se</a:t>
            </a:r>
            <a:r>
              <a:rPr lang="sv-SE" dirty="0" smtClean="0"/>
              <a:t>.</a:t>
            </a:r>
            <a:br>
              <a:rPr lang="sv-SE" dirty="0" smtClean="0"/>
            </a:br>
            <a:r>
              <a:rPr lang="sv-SE" dirty="0" smtClean="0"/>
              <a:t>- Fungerar som en </a:t>
            </a:r>
            <a:r>
              <a:rPr lang="sv-SE" dirty="0" smtClean="0">
                <a:solidFill>
                  <a:srgbClr val="008EAA"/>
                </a:solidFill>
              </a:rPr>
              <a:t>guide</a:t>
            </a:r>
            <a:r>
              <a:rPr lang="sv-SE" dirty="0" smtClean="0"/>
              <a:t> för barn, unga och </a:t>
            </a:r>
            <a:r>
              <a:rPr lang="sv-SE" dirty="0"/>
              <a:t/>
            </a:r>
            <a:br>
              <a:rPr lang="sv-SE" dirty="0"/>
            </a:br>
            <a:r>
              <a:rPr lang="sv-SE" dirty="0" smtClean="0"/>
              <a:t>idrottsledare.</a:t>
            </a:r>
          </a:p>
        </p:txBody>
      </p:sp>
      <p:pic>
        <p:nvPicPr>
          <p:cNvPr id="6" name="Bildobjekt 5"/>
          <p:cNvPicPr>
            <a:picLocks noChangeAspect="1"/>
          </p:cNvPicPr>
          <p:nvPr/>
        </p:nvPicPr>
        <p:blipFill>
          <a:blip r:embed="rId4"/>
          <a:stretch>
            <a:fillRect/>
          </a:stretch>
        </p:blipFill>
        <p:spPr>
          <a:xfrm>
            <a:off x="8000505" y="0"/>
            <a:ext cx="4191495" cy="6858000"/>
          </a:xfrm>
          <a:prstGeom prst="rect">
            <a:avLst/>
          </a:prstGeom>
        </p:spPr>
      </p:pic>
    </p:spTree>
    <p:extLst>
      <p:ext uri="{BB962C8B-B14F-4D97-AF65-F5344CB8AC3E}">
        <p14:creationId xmlns:p14="http://schemas.microsoft.com/office/powerpoint/2010/main" val="418433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RvMmhcTQU"/>
          <p:cNvPicPr>
            <a:picLocks noRot="1" noChangeAspect="1"/>
          </p:cNvPicPr>
          <p:nvPr>
            <a:videoFile r:link="rId1"/>
          </p:nvPr>
        </p:nvPicPr>
        <p:blipFill>
          <a:blip r:embed="rId10"/>
          <a:stretch>
            <a:fillRect/>
          </a:stretch>
        </p:blipFill>
        <p:spPr>
          <a:xfrm>
            <a:off x="0" y="0"/>
            <a:ext cx="4015946" cy="2258970"/>
          </a:xfrm>
          <a:prstGeom prst="rect">
            <a:avLst/>
          </a:prstGeom>
        </p:spPr>
      </p:pic>
      <p:pic>
        <p:nvPicPr>
          <p:cNvPr id="5" name="m6FkaqxCp_4"/>
          <p:cNvPicPr>
            <a:picLocks noRot="1" noChangeAspect="1"/>
          </p:cNvPicPr>
          <p:nvPr>
            <a:videoFile r:link="rId2"/>
          </p:nvPr>
        </p:nvPicPr>
        <p:blipFill>
          <a:blip r:embed="rId11"/>
          <a:stretch>
            <a:fillRect/>
          </a:stretch>
        </p:blipFill>
        <p:spPr>
          <a:xfrm>
            <a:off x="4088027" y="-2"/>
            <a:ext cx="4015946" cy="2258970"/>
          </a:xfrm>
          <a:prstGeom prst="rect">
            <a:avLst/>
          </a:prstGeom>
        </p:spPr>
      </p:pic>
      <p:pic>
        <p:nvPicPr>
          <p:cNvPr id="6" name="Boj_lKUUnjU"/>
          <p:cNvPicPr>
            <a:picLocks noRot="1" noChangeAspect="1"/>
          </p:cNvPicPr>
          <p:nvPr>
            <a:videoFile r:link="rId3"/>
          </p:nvPr>
        </p:nvPicPr>
        <p:blipFill>
          <a:blip r:embed="rId12"/>
          <a:stretch>
            <a:fillRect/>
          </a:stretch>
        </p:blipFill>
        <p:spPr>
          <a:xfrm>
            <a:off x="8176054" y="-2"/>
            <a:ext cx="4015946" cy="2258970"/>
          </a:xfrm>
          <a:prstGeom prst="rect">
            <a:avLst/>
          </a:prstGeom>
        </p:spPr>
      </p:pic>
      <p:pic>
        <p:nvPicPr>
          <p:cNvPr id="7" name="kmkcId_HQtQ"/>
          <p:cNvPicPr>
            <a:picLocks noRot="1" noChangeAspect="1"/>
          </p:cNvPicPr>
          <p:nvPr>
            <a:videoFile r:link="rId4"/>
          </p:nvPr>
        </p:nvPicPr>
        <p:blipFill>
          <a:blip r:embed="rId13"/>
          <a:stretch>
            <a:fillRect/>
          </a:stretch>
        </p:blipFill>
        <p:spPr>
          <a:xfrm>
            <a:off x="0" y="2299515"/>
            <a:ext cx="4015946" cy="2258970"/>
          </a:xfrm>
          <a:prstGeom prst="rect">
            <a:avLst/>
          </a:prstGeom>
        </p:spPr>
      </p:pic>
      <p:pic>
        <p:nvPicPr>
          <p:cNvPr id="8" name="j3o-5oiH8K8"/>
          <p:cNvPicPr>
            <a:picLocks noRot="1" noChangeAspect="1"/>
          </p:cNvPicPr>
          <p:nvPr>
            <a:videoFile r:link="rId5"/>
          </p:nvPr>
        </p:nvPicPr>
        <p:blipFill>
          <a:blip r:embed="rId14"/>
          <a:stretch>
            <a:fillRect/>
          </a:stretch>
        </p:blipFill>
        <p:spPr>
          <a:xfrm>
            <a:off x="4088027" y="2299515"/>
            <a:ext cx="4015946" cy="2258970"/>
          </a:xfrm>
          <a:prstGeom prst="rect">
            <a:avLst/>
          </a:prstGeom>
        </p:spPr>
      </p:pic>
      <p:pic>
        <p:nvPicPr>
          <p:cNvPr id="9" name="NmokdtEpkrU"/>
          <p:cNvPicPr>
            <a:picLocks noRot="1" noChangeAspect="1"/>
          </p:cNvPicPr>
          <p:nvPr>
            <a:videoFile r:link="rId6"/>
          </p:nvPr>
        </p:nvPicPr>
        <p:blipFill>
          <a:blip r:embed="rId15"/>
          <a:stretch>
            <a:fillRect/>
          </a:stretch>
        </p:blipFill>
        <p:spPr>
          <a:xfrm>
            <a:off x="8176054" y="2298741"/>
            <a:ext cx="4015946" cy="2258970"/>
          </a:xfrm>
          <a:prstGeom prst="rect">
            <a:avLst/>
          </a:prstGeom>
        </p:spPr>
      </p:pic>
      <p:pic>
        <p:nvPicPr>
          <p:cNvPr id="10" name="is4tNS1B6jQ"/>
          <p:cNvPicPr>
            <a:picLocks noRot="1" noChangeAspect="1"/>
          </p:cNvPicPr>
          <p:nvPr>
            <a:videoFile r:link="rId7"/>
          </p:nvPr>
        </p:nvPicPr>
        <p:blipFill>
          <a:blip r:embed="rId16"/>
          <a:stretch>
            <a:fillRect/>
          </a:stretch>
        </p:blipFill>
        <p:spPr>
          <a:xfrm>
            <a:off x="0" y="4599030"/>
            <a:ext cx="4015946" cy="2258970"/>
          </a:xfrm>
          <a:prstGeom prst="rect">
            <a:avLst/>
          </a:prstGeom>
        </p:spPr>
      </p:pic>
    </p:spTree>
    <p:extLst>
      <p:ext uri="{BB962C8B-B14F-4D97-AF65-F5344CB8AC3E}">
        <p14:creationId xmlns:p14="http://schemas.microsoft.com/office/powerpoint/2010/main" val="1428565567"/>
      </p:ext>
    </p:extLst>
  </p:cSld>
  <p:clrMapOvr>
    <a:masterClrMapping/>
  </p:clrMapOvr>
  <p:timing>
    <p:tnLst>
      <p:par>
        <p:cTn id="1" dur="indefinite" restart="never" nodeType="tmRoot">
          <p:childTnLst>
            <p:video>
              <p:cMediaNode>
                <p:cTn id="2" fill="hold" display="0">
                  <p:stCondLst>
                    <p:cond delay="indefinite"/>
                  </p:stCondLst>
                </p:cTn>
                <p:tgtEl>
                  <p:spTgt spid="4"/>
                </p:tgtEl>
              </p:cMediaNode>
            </p:video>
            <p:video>
              <p:cMediaNode>
                <p:cTn id="3" fill="hold" display="0">
                  <p:stCondLst>
                    <p:cond delay="indefinite"/>
                  </p:stCondLst>
                </p:cTn>
                <p:tgtEl>
                  <p:spTgt spid="5"/>
                </p:tgtEl>
              </p:cMediaNode>
            </p:vide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a:t>Diskutera barnens spelregler och hur din förening arbetar med </a:t>
            </a:r>
            <a:r>
              <a:rPr lang="sv-SE" dirty="0" smtClean="0"/>
              <a:t>dessa.</a:t>
            </a:r>
            <a:endParaRPr lang="sv-SE" dirty="0"/>
          </a:p>
        </p:txBody>
      </p:sp>
    </p:spTree>
    <p:extLst>
      <p:ext uri="{BB962C8B-B14F-4D97-AF65-F5344CB8AC3E}">
        <p14:creationId xmlns:p14="http://schemas.microsoft.com/office/powerpoint/2010/main" val="346237785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a:t>Sidor i boken 201-209</a:t>
            </a:r>
          </a:p>
          <a:p>
            <a:r>
              <a:rPr lang="sv-SE" dirty="0"/>
              <a:t>Tid: ca 3</a:t>
            </a:r>
            <a:r>
              <a:rPr lang="sv-SE" dirty="0" smtClean="0"/>
              <a:t>0 minuter </a:t>
            </a:r>
            <a:endParaRPr lang="sv-SE" dirty="0"/>
          </a:p>
        </p:txBody>
      </p:sp>
      <p:sp>
        <p:nvSpPr>
          <p:cNvPr id="3" name="Rubrik 2"/>
          <p:cNvSpPr>
            <a:spLocks noGrp="1"/>
          </p:cNvSpPr>
          <p:nvPr>
            <p:ph type="ctrTitle"/>
          </p:nvPr>
        </p:nvSpPr>
        <p:spPr/>
        <p:txBody>
          <a:bodyPr/>
          <a:lstStyle/>
          <a:p>
            <a:r>
              <a:rPr lang="sv-SE" dirty="0" smtClean="0"/>
              <a:t>Antidoping</a:t>
            </a:r>
            <a:endParaRPr lang="sv-SE" dirty="0"/>
          </a:p>
        </p:txBody>
      </p:sp>
    </p:spTree>
    <p:extLst>
      <p:ext uri="{BB962C8B-B14F-4D97-AF65-F5344CB8AC3E}">
        <p14:creationId xmlns:p14="http://schemas.microsoft.com/office/powerpoint/2010/main" val="3175308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Svensk Simidrott blå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46_svensksimidrott_ppt_korr01_utanexempel" id="{0EE7ADB3-A5FC-904B-8797-C07AA8013B16}" vid="{5AFA0EF9-2F88-B540-860D-D35CE91CFCE0}"/>
    </a:ext>
  </a:extLst>
</a:theme>
</file>

<file path=ppt/theme/theme2.xml><?xml version="1.0" encoding="utf-8"?>
<a:theme xmlns:a="http://schemas.openxmlformats.org/drawingml/2006/main" name="Svensk Simidrott vit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46_svensksimidrott_ppt_korr01_utanexempel" id="{0EE7ADB3-A5FC-904B-8797-C07AA8013B16}" vid="{89410736-8E26-C742-95E2-F70401C0F72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Simidrottarutbildning bilder</Template>
  <TotalTime>6268</TotalTime>
  <Words>7656</Words>
  <Application>Microsoft Office PowerPoint</Application>
  <PresentationFormat>Bredbild</PresentationFormat>
  <Paragraphs>864</Paragraphs>
  <Slides>130</Slides>
  <Notes>115</Notes>
  <HiddenSlides>0</HiddenSlides>
  <MMClips>11</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130</vt:i4>
      </vt:variant>
    </vt:vector>
  </HeadingPairs>
  <TitlesOfParts>
    <vt:vector size="137" baseType="lpstr">
      <vt:lpstr>Arial</vt:lpstr>
      <vt:lpstr>Calibri</vt:lpstr>
      <vt:lpstr>Century Gothic</vt:lpstr>
      <vt:lpstr>Times New Roman</vt:lpstr>
      <vt:lpstr>Wingdings</vt:lpstr>
      <vt:lpstr>Svensk Simidrott blå logotyp</vt:lpstr>
      <vt:lpstr>Svensk Simidrott vit logotyp</vt:lpstr>
      <vt:lpstr>Simidrottarutbildning Del 1: Idrottsgenerell</vt:lpstr>
      <vt:lpstr>Mål med utbildningen</vt:lpstr>
      <vt:lpstr>Delaktighetsstegen</vt:lpstr>
      <vt:lpstr>PowerPoint-presentation</vt:lpstr>
      <vt:lpstr>Muskelanatomi, funktion och stabilitet</vt:lpstr>
      <vt:lpstr>PowerPoint-presentation</vt:lpstr>
      <vt:lpstr>Bålstabilitet</vt:lpstr>
      <vt:lpstr>PowerPoint-presentation</vt:lpstr>
      <vt:lpstr>PowerPoint-presentation</vt:lpstr>
      <vt:lpstr>Hållning och Rörlighet</vt:lpstr>
      <vt:lpstr>PowerPoint-presentation</vt:lpstr>
      <vt:lpstr>Stabiliserande muskulatur</vt:lpstr>
      <vt:lpstr>PowerPoint-presentation</vt:lpstr>
      <vt:lpstr>Dynamiskt arbetande muskulatur</vt:lpstr>
      <vt:lpstr>Fysiologi och träningslära </vt:lpstr>
      <vt:lpstr>PowerPoint-presentation</vt:lpstr>
      <vt:lpstr>ATP (energi)</vt:lpstr>
      <vt:lpstr>ATP-processen</vt:lpstr>
      <vt:lpstr>PowerPoint-presentation</vt:lpstr>
      <vt:lpstr>Muskler och muskelfibrer</vt:lpstr>
      <vt:lpstr>PowerPoint-presentation</vt:lpstr>
      <vt:lpstr>Periodisering</vt:lpstr>
      <vt:lpstr>PowerPoint-presentation</vt:lpstr>
      <vt:lpstr>Träningens grundprinciper</vt:lpstr>
      <vt:lpstr>PowerPoint-presentation</vt:lpstr>
      <vt:lpstr>Fysiska grundegenskaper</vt:lpstr>
      <vt:lpstr>Fysiska grundegenskaper</vt:lpstr>
      <vt:lpstr>PowerPoint-presentation</vt:lpstr>
      <vt:lpstr>Anaerob träning</vt:lpstr>
      <vt:lpstr>Aerob träning</vt:lpstr>
      <vt:lpstr>Tester och mätmetoder Tävlingslära</vt:lpstr>
      <vt:lpstr>PowerPoint-presentation</vt:lpstr>
      <vt:lpstr>Fält- och laboratorietester</vt:lpstr>
      <vt:lpstr>PowerPoint-presentation</vt:lpstr>
      <vt:lpstr>Aeroba och Anaeroba tester</vt:lpstr>
      <vt:lpstr>PowerPoint-presentation</vt:lpstr>
      <vt:lpstr>Analys av personliga kvaliteter</vt:lpstr>
      <vt:lpstr>PowerPoint-presentation</vt:lpstr>
      <vt:lpstr>Planering, genomförande, utvärdering</vt:lpstr>
      <vt:lpstr>PowerPoint-presentation</vt:lpstr>
      <vt:lpstr>Prestationsanalys</vt:lpstr>
      <vt:lpstr>Idrottsnutrition</vt:lpstr>
      <vt:lpstr>PowerPoint-presentation</vt:lpstr>
      <vt:lpstr>Energibalans och energibehov</vt:lpstr>
      <vt:lpstr>PowerPoint-presentation</vt:lpstr>
      <vt:lpstr>Energiförbrukning</vt:lpstr>
      <vt:lpstr>PowerPoint-presentation</vt:lpstr>
      <vt:lpstr>Energi- och näringsintag</vt:lpstr>
      <vt:lpstr>PowerPoint-presentation</vt:lpstr>
      <vt:lpstr>Kolhydrater</vt:lpstr>
      <vt:lpstr>PowerPoint-presentation</vt:lpstr>
      <vt:lpstr>PowerPoint-presentation</vt:lpstr>
      <vt:lpstr>Fett</vt:lpstr>
      <vt:lpstr>PowerPoint-presentation</vt:lpstr>
      <vt:lpstr>Protein</vt:lpstr>
      <vt:lpstr>PowerPoint-presentation</vt:lpstr>
      <vt:lpstr>Vätska</vt:lpstr>
      <vt:lpstr>PowerPoint-presentation</vt:lpstr>
      <vt:lpstr>Återhämtningsmål efter träning/tävling</vt:lpstr>
      <vt:lpstr>Idrottens psykologi </vt:lpstr>
      <vt:lpstr>PowerPoint-presentation</vt:lpstr>
      <vt:lpstr>Psykologi och prestation inom idrotten</vt:lpstr>
      <vt:lpstr>PowerPoint-presentation</vt:lpstr>
      <vt:lpstr>Stress, anspänning och nervositet</vt:lpstr>
      <vt:lpstr>PowerPoint-presentation</vt:lpstr>
      <vt:lpstr>PowerPoint-presentation</vt:lpstr>
      <vt:lpstr>Motivation</vt:lpstr>
      <vt:lpstr>PowerPoint-presentation</vt:lpstr>
      <vt:lpstr>PowerPoint-presentation</vt:lpstr>
      <vt:lpstr>Positiv och negativ förstärkning</vt:lpstr>
      <vt:lpstr>PowerPoint-presentation</vt:lpstr>
      <vt:lpstr>Att sätta mål</vt:lpstr>
      <vt:lpstr>Mål enligt SMARTS</vt:lpstr>
      <vt:lpstr>PowerPoint-presentation</vt:lpstr>
      <vt:lpstr>Själv…</vt:lpstr>
      <vt:lpstr>PowerPoint-presentation</vt:lpstr>
      <vt:lpstr>Flow</vt:lpstr>
      <vt:lpstr>Idrottsskador</vt:lpstr>
      <vt:lpstr>PowerPoint-presentation</vt:lpstr>
      <vt:lpstr>Olika idrottsskador</vt:lpstr>
      <vt:lpstr>PowerPoint-presentation</vt:lpstr>
      <vt:lpstr>Förebygga och undvika skador</vt:lpstr>
      <vt:lpstr>PowerPoint-presentation</vt:lpstr>
      <vt:lpstr>Komma tillbaka efter skada</vt:lpstr>
      <vt:lpstr>Idrottens värdegrund</vt:lpstr>
      <vt:lpstr>PowerPoint-presentation</vt:lpstr>
      <vt:lpstr>Idrottens verksamhetsidé</vt:lpstr>
      <vt:lpstr>PowerPoint-presentation</vt:lpstr>
      <vt:lpstr>Idrottens värdegrund</vt:lpstr>
      <vt:lpstr>PowerPoint-presentation</vt:lpstr>
      <vt:lpstr>Jämställdhet inom idrotten</vt:lpstr>
      <vt:lpstr>PowerPoint-presentation</vt:lpstr>
      <vt:lpstr>PowerPoint-presentation</vt:lpstr>
      <vt:lpstr>Barnkonventionen</vt:lpstr>
      <vt:lpstr>PowerPoint-presentation</vt:lpstr>
      <vt:lpstr>Barnens spelregler</vt:lpstr>
      <vt:lpstr>PowerPoint-presentation</vt:lpstr>
      <vt:lpstr>PowerPoint-presentation</vt:lpstr>
      <vt:lpstr>Antidoping</vt:lpstr>
      <vt:lpstr>PowerPoint-presentation</vt:lpstr>
      <vt:lpstr>Det är ditt egna ansvar!</vt:lpstr>
      <vt:lpstr>Riskerna med kosttillskott</vt:lpstr>
      <vt:lpstr>PowerPoint-presentation</vt:lpstr>
      <vt:lpstr>Vad är dopingklassat?</vt:lpstr>
      <vt:lpstr>PowerPoint-presentation</vt:lpstr>
      <vt:lpstr>Dispens</vt:lpstr>
      <vt:lpstr>PowerPoint-presentation</vt:lpstr>
      <vt:lpstr>Dopingkontroller</vt:lpstr>
      <vt:lpstr>Hur går en dopingkontroll till?</vt:lpstr>
      <vt:lpstr>PowerPoint-presentation</vt:lpstr>
      <vt:lpstr>Miljöns betydelse för idrottslig utveckling</vt:lpstr>
      <vt:lpstr>Idrottsval</vt:lpstr>
      <vt:lpstr>PowerPoint-presentation</vt:lpstr>
      <vt:lpstr>PowerPoint-presentation</vt:lpstr>
      <vt:lpstr>Miljöns betydelse för idrottsutveckling</vt:lpstr>
      <vt:lpstr>PowerPoint-presentation</vt:lpstr>
      <vt:lpstr>Goda idrottsliga utvecklingsmiljöer</vt:lpstr>
      <vt:lpstr>Idrottens dubbla karriärer</vt:lpstr>
      <vt:lpstr>PowerPoint-presentation</vt:lpstr>
      <vt:lpstr>Vad är en dubbel karriär?</vt:lpstr>
      <vt:lpstr>PowerPoint-presentation</vt:lpstr>
      <vt:lpstr>Fördelar med en dubbel karriär</vt:lpstr>
      <vt:lpstr>PowerPoint-presentation</vt:lpstr>
      <vt:lpstr>Svenska idrottsmodellen för dubbla karriärer</vt:lpstr>
      <vt:lpstr>Svenska idrottsmodellen för dubbla karriärer</vt:lpstr>
      <vt:lpstr>PowerPoint-presentation</vt:lpstr>
      <vt:lpstr>Dubbla karriärer på idrottsgymnasium</vt:lpstr>
      <vt:lpstr>PowerPoint-presentation</vt:lpstr>
      <vt:lpstr>PowerPoint-presentation</vt:lpstr>
      <vt:lpstr>PowerPoint-presentation</vt:lpstr>
    </vt:vector>
  </TitlesOfParts>
  <Company>Svenska Simförbundet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Simidrottarutbildning</dc:title>
  <dc:subject>Aktivutbildning för Simidrottare</dc:subject>
  <dc:creator>Martin Harlenbäck</dc:creator>
  <cp:lastModifiedBy>Martin Harlenbäck</cp:lastModifiedBy>
  <cp:revision>144</cp:revision>
  <cp:lastPrinted>2019-11-29T12:55:41Z</cp:lastPrinted>
  <dcterms:created xsi:type="dcterms:W3CDTF">2019-10-02T08:12:41Z</dcterms:created>
  <dcterms:modified xsi:type="dcterms:W3CDTF">2019-12-13T09:34:29Z</dcterms:modified>
</cp:coreProperties>
</file>