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Century Gothic" panose="020B0502020202020204" pitchFamily="34" charset="0"/>
      <p:regular r:id="rId15"/>
      <p:bold r:id="rId16"/>
      <p:italic r:id="rId17"/>
      <p:boldItalic r:id="rId18"/>
    </p:embeddedFont>
    <p:embeddedFont>
      <p:font typeface="IBM Plex Sans" panose="020B0503050203000203"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3D7E2AD-8280-4B83-BB09-F97B0EED4E30}">
  <a:tblStyle styleId="{83D7E2AD-8280-4B83-BB09-F97B0EED4E30}"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ästsvenska Simförbundet" userId="6b663fe93fcab56d" providerId="LiveId" clId="{10741342-3441-4E24-8DD9-719A5C2995E1}"/>
    <pc:docChg chg="undo custSel modSld">
      <pc:chgData name="Västsvenska Simförbundet" userId="6b663fe93fcab56d" providerId="LiveId" clId="{10741342-3441-4E24-8DD9-719A5C2995E1}" dt="2024-09-10T13:06:10.320" v="84" actId="14100"/>
      <pc:docMkLst>
        <pc:docMk/>
      </pc:docMkLst>
      <pc:sldChg chg="modSp mod">
        <pc:chgData name="Västsvenska Simförbundet" userId="6b663fe93fcab56d" providerId="LiveId" clId="{10741342-3441-4E24-8DD9-719A5C2995E1}" dt="2024-09-02T12:29:02.231" v="13" actId="6549"/>
        <pc:sldMkLst>
          <pc:docMk/>
          <pc:sldMk cId="0" sldId="258"/>
        </pc:sldMkLst>
        <pc:spChg chg="mod">
          <ac:chgData name="Västsvenska Simförbundet" userId="6b663fe93fcab56d" providerId="LiveId" clId="{10741342-3441-4E24-8DD9-719A5C2995E1}" dt="2024-09-02T12:29:02.231" v="13" actId="6549"/>
          <ac:spMkLst>
            <pc:docMk/>
            <pc:sldMk cId="0" sldId="258"/>
            <ac:spMk id="78" creationId="{00000000-0000-0000-0000-000000000000}"/>
          </ac:spMkLst>
        </pc:spChg>
      </pc:sldChg>
      <pc:sldChg chg="modSp mod">
        <pc:chgData name="Västsvenska Simförbundet" userId="6b663fe93fcab56d" providerId="LiveId" clId="{10741342-3441-4E24-8DD9-719A5C2995E1}" dt="2024-09-10T12:56:24.900" v="81" actId="14100"/>
        <pc:sldMkLst>
          <pc:docMk/>
          <pc:sldMk cId="0" sldId="262"/>
        </pc:sldMkLst>
        <pc:spChg chg="mod">
          <ac:chgData name="Västsvenska Simförbundet" userId="6b663fe93fcab56d" providerId="LiveId" clId="{10741342-3441-4E24-8DD9-719A5C2995E1}" dt="2024-09-06T09:22:41.122" v="35" actId="20577"/>
          <ac:spMkLst>
            <pc:docMk/>
            <pc:sldMk cId="0" sldId="262"/>
            <ac:spMk id="112" creationId="{00000000-0000-0000-0000-000000000000}"/>
          </ac:spMkLst>
        </pc:spChg>
        <pc:spChg chg="mod">
          <ac:chgData name="Västsvenska Simförbundet" userId="6b663fe93fcab56d" providerId="LiveId" clId="{10741342-3441-4E24-8DD9-719A5C2995E1}" dt="2024-09-10T12:35:01.119" v="52" actId="1076"/>
          <ac:spMkLst>
            <pc:docMk/>
            <pc:sldMk cId="0" sldId="262"/>
            <ac:spMk id="117" creationId="{00000000-0000-0000-0000-000000000000}"/>
          </ac:spMkLst>
        </pc:spChg>
        <pc:spChg chg="mod">
          <ac:chgData name="Västsvenska Simförbundet" userId="6b663fe93fcab56d" providerId="LiveId" clId="{10741342-3441-4E24-8DD9-719A5C2995E1}" dt="2024-09-10T12:55:58.809" v="79" actId="14100"/>
          <ac:spMkLst>
            <pc:docMk/>
            <pc:sldMk cId="0" sldId="262"/>
            <ac:spMk id="118" creationId="{00000000-0000-0000-0000-000000000000}"/>
          </ac:spMkLst>
        </pc:spChg>
        <pc:spChg chg="mod">
          <ac:chgData name="Västsvenska Simförbundet" userId="6b663fe93fcab56d" providerId="LiveId" clId="{10741342-3441-4E24-8DD9-719A5C2995E1}" dt="2024-09-10T12:37:42.187" v="63" actId="14100"/>
          <ac:spMkLst>
            <pc:docMk/>
            <pc:sldMk cId="0" sldId="262"/>
            <ac:spMk id="121" creationId="{00000000-0000-0000-0000-000000000000}"/>
          </ac:spMkLst>
        </pc:spChg>
        <pc:spChg chg="mod">
          <ac:chgData name="Västsvenska Simförbundet" userId="6b663fe93fcab56d" providerId="LiveId" clId="{10741342-3441-4E24-8DD9-719A5C2995E1}" dt="2024-09-10T12:37:55.837" v="65" actId="14100"/>
          <ac:spMkLst>
            <pc:docMk/>
            <pc:sldMk cId="0" sldId="262"/>
            <ac:spMk id="122" creationId="{00000000-0000-0000-0000-000000000000}"/>
          </ac:spMkLst>
        </pc:spChg>
        <pc:spChg chg="mod">
          <ac:chgData name="Västsvenska Simförbundet" userId="6b663fe93fcab56d" providerId="LiveId" clId="{10741342-3441-4E24-8DD9-719A5C2995E1}" dt="2024-09-10T12:38:41.790" v="69" actId="1076"/>
          <ac:spMkLst>
            <pc:docMk/>
            <pc:sldMk cId="0" sldId="262"/>
            <ac:spMk id="127" creationId="{00000000-0000-0000-0000-000000000000}"/>
          </ac:spMkLst>
        </pc:spChg>
        <pc:spChg chg="mod">
          <ac:chgData name="Västsvenska Simförbundet" userId="6b663fe93fcab56d" providerId="LiveId" clId="{10741342-3441-4E24-8DD9-719A5C2995E1}" dt="2024-09-10T12:56:24.900" v="81" actId="14100"/>
          <ac:spMkLst>
            <pc:docMk/>
            <pc:sldMk cId="0" sldId="262"/>
            <ac:spMk id="128" creationId="{00000000-0000-0000-0000-000000000000}"/>
          </ac:spMkLst>
        </pc:spChg>
        <pc:spChg chg="mod">
          <ac:chgData name="Västsvenska Simförbundet" userId="6b663fe93fcab56d" providerId="LiveId" clId="{10741342-3441-4E24-8DD9-719A5C2995E1}" dt="2024-09-10T12:39:11.670" v="72" actId="6549"/>
          <ac:spMkLst>
            <pc:docMk/>
            <pc:sldMk cId="0" sldId="262"/>
            <ac:spMk id="129" creationId="{00000000-0000-0000-0000-000000000000}"/>
          </ac:spMkLst>
        </pc:spChg>
      </pc:sldChg>
      <pc:sldChg chg="modSp mod">
        <pc:chgData name="Västsvenska Simförbundet" userId="6b663fe93fcab56d" providerId="LiveId" clId="{10741342-3441-4E24-8DD9-719A5C2995E1}" dt="2024-09-10T13:06:10.320" v="84" actId="14100"/>
        <pc:sldMkLst>
          <pc:docMk/>
          <pc:sldMk cId="0" sldId="265"/>
        </pc:sldMkLst>
        <pc:spChg chg="mod">
          <ac:chgData name="Västsvenska Simförbundet" userId="6b663fe93fcab56d" providerId="LiveId" clId="{10741342-3441-4E24-8DD9-719A5C2995E1}" dt="2024-09-10T13:05:46.084" v="82" actId="1076"/>
          <ac:spMkLst>
            <pc:docMk/>
            <pc:sldMk cId="0" sldId="265"/>
            <ac:spMk id="154" creationId="{00000000-0000-0000-0000-000000000000}"/>
          </ac:spMkLst>
        </pc:spChg>
        <pc:graphicFrameChg chg="modGraphic">
          <ac:chgData name="Västsvenska Simförbundet" userId="6b663fe93fcab56d" providerId="LiveId" clId="{10741342-3441-4E24-8DD9-719A5C2995E1}" dt="2024-09-10T13:06:10.320" v="84" actId="14100"/>
          <ac:graphicFrameMkLst>
            <pc:docMk/>
            <pc:sldMk cId="0" sldId="265"/>
            <ac:graphicFrameMk id="152"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d05a03ed16_0_24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g2d05a03ed16_0_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d05a03ed16_0_25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g2d05a03ed16_0_2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d05a03ed16_0_26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d05a03ed16_0_2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d05a03ed16_0_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g2d05a03ed16_0_1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g2d05a03ed16_0_1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d05a03ed16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g2d05a03ed16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d05a03ed16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d05a03ed16_0_10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 name="Google Shape;83;g2d05a03ed16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d05a03ed16_0_1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2d05a03ed16_0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d05a03ed16_0_20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g2d05a03ed16_0_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d05a03ed16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g2d05a03ed16_0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1200"/>
              <a:buFont typeface="Calibri"/>
              <a:buNone/>
            </a:pPr>
            <a:r>
              <a:rPr lang="sv" sz="1200" b="1" i="0" u="none" strike="noStrike">
                <a:solidFill>
                  <a:srgbClr val="000000"/>
                </a:solidFill>
                <a:latin typeface="Calibri"/>
                <a:ea typeface="Calibri"/>
                <a:cs typeface="Calibri"/>
                <a:sym typeface="Calibri"/>
              </a:rPr>
              <a:t>Resursmått: </a:t>
            </a:r>
            <a:endParaRPr sz="1200" b="0" i="0" u="none" strike="noStrike">
              <a:solidFill>
                <a:srgbClr val="000000"/>
              </a:solidFill>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sv" sz="1200" b="0" i="0" u="none" strike="noStrike">
                <a:solidFill>
                  <a:srgbClr val="000000"/>
                </a:solidFill>
                <a:latin typeface="Calibri"/>
                <a:ea typeface="Calibri"/>
                <a:cs typeface="Calibri"/>
                <a:sym typeface="Calibri"/>
              </a:rPr>
              <a:t>Det är i huvudsak en process för att mäta och kontrollera tillgängliga resurser för att effektivt styra och förbättra användningen av dem. </a:t>
            </a:r>
            <a:endParaRPr/>
          </a:p>
          <a:p>
            <a:pPr marL="0" lvl="0" indent="0" algn="l" rtl="0">
              <a:spcBef>
                <a:spcPts val="0"/>
              </a:spcBef>
              <a:spcAft>
                <a:spcPts val="0"/>
              </a:spcAft>
              <a:buClr>
                <a:schemeClr val="dk1"/>
              </a:buClr>
              <a:buSzPts val="1200"/>
              <a:buFont typeface="Arial"/>
              <a:buNone/>
            </a:pPr>
            <a:endParaRPr sz="1200" b="0" i="0" u="none" strike="noStrike">
              <a:solidFill>
                <a:srgbClr val="000000"/>
              </a:solidFill>
              <a:latin typeface="Calibri"/>
              <a:ea typeface="Calibri"/>
              <a:cs typeface="Calibri"/>
              <a:sym typeface="Calibri"/>
            </a:endParaRPr>
          </a:p>
          <a:p>
            <a:pPr marL="0" lvl="0" indent="0" algn="l" rtl="0">
              <a:spcBef>
                <a:spcPts val="0"/>
              </a:spcBef>
              <a:spcAft>
                <a:spcPts val="0"/>
              </a:spcAft>
              <a:buNone/>
            </a:pPr>
            <a:r>
              <a:rPr lang="sv" sz="1200" b="1" i="0" u="none" strike="noStrike">
                <a:solidFill>
                  <a:srgbClr val="000000"/>
                </a:solidFill>
                <a:latin typeface="Calibri"/>
                <a:ea typeface="Calibri"/>
                <a:cs typeface="Calibri"/>
                <a:sym typeface="Calibri"/>
              </a:rPr>
              <a:t>Prestationsmått: </a:t>
            </a:r>
            <a:endParaRPr sz="1200" b="0" i="0" u="none" strike="noStrike">
              <a:solidFill>
                <a:srgbClr val="000000"/>
              </a:solidFill>
              <a:latin typeface="Calibri"/>
              <a:ea typeface="Calibri"/>
              <a:cs typeface="Calibri"/>
              <a:sym typeface="Calibri"/>
            </a:endParaRPr>
          </a:p>
          <a:p>
            <a:pPr marL="0" lvl="0" indent="0" algn="l" rtl="0">
              <a:spcBef>
                <a:spcPts val="0"/>
              </a:spcBef>
              <a:spcAft>
                <a:spcPts val="0"/>
              </a:spcAft>
              <a:buNone/>
            </a:pPr>
            <a:r>
              <a:rPr lang="sv" sz="1200" b="0" i="0" u="none" strike="noStrike">
                <a:solidFill>
                  <a:srgbClr val="000000"/>
                </a:solidFill>
                <a:latin typeface="Calibri"/>
                <a:ea typeface="Calibri"/>
                <a:cs typeface="Calibri"/>
                <a:sym typeface="Calibri"/>
              </a:rPr>
              <a:t>Dessa mätvärden ger en grund för strategisk planering och beslutsfattande. Det är viktigt att prestationsmått är relevanta, mätbara och kopplade till övergripande mål och visioner. </a:t>
            </a:r>
            <a:endParaRPr/>
          </a:p>
          <a:p>
            <a:pPr marL="0" lvl="0" indent="0" algn="l" rtl="0">
              <a:spcBef>
                <a:spcPts val="0"/>
              </a:spcBef>
              <a:spcAft>
                <a:spcPts val="0"/>
              </a:spcAft>
              <a:buClr>
                <a:schemeClr val="dk1"/>
              </a:buClr>
              <a:buSzPts val="1200"/>
              <a:buFont typeface="Arial"/>
              <a:buNone/>
            </a:pPr>
            <a:endParaRPr sz="1200" b="0" i="0" u="none" strike="noStrike">
              <a:solidFill>
                <a:srgbClr val="000000"/>
              </a:solidFill>
              <a:latin typeface="Calibri"/>
              <a:ea typeface="Calibri"/>
              <a:cs typeface="Calibri"/>
              <a:sym typeface="Calibri"/>
            </a:endParaRPr>
          </a:p>
          <a:p>
            <a:pPr marL="0" lvl="0" indent="0" algn="l" rtl="0">
              <a:spcBef>
                <a:spcPts val="0"/>
              </a:spcBef>
              <a:spcAft>
                <a:spcPts val="0"/>
              </a:spcAft>
              <a:buNone/>
            </a:pPr>
            <a:r>
              <a:rPr lang="sv" sz="1200" b="1" i="0" u="none" strike="noStrike">
                <a:solidFill>
                  <a:srgbClr val="000000"/>
                </a:solidFill>
                <a:latin typeface="Calibri"/>
                <a:ea typeface="Calibri"/>
                <a:cs typeface="Calibri"/>
                <a:sym typeface="Calibri"/>
              </a:rPr>
              <a:t>Utfallsmått: </a:t>
            </a:r>
            <a:endParaRPr sz="1200" b="0" i="0" u="none" strike="noStrike">
              <a:solidFill>
                <a:srgbClr val="000000"/>
              </a:solidFill>
              <a:latin typeface="Calibri"/>
              <a:ea typeface="Calibri"/>
              <a:cs typeface="Calibri"/>
              <a:sym typeface="Calibri"/>
            </a:endParaRPr>
          </a:p>
          <a:p>
            <a:pPr marL="0" lvl="0" indent="0" algn="l" rtl="0">
              <a:spcBef>
                <a:spcPts val="0"/>
              </a:spcBef>
              <a:spcAft>
                <a:spcPts val="0"/>
              </a:spcAft>
              <a:buNone/>
            </a:pPr>
            <a:r>
              <a:rPr lang="sv" sz="1200" b="0" i="0" u="none" strike="noStrike">
                <a:solidFill>
                  <a:srgbClr val="000000"/>
                </a:solidFill>
                <a:latin typeface="Calibri"/>
                <a:ea typeface="Calibri"/>
                <a:cs typeface="Calibri"/>
                <a:sym typeface="Calibri"/>
              </a:rPr>
              <a:t>Utfallsmått är viktiga för att mäta och beskriva resultat. </a:t>
            </a:r>
            <a:endParaRPr/>
          </a:p>
          <a:p>
            <a:pPr marL="0" lvl="0" indent="0" algn="l" rtl="0">
              <a:spcBef>
                <a:spcPts val="0"/>
              </a:spcBef>
              <a:spcAft>
                <a:spcPts val="0"/>
              </a:spcAft>
              <a:buNone/>
            </a:pPr>
            <a:endParaRPr/>
          </a:p>
        </p:txBody>
      </p:sp>
      <p:sp>
        <p:nvSpPr>
          <p:cNvPr id="102" name="Google Shape;102;g2d05a03ed16_0_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d05a03ed16_0_23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2d05a03ed16_0_2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d05a03ed16_0_13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g2d05a03ed16_0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it bakgrund">
  <p:cSld name="Vit bakgrun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393699"/>
            <a:ext cx="8229600" cy="1016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chemeClr val="dk1"/>
              </a:buClr>
              <a:buSzPts val="2800"/>
              <a:buFont typeface="Calibri"/>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52" name="Google Shape;52;p13" descr="logotyp_rgb.png"/>
          <p:cNvPicPr preferRelativeResize="0"/>
          <p:nvPr/>
        </p:nvPicPr>
        <p:blipFill rotWithShape="1">
          <a:blip r:embed="rId2">
            <a:alphaModFix/>
          </a:blip>
          <a:srcRect/>
          <a:stretch/>
        </p:blipFill>
        <p:spPr>
          <a:xfrm>
            <a:off x="7603067" y="4483100"/>
            <a:ext cx="859235" cy="450344"/>
          </a:xfrm>
          <a:prstGeom prst="rect">
            <a:avLst/>
          </a:prstGeom>
          <a:noFill/>
          <a:ln>
            <a:noFill/>
          </a:ln>
        </p:spPr>
      </p:pic>
      <p:sp>
        <p:nvSpPr>
          <p:cNvPr id="53" name="Google Shape;53;p13"/>
          <p:cNvSpPr txBox="1">
            <a:spLocks noGrp="1"/>
          </p:cNvSpPr>
          <p:nvPr>
            <p:ph type="body" idx="1"/>
          </p:nvPr>
        </p:nvSpPr>
        <p:spPr>
          <a:xfrm>
            <a:off x="457200" y="1561703"/>
            <a:ext cx="8229600" cy="2565900"/>
          </a:xfrm>
          <a:prstGeom prst="rect">
            <a:avLst/>
          </a:prstGeom>
          <a:noFill/>
          <a:ln>
            <a:noFill/>
          </a:ln>
        </p:spPr>
        <p:txBody>
          <a:bodyPr spcFirstLastPara="1" wrap="square" lIns="91425" tIns="45700" rIns="91425" bIns="45700" anchor="t" anchorCtr="0">
            <a:noAutofit/>
          </a:bodyPr>
          <a:lstStyle>
            <a:lvl1pPr marL="457200" lvl="0" indent="-330200" algn="l" rtl="0">
              <a:spcBef>
                <a:spcPts val="320"/>
              </a:spcBef>
              <a:spcAft>
                <a:spcPts val="0"/>
              </a:spcAft>
              <a:buClr>
                <a:schemeClr val="dk1"/>
              </a:buClr>
              <a:buSzPts val="1600"/>
              <a:buChar char="●"/>
              <a:defRPr>
                <a:solidFill>
                  <a:schemeClr val="dk1"/>
                </a:solidFill>
              </a:defRPr>
            </a:lvl1pPr>
            <a:lvl2pPr marL="914400" lvl="1" indent="-330200" algn="l" rtl="0">
              <a:spcBef>
                <a:spcPts val="1200"/>
              </a:spcBef>
              <a:spcAft>
                <a:spcPts val="0"/>
              </a:spcAft>
              <a:buClr>
                <a:schemeClr val="dk1"/>
              </a:buClr>
              <a:buSzPts val="1600"/>
              <a:buChar char="○"/>
              <a:defRPr>
                <a:solidFill>
                  <a:schemeClr val="dk1"/>
                </a:solidFill>
              </a:defRPr>
            </a:lvl2pPr>
            <a:lvl3pPr marL="1371600" lvl="2" indent="-330200" algn="l" rtl="0">
              <a:spcBef>
                <a:spcPts val="1200"/>
              </a:spcBef>
              <a:spcAft>
                <a:spcPts val="0"/>
              </a:spcAft>
              <a:buClr>
                <a:schemeClr val="dk1"/>
              </a:buClr>
              <a:buSzPts val="1600"/>
              <a:buChar char="■"/>
              <a:defRPr>
                <a:solidFill>
                  <a:schemeClr val="dk1"/>
                </a:solidFill>
              </a:defRPr>
            </a:lvl3pPr>
            <a:lvl4pPr marL="1828800" lvl="3" indent="-330200" algn="l" rtl="0">
              <a:spcBef>
                <a:spcPts val="1200"/>
              </a:spcBef>
              <a:spcAft>
                <a:spcPts val="0"/>
              </a:spcAft>
              <a:buClr>
                <a:schemeClr val="dk1"/>
              </a:buClr>
              <a:buSzPts val="1600"/>
              <a:buChar char="●"/>
              <a:defRPr>
                <a:solidFill>
                  <a:schemeClr val="dk1"/>
                </a:solidFill>
              </a:defRPr>
            </a:lvl4pPr>
            <a:lvl5pPr marL="2286000" lvl="4" indent="-330200" algn="l" rtl="0">
              <a:spcBef>
                <a:spcPts val="1200"/>
              </a:spcBef>
              <a:spcAft>
                <a:spcPts val="0"/>
              </a:spcAft>
              <a:buClr>
                <a:schemeClr val="dk1"/>
              </a:buClr>
              <a:buSzPts val="1600"/>
              <a:buChar char="○"/>
              <a:defRPr>
                <a:solidFill>
                  <a:schemeClr val="dk1"/>
                </a:solidFill>
              </a:defRPr>
            </a:lvl5pPr>
            <a:lvl6pPr marL="2743200" lvl="5" indent="-342900" algn="l" rtl="0">
              <a:spcBef>
                <a:spcPts val="1200"/>
              </a:spcBef>
              <a:spcAft>
                <a:spcPts val="0"/>
              </a:spcAft>
              <a:buClr>
                <a:schemeClr val="lt1"/>
              </a:buClr>
              <a:buSzPts val="1800"/>
              <a:buChar char="■"/>
              <a:defRPr/>
            </a:lvl6pPr>
            <a:lvl7pPr marL="3200400" lvl="6" indent="-342900" algn="l" rtl="0">
              <a:spcBef>
                <a:spcPts val="1200"/>
              </a:spcBef>
              <a:spcAft>
                <a:spcPts val="0"/>
              </a:spcAft>
              <a:buClr>
                <a:schemeClr val="lt1"/>
              </a:buClr>
              <a:buSzPts val="1800"/>
              <a:buChar char="●"/>
              <a:defRPr/>
            </a:lvl7pPr>
            <a:lvl8pPr marL="3657600" lvl="7" indent="-342900" algn="l" rtl="0">
              <a:spcBef>
                <a:spcPts val="1200"/>
              </a:spcBef>
              <a:spcAft>
                <a:spcPts val="0"/>
              </a:spcAft>
              <a:buClr>
                <a:schemeClr val="lt1"/>
              </a:buClr>
              <a:buSzPts val="1800"/>
              <a:buChar char="○"/>
              <a:defRPr/>
            </a:lvl8pPr>
            <a:lvl9pPr marL="4114800" lvl="8" indent="-342900" algn="l" rtl="0">
              <a:spcBef>
                <a:spcPts val="1200"/>
              </a:spcBef>
              <a:spcAft>
                <a:spcPts val="1200"/>
              </a:spcAft>
              <a:buClr>
                <a:schemeClr val="lt1"/>
              </a:buClr>
              <a:buSzPts val="1800"/>
              <a:buChar char="■"/>
              <a:defRPr/>
            </a:lvl9pPr>
          </a:lstStyle>
          <a:p>
            <a:endParaRPr/>
          </a:p>
        </p:txBody>
      </p:sp>
      <p:pic>
        <p:nvPicPr>
          <p:cNvPr id="54" name="Google Shape;54;p13" descr="logotyp_rgb_dekor.png"/>
          <p:cNvPicPr preferRelativeResize="0"/>
          <p:nvPr/>
        </p:nvPicPr>
        <p:blipFill rotWithShape="1">
          <a:blip r:embed="rId3">
            <a:alphaModFix amt="25000"/>
          </a:blip>
          <a:srcRect l="7963" t="81618" r="2853" b="1787"/>
          <a:stretch/>
        </p:blipFill>
        <p:spPr>
          <a:xfrm>
            <a:off x="-28800" y="4733742"/>
            <a:ext cx="5676068" cy="41515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p14" descr="En bild som visar sport, simning, person, bassäng&#10;&#10;Automatiskt genererad beskrivning"/>
          <p:cNvPicPr preferRelativeResize="0"/>
          <p:nvPr/>
        </p:nvPicPr>
        <p:blipFill rotWithShape="1">
          <a:blip r:embed="rId3">
            <a:alphaModFix amt="67000"/>
          </a:blip>
          <a:srcRect l="9506" r="1477"/>
          <a:stretch/>
        </p:blipFill>
        <p:spPr>
          <a:xfrm>
            <a:off x="7" y="7"/>
            <a:ext cx="9143979" cy="6856718"/>
          </a:xfrm>
          <a:prstGeom prst="rect">
            <a:avLst/>
          </a:prstGeom>
          <a:noFill/>
          <a:ln>
            <a:noFill/>
          </a:ln>
        </p:spPr>
      </p:pic>
      <p:sp>
        <p:nvSpPr>
          <p:cNvPr id="60" name="Google Shape;60;p14"/>
          <p:cNvSpPr txBox="1"/>
          <p:nvPr/>
        </p:nvSpPr>
        <p:spPr>
          <a:xfrm>
            <a:off x="1699999" y="1004550"/>
            <a:ext cx="6047400" cy="2211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 sz="3200" b="1">
                <a:solidFill>
                  <a:srgbClr val="2E516D"/>
                </a:solidFill>
                <a:latin typeface="Century Gothic"/>
                <a:ea typeface="Century Gothic"/>
                <a:cs typeface="Century Gothic"/>
                <a:sym typeface="Century Gothic"/>
              </a:rPr>
              <a:t>ARBETSGRUPP</a:t>
            </a:r>
            <a:endParaRPr sz="3200" b="1">
              <a:solidFill>
                <a:srgbClr val="2E516D"/>
              </a:solidFill>
              <a:latin typeface="Century Gothic"/>
              <a:ea typeface="Century Gothic"/>
              <a:cs typeface="Century Gothic"/>
              <a:sym typeface="Century Gothic"/>
            </a:endParaRPr>
          </a:p>
          <a:p>
            <a:pPr marL="0" marR="0" lvl="0" indent="0" algn="ctr" rtl="0">
              <a:spcBef>
                <a:spcPts val="0"/>
              </a:spcBef>
              <a:spcAft>
                <a:spcPts val="0"/>
              </a:spcAft>
              <a:buNone/>
            </a:pPr>
            <a:r>
              <a:rPr lang="sv" sz="3200" b="1">
                <a:solidFill>
                  <a:srgbClr val="2E516D"/>
                </a:solidFill>
                <a:latin typeface="Century Gothic"/>
                <a:ea typeface="Century Gothic"/>
                <a:cs typeface="Century Gothic"/>
                <a:sym typeface="Century Gothic"/>
              </a:rPr>
              <a:t>12 år och yngre</a:t>
            </a:r>
            <a:endParaRPr sz="3200" b="1">
              <a:solidFill>
                <a:srgbClr val="2E516D"/>
              </a:solidFill>
              <a:latin typeface="Century Gothic"/>
              <a:ea typeface="Century Gothic"/>
              <a:cs typeface="Century Gothic"/>
              <a:sym typeface="Century Gothic"/>
            </a:endParaRPr>
          </a:p>
          <a:p>
            <a:pPr marL="0" marR="0" lvl="0" indent="0" algn="ctr" rtl="0">
              <a:spcBef>
                <a:spcPts val="0"/>
              </a:spcBef>
              <a:spcAft>
                <a:spcPts val="0"/>
              </a:spcAft>
              <a:buNone/>
            </a:pPr>
            <a:endParaRPr sz="3200" b="1">
              <a:solidFill>
                <a:srgbClr val="2E516D"/>
              </a:solidFill>
              <a:latin typeface="Century Gothic"/>
              <a:ea typeface="Century Gothic"/>
              <a:cs typeface="Century Gothic"/>
              <a:sym typeface="Century Gothic"/>
            </a:endParaRPr>
          </a:p>
          <a:p>
            <a:pPr marL="457200" lvl="0" indent="-342900" algn="l" rtl="0">
              <a:lnSpc>
                <a:spcPct val="115000"/>
              </a:lnSpc>
              <a:spcBef>
                <a:spcPts val="360"/>
              </a:spcBef>
              <a:spcAft>
                <a:spcPts val="0"/>
              </a:spcAft>
              <a:buClr>
                <a:schemeClr val="dk2"/>
              </a:buClr>
              <a:buSzPts val="1800"/>
              <a:buFont typeface="IBM Plex Sans"/>
              <a:buChar char="-"/>
            </a:pPr>
            <a:r>
              <a:rPr lang="sv" sz="1800" b="1">
                <a:solidFill>
                  <a:schemeClr val="dk2"/>
                </a:solidFill>
                <a:latin typeface="IBM Plex Sans"/>
                <a:ea typeface="IBM Plex Sans"/>
                <a:cs typeface="IBM Plex Sans"/>
                <a:sym typeface="IBM Plex Sans"/>
              </a:rPr>
              <a:t>Simmare som är 12 år och yngre, ska endast tävla med instegs- eller fortsättningsregelverk. </a:t>
            </a:r>
            <a:endParaRPr sz="3200" b="1" i="0" u="none" strike="noStrike" cap="none">
              <a:solidFill>
                <a:srgbClr val="2E516D"/>
              </a:solidFill>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3"/>
          <p:cNvSpPr txBox="1"/>
          <p:nvPr/>
        </p:nvSpPr>
        <p:spPr>
          <a:xfrm>
            <a:off x="303025" y="598075"/>
            <a:ext cx="8408700" cy="5694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sv" sz="3100" b="1" dirty="0">
                <a:solidFill>
                  <a:schemeClr val="dk2"/>
                </a:solidFill>
                <a:latin typeface="Century Gothic"/>
                <a:ea typeface="Century Gothic"/>
                <a:cs typeface="Century Gothic"/>
                <a:sym typeface="Century Gothic"/>
              </a:rPr>
              <a:t>Simiaden</a:t>
            </a:r>
            <a:endParaRPr sz="3100" b="1" dirty="0">
              <a:solidFill>
                <a:schemeClr val="dk2"/>
              </a:solidFill>
              <a:latin typeface="Century Gothic"/>
              <a:ea typeface="Century Gothic"/>
              <a:cs typeface="Century Gothic"/>
              <a:sym typeface="Century Gothic"/>
            </a:endParaRPr>
          </a:p>
        </p:txBody>
      </p:sp>
      <p:sp>
        <p:nvSpPr>
          <p:cNvPr id="151" name="Google Shape;151;p23"/>
          <p:cNvSpPr txBox="1"/>
          <p:nvPr/>
        </p:nvSpPr>
        <p:spPr>
          <a:xfrm>
            <a:off x="178625" y="1405132"/>
            <a:ext cx="7618200" cy="18420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None/>
            </a:pPr>
            <a:r>
              <a:rPr lang="sv" sz="1500" dirty="0">
                <a:solidFill>
                  <a:srgbClr val="262626"/>
                </a:solidFill>
                <a:latin typeface="Calibri"/>
                <a:ea typeface="Calibri"/>
                <a:cs typeface="Calibri"/>
                <a:sym typeface="Calibri"/>
              </a:rPr>
              <a:t>Bjuda in para-simmare upp till ålder 15 på Simiaden. </a:t>
            </a:r>
            <a:endParaRPr sz="1500" dirty="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r>
              <a:rPr lang="sv" sz="1500" dirty="0">
                <a:solidFill>
                  <a:srgbClr val="262626"/>
                </a:solidFill>
                <a:latin typeface="Calibri"/>
                <a:ea typeface="Calibri"/>
                <a:cs typeface="Calibri"/>
                <a:sym typeface="Calibri"/>
              </a:rPr>
              <a:t>Ett första förslag på grenordning som sedan får utvärderas:  </a:t>
            </a:r>
            <a:endParaRPr sz="1500" dirty="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dirty="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dirty="0">
              <a:solidFill>
                <a:srgbClr val="262626"/>
              </a:solidFill>
              <a:latin typeface="Calibri"/>
              <a:ea typeface="Calibri"/>
              <a:cs typeface="Calibri"/>
              <a:sym typeface="Calibri"/>
            </a:endParaRPr>
          </a:p>
          <a:p>
            <a:pPr marL="0" marR="0" lvl="0" indent="0" algn="l" rtl="0">
              <a:spcBef>
                <a:spcPts val="800"/>
              </a:spcBef>
              <a:spcAft>
                <a:spcPts val="0"/>
              </a:spcAft>
              <a:buNone/>
            </a:pPr>
            <a:endParaRPr sz="1800" dirty="0">
              <a:solidFill>
                <a:schemeClr val="dk2"/>
              </a:solidFill>
              <a:latin typeface="Calibri"/>
              <a:ea typeface="Calibri"/>
              <a:cs typeface="Calibri"/>
              <a:sym typeface="Calibri"/>
            </a:endParaRPr>
          </a:p>
        </p:txBody>
      </p:sp>
      <p:graphicFrame>
        <p:nvGraphicFramePr>
          <p:cNvPr id="152" name="Google Shape;152;p23"/>
          <p:cNvGraphicFramePr/>
          <p:nvPr>
            <p:extLst>
              <p:ext uri="{D42A27DB-BD31-4B8C-83A1-F6EECF244321}">
                <p14:modId xmlns:p14="http://schemas.microsoft.com/office/powerpoint/2010/main" val="2945196671"/>
              </p:ext>
            </p:extLst>
          </p:nvPr>
        </p:nvGraphicFramePr>
        <p:xfrm>
          <a:off x="381000" y="2571750"/>
          <a:ext cx="3435927" cy="2138680"/>
        </p:xfrm>
        <a:graphic>
          <a:graphicData uri="http://schemas.openxmlformats.org/drawingml/2006/table">
            <a:tbl>
              <a:tblPr>
                <a:noFill/>
                <a:tableStyleId>{83D7E2AD-8280-4B83-BB09-F97B0EED4E30}</a:tableStyleId>
              </a:tblPr>
              <a:tblGrid>
                <a:gridCol w="1794391">
                  <a:extLst>
                    <a:ext uri="{9D8B030D-6E8A-4147-A177-3AD203B41FA5}">
                      <a16:colId xmlns:a16="http://schemas.microsoft.com/office/drawing/2014/main" val="20000"/>
                    </a:ext>
                  </a:extLst>
                </a:gridCol>
                <a:gridCol w="1641536">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sv" sz="1100" u="sng" dirty="0">
                          <a:latin typeface="Calibri"/>
                          <a:ea typeface="Calibri"/>
                          <a:cs typeface="Calibri"/>
                          <a:sym typeface="Calibri"/>
                        </a:rPr>
                        <a:t>FM-passet</a:t>
                      </a:r>
                      <a:endParaRPr sz="1100" u="sng"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sv" sz="1100" dirty="0">
                          <a:solidFill>
                            <a:schemeClr val="dk1"/>
                          </a:solidFill>
                          <a:latin typeface="Calibri"/>
                          <a:ea typeface="Calibri"/>
                          <a:cs typeface="Calibri"/>
                          <a:sym typeface="Calibri"/>
                        </a:rPr>
                        <a:t>4x50m frisim mixed</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25m fjärilsim</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50m ryggsim</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50m bröstsim	</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50m frisim</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100m medley	</a:t>
                      </a:r>
                      <a:endParaRPr sz="1100" dirty="0">
                        <a:latin typeface="Calibri"/>
                        <a:ea typeface="Calibri"/>
                        <a:cs typeface="Calibri"/>
                        <a:sym typeface="Calibri"/>
                      </a:endParaRPr>
                    </a:p>
                    <a:p>
                      <a:pPr marL="0" lvl="0" indent="0" algn="l" rtl="0">
                        <a:spcBef>
                          <a:spcPts val="0"/>
                        </a:spcBef>
                        <a:spcAft>
                          <a:spcPts val="0"/>
                        </a:spcAft>
                        <a:buNone/>
                      </a:pPr>
                      <a:endParaRPr sz="1100" dirty="0">
                        <a:latin typeface="Calibri"/>
                        <a:ea typeface="Calibri"/>
                        <a:cs typeface="Calibri"/>
                        <a:sym typeface="Calibri"/>
                      </a:endParaRPr>
                    </a:p>
                  </a:txBody>
                  <a:tcPr marL="635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sv" sz="1100" u="sng" dirty="0">
                          <a:latin typeface="Calibri"/>
                          <a:ea typeface="Calibri"/>
                          <a:cs typeface="Calibri"/>
                          <a:sym typeface="Calibri"/>
                        </a:rPr>
                        <a:t>EM-passet</a:t>
                      </a:r>
                      <a:endParaRPr sz="1100" u="sng"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sv" sz="1100" dirty="0">
                          <a:solidFill>
                            <a:schemeClr val="dk1"/>
                          </a:solidFill>
                          <a:latin typeface="Calibri"/>
                          <a:ea typeface="Calibri"/>
                          <a:cs typeface="Calibri"/>
                          <a:sym typeface="Calibri"/>
                        </a:rPr>
                        <a:t>4x50m frisim mix</a:t>
                      </a:r>
                      <a:endParaRPr sz="11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sv" sz="1100" dirty="0">
                          <a:solidFill>
                            <a:schemeClr val="dk1"/>
                          </a:solidFill>
                          <a:latin typeface="Calibri"/>
                          <a:ea typeface="Calibri"/>
                          <a:cs typeface="Calibri"/>
                          <a:sym typeface="Calibri"/>
                        </a:rPr>
                        <a:t>4x50m medley mixed eller 6x50m (2 ry, 2 br, 2 fr) 	</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50m fjärilsim </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100m ryggsim</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100m bröstsim  </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100m frisim </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200m frisim</a:t>
                      </a:r>
                      <a:endParaRPr sz="1100" dirty="0">
                        <a:latin typeface="Calibri"/>
                        <a:ea typeface="Calibri"/>
                        <a:cs typeface="Calibri"/>
                        <a:sym typeface="Calibri"/>
                      </a:endParaRPr>
                    </a:p>
                    <a:p>
                      <a:pPr marL="0" lvl="0" indent="0" algn="l" rtl="0">
                        <a:spcBef>
                          <a:spcPts val="0"/>
                        </a:spcBef>
                        <a:spcAft>
                          <a:spcPts val="0"/>
                        </a:spcAft>
                        <a:buNone/>
                      </a:pPr>
                      <a:r>
                        <a:rPr lang="sv" sz="1100" dirty="0">
                          <a:latin typeface="Calibri"/>
                          <a:ea typeface="Calibri"/>
                          <a:cs typeface="Calibri"/>
                          <a:sym typeface="Calibri"/>
                        </a:rPr>
                        <a:t>200m medley </a:t>
                      </a:r>
                      <a:endParaRPr sz="1100" dirty="0">
                        <a:latin typeface="Calibri"/>
                        <a:ea typeface="Calibri"/>
                        <a:cs typeface="Calibri"/>
                        <a:sym typeface="Calibri"/>
                      </a:endParaRPr>
                    </a:p>
                    <a:p>
                      <a:pPr marL="0" lvl="0" indent="0" algn="l" rtl="0">
                        <a:spcBef>
                          <a:spcPts val="0"/>
                        </a:spcBef>
                        <a:spcAft>
                          <a:spcPts val="0"/>
                        </a:spcAft>
                        <a:buNone/>
                      </a:pPr>
                      <a:endParaRPr sz="1100" dirty="0">
                        <a:latin typeface="Calibri"/>
                        <a:ea typeface="Calibri"/>
                        <a:cs typeface="Calibri"/>
                        <a:sym typeface="Calibri"/>
                      </a:endParaRPr>
                    </a:p>
                  </a:txBody>
                  <a:tcPr marL="635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53" name="Google Shape;153;p23"/>
          <p:cNvSpPr txBox="1"/>
          <p:nvPr/>
        </p:nvSpPr>
        <p:spPr>
          <a:xfrm>
            <a:off x="5570450" y="1405125"/>
            <a:ext cx="2027100" cy="1483200"/>
          </a:xfrm>
          <a:prstGeom prst="rect">
            <a:avLst/>
          </a:prstGeom>
          <a:solidFill>
            <a:srgbClr val="CFE2F3"/>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sv" sz="1100" dirty="0">
                <a:solidFill>
                  <a:srgbClr val="262626"/>
                </a:solidFill>
                <a:latin typeface="Calibri"/>
                <a:ea typeface="Calibri"/>
                <a:cs typeface="Calibri"/>
                <a:sym typeface="Calibri"/>
              </a:rPr>
              <a:t>Simmare får delta båda passen om de vill och är mogna för det men kan också tävla endast ett av passen. </a:t>
            </a:r>
            <a:endParaRPr sz="1100" dirty="0">
              <a:solidFill>
                <a:srgbClr val="262626"/>
              </a:solidFill>
              <a:latin typeface="Calibri"/>
              <a:ea typeface="Calibri"/>
              <a:cs typeface="Calibri"/>
              <a:sym typeface="Calibri"/>
            </a:endParaRPr>
          </a:p>
          <a:p>
            <a:pPr marL="0" lvl="0" indent="0" algn="l" rtl="0">
              <a:lnSpc>
                <a:spcPct val="115000"/>
              </a:lnSpc>
              <a:spcBef>
                <a:spcPts val="800"/>
              </a:spcBef>
              <a:spcAft>
                <a:spcPts val="800"/>
              </a:spcAft>
              <a:buClr>
                <a:schemeClr val="dk1"/>
              </a:buClr>
              <a:buSzPts val="1100"/>
              <a:buFont typeface="Arial"/>
              <a:buNone/>
            </a:pPr>
            <a:r>
              <a:rPr lang="sv" sz="1100" dirty="0">
                <a:solidFill>
                  <a:srgbClr val="262626"/>
                </a:solidFill>
                <a:latin typeface="Calibri"/>
                <a:ea typeface="Calibri"/>
                <a:cs typeface="Calibri"/>
                <a:sym typeface="Calibri"/>
              </a:rPr>
              <a:t>Max  3 individuella lopp på EM-passet per simmare?  </a:t>
            </a:r>
            <a:endParaRPr sz="1800" dirty="0">
              <a:solidFill>
                <a:schemeClr val="dk2"/>
              </a:solidFill>
            </a:endParaRPr>
          </a:p>
        </p:txBody>
      </p:sp>
      <p:sp>
        <p:nvSpPr>
          <p:cNvPr id="154" name="Google Shape;154;p23"/>
          <p:cNvSpPr txBox="1"/>
          <p:nvPr/>
        </p:nvSpPr>
        <p:spPr>
          <a:xfrm>
            <a:off x="2239100" y="4248730"/>
            <a:ext cx="6662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155" name="Google Shape;155;p23"/>
          <p:cNvSpPr txBox="1"/>
          <p:nvPr/>
        </p:nvSpPr>
        <p:spPr>
          <a:xfrm>
            <a:off x="5570450" y="3092475"/>
            <a:ext cx="2027100" cy="1483200"/>
          </a:xfrm>
          <a:prstGeom prst="rect">
            <a:avLst/>
          </a:prstGeom>
          <a:solidFill>
            <a:srgbClr val="CFE2F3"/>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sv" sz="1100" dirty="0">
                <a:solidFill>
                  <a:srgbClr val="262626"/>
                </a:solidFill>
                <a:latin typeface="Calibri"/>
                <a:ea typeface="Calibri"/>
                <a:cs typeface="Calibri"/>
                <a:sym typeface="Calibri"/>
              </a:rPr>
              <a:t>Förslag lagkapper ligger först på passen för att få fler att vilja vara med.</a:t>
            </a:r>
            <a:endParaRPr sz="1100" dirty="0">
              <a:solidFill>
                <a:srgbClr val="262626"/>
              </a:solidFill>
              <a:latin typeface="Calibri"/>
              <a:ea typeface="Calibri"/>
              <a:cs typeface="Calibri"/>
              <a:sym typeface="Calibri"/>
            </a:endParaRPr>
          </a:p>
          <a:p>
            <a:pPr marL="0" lvl="0" indent="0" algn="l" rtl="0">
              <a:lnSpc>
                <a:spcPct val="115000"/>
              </a:lnSpc>
              <a:spcBef>
                <a:spcPts val="800"/>
              </a:spcBef>
              <a:spcAft>
                <a:spcPts val="800"/>
              </a:spcAft>
              <a:buClr>
                <a:schemeClr val="dk1"/>
              </a:buClr>
              <a:buSzPts val="1100"/>
              <a:buFont typeface="Arial"/>
              <a:buNone/>
            </a:pPr>
            <a:r>
              <a:rPr lang="sv" sz="1100" dirty="0">
                <a:solidFill>
                  <a:srgbClr val="262626"/>
                </a:solidFill>
                <a:latin typeface="Calibri"/>
                <a:ea typeface="Calibri"/>
                <a:cs typeface="Calibri"/>
                <a:sym typeface="Calibri"/>
              </a:rPr>
              <a:t>Svårt att få till fjärilsträckorna i medleylagen. Bättre att ta bort eller bara köra frisim?</a:t>
            </a:r>
            <a:endParaRPr sz="1100" dirty="0">
              <a:solidFill>
                <a:srgbClr val="262626"/>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4"/>
          <p:cNvSpPr txBox="1"/>
          <p:nvPr/>
        </p:nvSpPr>
        <p:spPr>
          <a:xfrm>
            <a:off x="303025" y="598075"/>
            <a:ext cx="8408700" cy="5694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sv" sz="3100" b="1">
                <a:solidFill>
                  <a:schemeClr val="dk2"/>
                </a:solidFill>
                <a:latin typeface="Century Gothic"/>
                <a:ea typeface="Century Gothic"/>
                <a:cs typeface="Century Gothic"/>
                <a:sym typeface="Century Gothic"/>
              </a:rPr>
              <a:t>Lagkapper</a:t>
            </a:r>
            <a:endParaRPr sz="3100" b="1">
              <a:solidFill>
                <a:schemeClr val="dk2"/>
              </a:solidFill>
              <a:latin typeface="Century Gothic"/>
              <a:ea typeface="Century Gothic"/>
              <a:cs typeface="Century Gothic"/>
              <a:sym typeface="Century Gothic"/>
            </a:endParaRPr>
          </a:p>
        </p:txBody>
      </p:sp>
      <p:sp>
        <p:nvSpPr>
          <p:cNvPr id="161" name="Google Shape;161;p24"/>
          <p:cNvSpPr txBox="1"/>
          <p:nvPr/>
        </p:nvSpPr>
        <p:spPr>
          <a:xfrm>
            <a:off x="178500" y="1311375"/>
            <a:ext cx="8965500" cy="51129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None/>
            </a:pPr>
            <a:r>
              <a:rPr lang="sv" sz="1500">
                <a:solidFill>
                  <a:srgbClr val="262626"/>
                </a:solidFill>
                <a:latin typeface="Calibri"/>
                <a:ea typeface="Calibri"/>
                <a:cs typeface="Calibri"/>
                <a:sym typeface="Calibri"/>
              </a:rPr>
              <a:t>Lagkapp på tävlingar 12 oy har 2 huvudsyften </a:t>
            </a: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r>
              <a:rPr lang="sv" sz="1500">
                <a:solidFill>
                  <a:srgbClr val="262626"/>
                </a:solidFill>
                <a:latin typeface="Calibri"/>
                <a:ea typeface="Calibri"/>
                <a:cs typeface="Calibri"/>
                <a:sym typeface="Calibri"/>
              </a:rPr>
              <a:t>1) det är roligt </a:t>
            </a: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r>
              <a:rPr lang="sv" sz="1500">
                <a:solidFill>
                  <a:srgbClr val="262626"/>
                </a:solidFill>
                <a:latin typeface="Calibri"/>
                <a:ea typeface="Calibri"/>
                <a:cs typeface="Calibri"/>
                <a:sym typeface="Calibri"/>
              </a:rPr>
              <a:t>2) att lära sig inför framtiden. </a:t>
            </a: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r>
              <a:rPr lang="sv" sz="1500">
                <a:solidFill>
                  <a:srgbClr val="262626"/>
                </a:solidFill>
                <a:latin typeface="Calibri"/>
                <a:ea typeface="Calibri"/>
                <a:cs typeface="Calibri"/>
                <a:sym typeface="Calibri"/>
              </a:rPr>
              <a:t>Funktionärer på framförallt Simiaden uppmanas vara mer aktiva och uppmärksamma på att hjälpa simmare lära sig ta sig upp ut vattnet utan att störa andra lag. </a:t>
            </a: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r>
              <a:rPr lang="sv" sz="1500">
                <a:solidFill>
                  <a:srgbClr val="262626"/>
                </a:solidFill>
                <a:latin typeface="Calibri"/>
                <a:ea typeface="Calibri"/>
                <a:cs typeface="Calibri"/>
                <a:sym typeface="Calibri"/>
              </a:rPr>
              <a:t>På simiaden där funktionärer övar sig på att vara funktionärer behöver klubbar lämna in laguppställningar i app innan. Men vid övriga tävlingar med nivån insteg eller fortsättning ska inte klubbar behöva lämna in någon laguppställning och om det finns behov av klubbsamarbete eller att en simmare simmar dubbel sträcka ska det tillåtas då lagkapperna inte på något sätt handlar om att vinna eller vara bäst. </a:t>
            </a: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r>
              <a:rPr lang="sv" sz="1500">
                <a:solidFill>
                  <a:srgbClr val="262626"/>
                </a:solidFill>
                <a:latin typeface="Calibri"/>
                <a:ea typeface="Calibri"/>
                <a:cs typeface="Calibri"/>
                <a:sym typeface="Calibri"/>
              </a:rPr>
              <a:t>Alltid mixade lag utan regler på ålder eller kön vid tävling 12 oy. med lagkapp.  </a:t>
            </a: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marR="0" lvl="0" indent="0" algn="l" rtl="0">
              <a:spcBef>
                <a:spcPts val="800"/>
              </a:spcBef>
              <a:spcAft>
                <a:spcPts val="0"/>
              </a:spcAft>
              <a:buNone/>
            </a:pPr>
            <a:endParaRPr sz="1800">
              <a:solidFill>
                <a:schemeClr val="dk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5"/>
          <p:cNvSpPr txBox="1"/>
          <p:nvPr/>
        </p:nvSpPr>
        <p:spPr>
          <a:xfrm>
            <a:off x="303025" y="598075"/>
            <a:ext cx="8408700" cy="5694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sv" sz="3100" b="1">
                <a:solidFill>
                  <a:schemeClr val="dk2"/>
                </a:solidFill>
                <a:latin typeface="Century Gothic"/>
                <a:ea typeface="Century Gothic"/>
                <a:cs typeface="Century Gothic"/>
                <a:sym typeface="Century Gothic"/>
              </a:rPr>
              <a:t>Övrigt</a:t>
            </a:r>
            <a:endParaRPr sz="3100" b="1">
              <a:solidFill>
                <a:schemeClr val="dk2"/>
              </a:solidFill>
              <a:latin typeface="Century Gothic"/>
              <a:ea typeface="Century Gothic"/>
              <a:cs typeface="Century Gothic"/>
              <a:sym typeface="Century Gothic"/>
            </a:endParaRPr>
          </a:p>
        </p:txBody>
      </p:sp>
      <p:sp>
        <p:nvSpPr>
          <p:cNvPr id="167" name="Google Shape;167;p25"/>
          <p:cNvSpPr txBox="1"/>
          <p:nvPr/>
        </p:nvSpPr>
        <p:spPr>
          <a:xfrm>
            <a:off x="131600" y="1290200"/>
            <a:ext cx="8965500" cy="5215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None/>
            </a:pPr>
            <a:r>
              <a:rPr lang="sv" sz="1500">
                <a:solidFill>
                  <a:srgbClr val="262626"/>
                </a:solidFill>
                <a:latin typeface="Calibri"/>
                <a:ea typeface="Calibri"/>
                <a:cs typeface="Calibri"/>
                <a:sym typeface="Calibri"/>
              </a:rPr>
              <a:t>Uppmaning till samtliga klubbar att sluta heata helt slumpmässigt och även en uppmaning till klubbar att inte kräva tider gjorda på fullt regelverk när man är 13 år. </a:t>
            </a: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r>
              <a:rPr lang="sv" sz="1500">
                <a:solidFill>
                  <a:srgbClr val="262626"/>
                </a:solidFill>
                <a:latin typeface="Calibri"/>
                <a:ea typeface="Calibri"/>
                <a:cs typeface="Calibri"/>
                <a:sym typeface="Calibri"/>
              </a:rPr>
              <a:t>När grenarna går mixade och slumpmässigt kan en simmare simma sista heatet i gren 1 och första heatet i gren 2 så det blir ingen vila.</a:t>
            </a: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r>
              <a:rPr lang="sv" sz="1500">
                <a:solidFill>
                  <a:srgbClr val="262626"/>
                </a:solidFill>
                <a:latin typeface="Calibri"/>
                <a:ea typeface="Calibri"/>
                <a:cs typeface="Calibri"/>
                <a:sym typeface="Calibri"/>
              </a:rPr>
              <a:t>Uppmana samtliga arrangörer att tillåta fortsättningsresultat som anmälningstider då simmaren deltar på sina första tävlingar på fullt regelverk. </a:t>
            </a: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r>
              <a:rPr lang="sv" sz="1500">
                <a:solidFill>
                  <a:srgbClr val="262626"/>
                </a:solidFill>
                <a:latin typeface="Calibri"/>
                <a:ea typeface="Calibri"/>
                <a:cs typeface="Calibri"/>
                <a:sym typeface="Calibri"/>
              </a:rPr>
              <a:t>Resultatlistan till tränarna i typen så man får ut per föreningen (som deltagarlistan innan tävling)</a:t>
            </a: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a:solidFill>
                <a:srgbClr val="262626"/>
              </a:solidFill>
              <a:latin typeface="Calibri"/>
              <a:ea typeface="Calibri"/>
              <a:cs typeface="Calibri"/>
              <a:sym typeface="Calibri"/>
            </a:endParaRPr>
          </a:p>
          <a:p>
            <a:pPr marL="0" marR="0" lvl="0" indent="0" algn="l" rtl="0">
              <a:spcBef>
                <a:spcPts val="800"/>
              </a:spcBef>
              <a:spcAft>
                <a:spcPts val="0"/>
              </a:spcAft>
              <a:buNone/>
            </a:pPr>
            <a:endParaRPr sz="1800">
              <a:solidFill>
                <a:schemeClr val="dk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p:nvPr/>
        </p:nvSpPr>
        <p:spPr>
          <a:xfrm>
            <a:off x="5306096" y="0"/>
            <a:ext cx="3837900" cy="5143500"/>
          </a:xfrm>
          <a:prstGeom prst="rect">
            <a:avLst/>
          </a:prstGeom>
          <a:blipFill rotWithShape="1">
            <a:blip r:embed="rId3">
              <a:alphaModFix/>
            </a:blip>
            <a:stretch>
              <a:fillRect r="-51678"/>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 name="Google Shape;67;p15"/>
          <p:cNvSpPr txBox="1">
            <a:spLocks noGrp="1"/>
          </p:cNvSpPr>
          <p:nvPr>
            <p:ph type="title"/>
          </p:nvPr>
        </p:nvSpPr>
        <p:spPr>
          <a:xfrm>
            <a:off x="457200" y="843755"/>
            <a:ext cx="8229600" cy="1016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2"/>
              </a:buClr>
              <a:buSzPts val="3500"/>
              <a:buFont typeface="Century Gothic"/>
              <a:buNone/>
            </a:pPr>
            <a:r>
              <a:rPr lang="sv" sz="3500" b="1">
                <a:solidFill>
                  <a:schemeClr val="dk2"/>
                </a:solidFill>
                <a:latin typeface="Century Gothic"/>
                <a:ea typeface="Century Gothic"/>
                <a:cs typeface="Century Gothic"/>
                <a:sym typeface="Century Gothic"/>
              </a:rPr>
              <a:t>Tävlingar 12 år oy</a:t>
            </a:r>
            <a:endParaRPr sz="3500" b="1">
              <a:solidFill>
                <a:schemeClr val="dk2"/>
              </a:solidFill>
              <a:latin typeface="Century Gothic"/>
              <a:ea typeface="Century Gothic"/>
              <a:cs typeface="Century Gothic"/>
              <a:sym typeface="Century Gothic"/>
            </a:endParaRPr>
          </a:p>
        </p:txBody>
      </p:sp>
      <p:sp>
        <p:nvSpPr>
          <p:cNvPr id="68" name="Google Shape;68;p15"/>
          <p:cNvSpPr/>
          <p:nvPr/>
        </p:nvSpPr>
        <p:spPr>
          <a:xfrm>
            <a:off x="5306096" y="3460"/>
            <a:ext cx="3837900" cy="5143500"/>
          </a:xfrm>
          <a:prstGeom prst="rect">
            <a:avLst/>
          </a:prstGeom>
          <a:solidFill>
            <a:srgbClr val="0C5F78">
              <a:alpha val="5881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 name="Google Shape;69;p15"/>
          <p:cNvSpPr txBox="1">
            <a:spLocks noGrp="1"/>
          </p:cNvSpPr>
          <p:nvPr>
            <p:ph type="body" idx="1"/>
          </p:nvPr>
        </p:nvSpPr>
        <p:spPr>
          <a:xfrm>
            <a:off x="457200" y="1750186"/>
            <a:ext cx="4114800" cy="2565900"/>
          </a:xfrm>
          <a:prstGeom prst="rect">
            <a:avLst/>
          </a:prstGeom>
          <a:noFill/>
          <a:ln>
            <a:noFill/>
          </a:ln>
        </p:spPr>
        <p:txBody>
          <a:bodyPr spcFirstLastPara="1" wrap="square" lIns="91425" tIns="45700" rIns="91425" bIns="45700" anchor="t" anchorCtr="0">
            <a:noAutofit/>
          </a:bodyPr>
          <a:lstStyle/>
          <a:p>
            <a:pPr marL="342900" lvl="0" indent="-355600" algn="l" rtl="0">
              <a:spcBef>
                <a:spcPts val="360"/>
              </a:spcBef>
              <a:spcAft>
                <a:spcPts val="0"/>
              </a:spcAft>
              <a:buClr>
                <a:schemeClr val="dk2"/>
              </a:buClr>
              <a:buSzPts val="1800"/>
              <a:buChar char="●"/>
            </a:pPr>
            <a:r>
              <a:rPr lang="sv" b="1">
                <a:solidFill>
                  <a:schemeClr val="dk2"/>
                </a:solidFill>
                <a:latin typeface="IBM Plex Sans"/>
                <a:ea typeface="IBM Plex Sans"/>
                <a:cs typeface="IBM Plex Sans"/>
                <a:sym typeface="IBM Plex Sans"/>
              </a:rPr>
              <a:t>Tävlingar för barn är enkla, snabba och roliga. </a:t>
            </a:r>
            <a:endParaRPr b="1">
              <a:solidFill>
                <a:schemeClr val="dk2"/>
              </a:solidFill>
              <a:latin typeface="IBM Plex Sans"/>
              <a:ea typeface="IBM Plex Sans"/>
              <a:cs typeface="IBM Plex Sans"/>
              <a:sym typeface="IBM Plex Sans"/>
            </a:endParaRPr>
          </a:p>
          <a:p>
            <a:pPr marL="342900" lvl="0" indent="-355600" algn="l" rtl="0">
              <a:spcBef>
                <a:spcPts val="360"/>
              </a:spcBef>
              <a:spcAft>
                <a:spcPts val="0"/>
              </a:spcAft>
              <a:buClr>
                <a:schemeClr val="dk2"/>
              </a:buClr>
              <a:buSzPts val="1800"/>
              <a:buChar char="●"/>
            </a:pPr>
            <a:r>
              <a:rPr lang="sv" b="1">
                <a:solidFill>
                  <a:schemeClr val="dk2"/>
                </a:solidFill>
                <a:latin typeface="IBM Plex Sans"/>
                <a:ea typeface="IBM Plex Sans"/>
                <a:cs typeface="IBM Plex Sans"/>
                <a:sym typeface="IBM Plex Sans"/>
              </a:rPr>
              <a:t>De är utformade för att ge fler barn förutsättningarna att börja tävla och fortsätta tävla. </a:t>
            </a:r>
            <a:endParaRPr b="1">
              <a:solidFill>
                <a:schemeClr val="dk2"/>
              </a:solidFill>
              <a:latin typeface="IBM Plex Sans"/>
              <a:ea typeface="IBM Plex Sans"/>
              <a:cs typeface="IBM Plex Sans"/>
              <a:sym typeface="IBM Plex Sans"/>
            </a:endParaRPr>
          </a:p>
          <a:p>
            <a:pPr marL="342900" lvl="0" indent="-355600" algn="l" rtl="0">
              <a:spcBef>
                <a:spcPts val="360"/>
              </a:spcBef>
              <a:spcAft>
                <a:spcPts val="0"/>
              </a:spcAft>
              <a:buClr>
                <a:schemeClr val="dk2"/>
              </a:buClr>
              <a:buSzPts val="1800"/>
              <a:buChar char="●"/>
            </a:pPr>
            <a:r>
              <a:rPr lang="sv" b="1">
                <a:solidFill>
                  <a:schemeClr val="dk2"/>
                </a:solidFill>
                <a:latin typeface="IBM Plex Sans"/>
                <a:ea typeface="IBM Plex Sans"/>
                <a:cs typeface="IBM Plex Sans"/>
                <a:sym typeface="IBM Plex Sans"/>
              </a:rPr>
              <a:t>Regelverket är enklare och funktionärerna färre.</a:t>
            </a:r>
            <a:endParaRPr b="1">
              <a:solidFill>
                <a:schemeClr val="dk2"/>
              </a:solidFill>
              <a:latin typeface="IBM Plex Sans"/>
              <a:ea typeface="IBM Plex Sans"/>
              <a:cs typeface="IBM Plex Sans"/>
              <a:sym typeface="IBM Plex Sans"/>
            </a:endParaRPr>
          </a:p>
          <a:p>
            <a:pPr marL="342900" lvl="0" indent="-228600" algn="l" rtl="0">
              <a:spcBef>
                <a:spcPts val="360"/>
              </a:spcBef>
              <a:spcAft>
                <a:spcPts val="0"/>
              </a:spcAft>
              <a:buClr>
                <a:schemeClr val="dk1"/>
              </a:buClr>
              <a:buSzPts val="1800"/>
              <a:buNone/>
            </a:pPr>
            <a:endParaRPr sz="1800" b="1">
              <a:solidFill>
                <a:schemeClr val="dk2"/>
              </a:solidFill>
              <a:latin typeface="IBM Plex Sans"/>
              <a:ea typeface="IBM Plex Sans"/>
              <a:cs typeface="IBM Plex Sans"/>
              <a:sym typeface="IBM Plex Sans"/>
            </a:endParaRPr>
          </a:p>
          <a:p>
            <a:pPr marL="342900" lvl="0" indent="-241300" algn="l" rtl="0">
              <a:spcBef>
                <a:spcPts val="320"/>
              </a:spcBef>
              <a:spcAft>
                <a:spcPts val="1200"/>
              </a:spcAft>
              <a:buClr>
                <a:schemeClr val="dk1"/>
              </a:buClr>
              <a:buSzPts val="1600"/>
              <a:buNone/>
            </a:pPr>
            <a:endParaRPr/>
          </a:p>
        </p:txBody>
      </p:sp>
      <p:sp>
        <p:nvSpPr>
          <p:cNvPr id="70" name="Google Shape;70;p15"/>
          <p:cNvSpPr/>
          <p:nvPr/>
        </p:nvSpPr>
        <p:spPr>
          <a:xfrm>
            <a:off x="7478141" y="3833492"/>
            <a:ext cx="1665860" cy="882385"/>
          </a:xfrm>
          <a:custGeom>
            <a:avLst/>
            <a:gdLst/>
            <a:ahLst/>
            <a:cxnLst/>
            <a:rect l="l" t="t" r="r" b="b"/>
            <a:pathLst>
              <a:path w="3331719" h="2353026" extrusionOk="0">
                <a:moveTo>
                  <a:pt x="0" y="0"/>
                </a:moveTo>
                <a:lnTo>
                  <a:pt x="3331719" y="0"/>
                </a:lnTo>
                <a:lnTo>
                  <a:pt x="3331719" y="2353026"/>
                </a:lnTo>
                <a:lnTo>
                  <a:pt x="0" y="2353026"/>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p:nvPr/>
        </p:nvSpPr>
        <p:spPr>
          <a:xfrm>
            <a:off x="5306096" y="0"/>
            <a:ext cx="3837900" cy="5143500"/>
          </a:xfrm>
          <a:prstGeom prst="rect">
            <a:avLst/>
          </a:prstGeom>
          <a:blipFill rotWithShape="1">
            <a:blip r:embed="rId3">
              <a:alphaModFix/>
            </a:blip>
            <a:stretch>
              <a:fillRect r="-51678"/>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 name="Google Shape;77;p16"/>
          <p:cNvSpPr txBox="1">
            <a:spLocks noGrp="1"/>
          </p:cNvSpPr>
          <p:nvPr>
            <p:ph type="title"/>
          </p:nvPr>
        </p:nvSpPr>
        <p:spPr>
          <a:xfrm>
            <a:off x="457200" y="843755"/>
            <a:ext cx="8229600" cy="1016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2"/>
              </a:buClr>
              <a:buSzPts val="3500"/>
              <a:buFont typeface="Century Gothic"/>
              <a:buNone/>
            </a:pPr>
            <a:r>
              <a:rPr lang="sv" sz="3500" b="1">
                <a:solidFill>
                  <a:schemeClr val="dk2"/>
                </a:solidFill>
                <a:latin typeface="Century Gothic"/>
                <a:ea typeface="Century Gothic"/>
                <a:cs typeface="Century Gothic"/>
                <a:sym typeface="Century Gothic"/>
              </a:rPr>
              <a:t>Snabba och enkla</a:t>
            </a:r>
            <a:endParaRPr sz="3500" b="1">
              <a:solidFill>
                <a:schemeClr val="dk2"/>
              </a:solidFill>
              <a:latin typeface="Century Gothic"/>
              <a:ea typeface="Century Gothic"/>
              <a:cs typeface="Century Gothic"/>
              <a:sym typeface="Century Gothic"/>
            </a:endParaRPr>
          </a:p>
        </p:txBody>
      </p:sp>
      <p:sp>
        <p:nvSpPr>
          <p:cNvPr id="78" name="Google Shape;78;p16"/>
          <p:cNvSpPr txBox="1">
            <a:spLocks noGrp="1"/>
          </p:cNvSpPr>
          <p:nvPr>
            <p:ph type="body" idx="1"/>
          </p:nvPr>
        </p:nvSpPr>
        <p:spPr>
          <a:xfrm>
            <a:off x="457200" y="1750186"/>
            <a:ext cx="4114800" cy="2565900"/>
          </a:xfrm>
          <a:prstGeom prst="rect">
            <a:avLst/>
          </a:prstGeom>
          <a:noFill/>
          <a:ln>
            <a:noFill/>
          </a:ln>
        </p:spPr>
        <p:txBody>
          <a:bodyPr spcFirstLastPara="1" wrap="square" lIns="91425" tIns="45700" rIns="91425" bIns="45700" anchor="t" anchorCtr="0">
            <a:noAutofit/>
          </a:bodyPr>
          <a:lstStyle/>
          <a:p>
            <a:pPr marL="342900" lvl="0" indent="-342900" algn="l" rtl="0">
              <a:spcBef>
                <a:spcPts val="360"/>
              </a:spcBef>
              <a:spcAft>
                <a:spcPts val="0"/>
              </a:spcAft>
              <a:buClr>
                <a:schemeClr val="dk2"/>
              </a:buClr>
              <a:buSzPts val="1600"/>
              <a:buFont typeface="IBM Plex Sans"/>
              <a:buChar char="●"/>
            </a:pPr>
            <a:r>
              <a:rPr lang="sv" b="1">
                <a:solidFill>
                  <a:schemeClr val="dk2"/>
                </a:solidFill>
                <a:latin typeface="IBM Plex Sans"/>
                <a:ea typeface="IBM Plex Sans"/>
                <a:cs typeface="IBM Plex Sans"/>
                <a:sym typeface="IBM Plex Sans"/>
              </a:rPr>
              <a:t>Rek tid: 3,5-4 timmar inkl. </a:t>
            </a:r>
            <a:r>
              <a:rPr lang="sv" b="1" dirty="0">
                <a:solidFill>
                  <a:schemeClr val="dk2"/>
                </a:solidFill>
                <a:latin typeface="IBM Plex Sans"/>
                <a:ea typeface="IBM Plex Sans"/>
                <a:cs typeface="IBM Plex Sans"/>
                <a:sym typeface="IBM Plex Sans"/>
              </a:rPr>
              <a:t>insim</a:t>
            </a:r>
            <a:endParaRPr b="1" dirty="0">
              <a:solidFill>
                <a:schemeClr val="dk2"/>
              </a:solidFill>
              <a:latin typeface="IBM Plex Sans"/>
              <a:ea typeface="IBM Plex Sans"/>
              <a:cs typeface="IBM Plex Sans"/>
              <a:sym typeface="IBM Plex Sans"/>
            </a:endParaRPr>
          </a:p>
          <a:p>
            <a:pPr marL="342900" lvl="0" indent="-342900" algn="l" rtl="0">
              <a:spcBef>
                <a:spcPts val="360"/>
              </a:spcBef>
              <a:spcAft>
                <a:spcPts val="0"/>
              </a:spcAft>
              <a:buClr>
                <a:schemeClr val="dk2"/>
              </a:buClr>
              <a:buSzPts val="1600"/>
              <a:buFont typeface="IBM Plex Sans"/>
              <a:buChar char="●"/>
            </a:pPr>
            <a:r>
              <a:rPr lang="sv" b="1" dirty="0">
                <a:solidFill>
                  <a:schemeClr val="dk2"/>
                </a:solidFill>
                <a:latin typeface="IBM Plex Sans"/>
                <a:ea typeface="IBM Plex Sans"/>
                <a:cs typeface="IBM Plex Sans"/>
                <a:sym typeface="IBM Plex Sans"/>
              </a:rPr>
              <a:t>En knattetävling i närområdet varannan månad</a:t>
            </a:r>
            <a:endParaRPr b="1" dirty="0">
              <a:solidFill>
                <a:schemeClr val="dk2"/>
              </a:solidFill>
              <a:latin typeface="IBM Plex Sans"/>
              <a:ea typeface="IBM Plex Sans"/>
              <a:cs typeface="IBM Plex Sans"/>
              <a:sym typeface="IBM Plex Sans"/>
            </a:endParaRPr>
          </a:p>
          <a:p>
            <a:pPr marL="342900" lvl="0" indent="-342900" algn="l" rtl="0">
              <a:spcBef>
                <a:spcPts val="360"/>
              </a:spcBef>
              <a:spcAft>
                <a:spcPts val="0"/>
              </a:spcAft>
              <a:buClr>
                <a:schemeClr val="dk2"/>
              </a:buClr>
              <a:buSzPts val="1600"/>
              <a:buFont typeface="IBM Plex Sans"/>
              <a:buChar char="●"/>
            </a:pPr>
            <a:r>
              <a:rPr lang="sv" b="1" dirty="0">
                <a:solidFill>
                  <a:schemeClr val="dk2"/>
                </a:solidFill>
                <a:latin typeface="IBM Plex Sans"/>
                <a:ea typeface="IBM Plex Sans"/>
                <a:cs typeface="IBM Plex Sans"/>
                <a:sym typeface="IBM Plex Sans"/>
              </a:rPr>
              <a:t>Förhoppningsvis max 1 timmes bilväg</a:t>
            </a:r>
            <a:endParaRPr b="1" dirty="0">
              <a:solidFill>
                <a:schemeClr val="dk2"/>
              </a:solidFill>
              <a:latin typeface="IBM Plex Sans"/>
              <a:ea typeface="IBM Plex Sans"/>
              <a:cs typeface="IBM Plex Sans"/>
              <a:sym typeface="IBM Plex Sans"/>
            </a:endParaRPr>
          </a:p>
        </p:txBody>
      </p:sp>
      <p:sp>
        <p:nvSpPr>
          <p:cNvPr id="79" name="Google Shape;79;p16"/>
          <p:cNvSpPr/>
          <p:nvPr/>
        </p:nvSpPr>
        <p:spPr>
          <a:xfrm>
            <a:off x="5306096" y="3460"/>
            <a:ext cx="3837900" cy="5143500"/>
          </a:xfrm>
          <a:prstGeom prst="rect">
            <a:avLst/>
          </a:prstGeom>
          <a:solidFill>
            <a:srgbClr val="0C5F78">
              <a:alpha val="5881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 name="Google Shape;80;p16"/>
          <p:cNvSpPr/>
          <p:nvPr/>
        </p:nvSpPr>
        <p:spPr>
          <a:xfrm>
            <a:off x="7478141" y="3833492"/>
            <a:ext cx="1665860" cy="882385"/>
          </a:xfrm>
          <a:custGeom>
            <a:avLst/>
            <a:gdLst/>
            <a:ahLst/>
            <a:cxnLst/>
            <a:rect l="l" t="t" r="r" b="b"/>
            <a:pathLst>
              <a:path w="3331719" h="2353026" extrusionOk="0">
                <a:moveTo>
                  <a:pt x="0" y="0"/>
                </a:moveTo>
                <a:lnTo>
                  <a:pt x="3331719" y="0"/>
                </a:lnTo>
                <a:lnTo>
                  <a:pt x="3331719" y="2353026"/>
                </a:lnTo>
                <a:lnTo>
                  <a:pt x="0" y="2353026"/>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p:nvPr/>
        </p:nvSpPr>
        <p:spPr>
          <a:xfrm>
            <a:off x="303026" y="598081"/>
            <a:ext cx="7618200" cy="153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 sz="3500" b="1">
                <a:solidFill>
                  <a:schemeClr val="dk2"/>
                </a:solidFill>
                <a:latin typeface="Century Gothic"/>
                <a:ea typeface="Century Gothic"/>
                <a:cs typeface="Century Gothic"/>
                <a:sym typeface="Century Gothic"/>
              </a:rPr>
              <a:t>Instegstävling -</a:t>
            </a:r>
            <a:r>
              <a:rPr lang="sv" sz="2400">
                <a:solidFill>
                  <a:schemeClr val="dk2"/>
                </a:solidFill>
                <a:latin typeface="Calibri"/>
                <a:ea typeface="Calibri"/>
                <a:cs typeface="Calibri"/>
                <a:sym typeface="Calibri"/>
              </a:rPr>
              <a:t>barn upp till 12 år och nybörjare oavsett ålder.</a:t>
            </a:r>
            <a:endParaRPr sz="2400">
              <a:solidFill>
                <a:schemeClr val="dk2"/>
              </a:solidFill>
              <a:latin typeface="Calibri"/>
              <a:ea typeface="Calibri"/>
              <a:cs typeface="Calibri"/>
              <a:sym typeface="Calibri"/>
            </a:endParaRPr>
          </a:p>
          <a:p>
            <a:pPr marL="0" marR="0" lvl="0" indent="0" algn="l" rtl="0">
              <a:spcBef>
                <a:spcPts val="0"/>
              </a:spcBef>
              <a:spcAft>
                <a:spcPts val="0"/>
              </a:spcAft>
              <a:buNone/>
            </a:pPr>
            <a:endParaRPr sz="3500" b="1">
              <a:solidFill>
                <a:schemeClr val="dk2"/>
              </a:solidFill>
              <a:latin typeface="Century Gothic"/>
              <a:ea typeface="Century Gothic"/>
              <a:cs typeface="Century Gothic"/>
              <a:sym typeface="Century Gothic"/>
            </a:endParaRPr>
          </a:p>
        </p:txBody>
      </p:sp>
      <p:sp>
        <p:nvSpPr>
          <p:cNvPr id="86" name="Google Shape;86;p17"/>
          <p:cNvSpPr txBox="1"/>
          <p:nvPr/>
        </p:nvSpPr>
        <p:spPr>
          <a:xfrm>
            <a:off x="303027" y="1589809"/>
            <a:ext cx="7618200" cy="3324600"/>
          </a:xfrm>
          <a:prstGeom prst="rect">
            <a:avLst/>
          </a:prstGeom>
          <a:noFill/>
          <a:ln>
            <a:noFill/>
          </a:ln>
        </p:spPr>
        <p:txBody>
          <a:bodyPr spcFirstLastPara="1" wrap="square" lIns="91425" tIns="45700" rIns="91425" bIns="45700" anchor="t" anchorCtr="0">
            <a:spAutoFit/>
          </a:bodyPr>
          <a:lstStyle/>
          <a:p>
            <a:pPr marL="457200" lvl="0" indent="-381000" algn="l" rtl="0">
              <a:spcBef>
                <a:spcPts val="0"/>
              </a:spcBef>
              <a:spcAft>
                <a:spcPts val="0"/>
              </a:spcAft>
              <a:buClr>
                <a:schemeClr val="dk2"/>
              </a:buClr>
              <a:buSzPts val="2400"/>
              <a:buFont typeface="Calibri"/>
              <a:buChar char="●"/>
            </a:pPr>
            <a:r>
              <a:rPr lang="sv" sz="2400">
                <a:solidFill>
                  <a:schemeClr val="dk2"/>
                </a:solidFill>
                <a:latin typeface="Calibri"/>
                <a:ea typeface="Calibri"/>
                <a:cs typeface="Calibri"/>
                <a:sym typeface="Calibri"/>
              </a:rPr>
              <a:t>Tävlingen genomförs utan diskningar, fokus är på gott sportsligt uppträdande.</a:t>
            </a:r>
            <a:endParaRPr sz="2400">
              <a:solidFill>
                <a:schemeClr val="dk2"/>
              </a:solidFill>
              <a:latin typeface="Calibri"/>
              <a:ea typeface="Calibri"/>
              <a:cs typeface="Calibri"/>
              <a:sym typeface="Calibri"/>
            </a:endParaRPr>
          </a:p>
          <a:p>
            <a:pPr marL="457200" lvl="0" indent="-381000" algn="l" rtl="0">
              <a:spcBef>
                <a:spcPts val="0"/>
              </a:spcBef>
              <a:spcAft>
                <a:spcPts val="0"/>
              </a:spcAft>
              <a:buClr>
                <a:schemeClr val="dk2"/>
              </a:buClr>
              <a:buSzPts val="2400"/>
              <a:buFont typeface="Calibri"/>
              <a:buChar char="●"/>
            </a:pPr>
            <a:r>
              <a:rPr lang="sv" sz="2400">
                <a:solidFill>
                  <a:schemeClr val="dk2"/>
                </a:solidFill>
                <a:latin typeface="Calibri"/>
                <a:ea typeface="Calibri"/>
                <a:cs typeface="Calibri"/>
                <a:sym typeface="Calibri"/>
              </a:rPr>
              <a:t>Simmaren tävlar i aktuell/aktuella distanser efter bästa förmåga.</a:t>
            </a:r>
            <a:endParaRPr sz="2400">
              <a:solidFill>
                <a:schemeClr val="dk2"/>
              </a:solidFill>
              <a:latin typeface="Calibri"/>
              <a:ea typeface="Calibri"/>
              <a:cs typeface="Calibri"/>
              <a:sym typeface="Calibri"/>
            </a:endParaRPr>
          </a:p>
          <a:p>
            <a:pPr marL="457200" lvl="0" indent="-381000" algn="l" rtl="0">
              <a:spcBef>
                <a:spcPts val="0"/>
              </a:spcBef>
              <a:spcAft>
                <a:spcPts val="0"/>
              </a:spcAft>
              <a:buClr>
                <a:schemeClr val="dk2"/>
              </a:buClr>
              <a:buSzPts val="2400"/>
              <a:buFont typeface="Calibri"/>
              <a:buChar char="●"/>
            </a:pPr>
            <a:r>
              <a:rPr lang="sv" sz="2400">
                <a:solidFill>
                  <a:schemeClr val="dk2"/>
                </a:solidFill>
                <a:latin typeface="Calibri"/>
                <a:ea typeface="Calibri"/>
                <a:cs typeface="Calibri"/>
                <a:sym typeface="Calibri"/>
              </a:rPr>
              <a:t>Funktionärsbesättningen är sparsam </a:t>
            </a:r>
            <a:endParaRPr sz="2400">
              <a:solidFill>
                <a:schemeClr val="dk2"/>
              </a:solidFill>
              <a:latin typeface="Calibri"/>
              <a:ea typeface="Calibri"/>
              <a:cs typeface="Calibri"/>
              <a:sym typeface="Calibri"/>
            </a:endParaRPr>
          </a:p>
          <a:p>
            <a:pPr marL="457200" lvl="0" indent="-381000" algn="l" rtl="0">
              <a:spcBef>
                <a:spcPts val="0"/>
              </a:spcBef>
              <a:spcAft>
                <a:spcPts val="0"/>
              </a:spcAft>
              <a:buClr>
                <a:schemeClr val="dk2"/>
              </a:buClr>
              <a:buSzPts val="2400"/>
              <a:buFont typeface="Calibri"/>
              <a:buChar char="●"/>
            </a:pPr>
            <a:r>
              <a:rPr lang="sv" sz="2400">
                <a:solidFill>
                  <a:schemeClr val="dk2"/>
                </a:solidFill>
                <a:latin typeface="Calibri"/>
                <a:ea typeface="Calibri"/>
                <a:cs typeface="Calibri"/>
                <a:sym typeface="Calibri"/>
              </a:rPr>
              <a:t>Inga förkunskaper krävs för funktionärer, utan instruktioner ges på plats av arrangören.</a:t>
            </a:r>
            <a:endParaRPr sz="2400">
              <a:solidFill>
                <a:schemeClr val="dk2"/>
              </a:solidFill>
              <a:latin typeface="Calibri"/>
              <a:ea typeface="Calibri"/>
              <a:cs typeface="Calibri"/>
              <a:sym typeface="Calibri"/>
            </a:endParaRPr>
          </a:p>
          <a:p>
            <a:pPr marL="0" marR="0" lvl="0" indent="0" algn="l" rtl="0">
              <a:spcBef>
                <a:spcPts val="0"/>
              </a:spcBef>
              <a:spcAft>
                <a:spcPts val="0"/>
              </a:spcAft>
              <a:buNone/>
            </a:pPr>
            <a:endParaRPr sz="2400">
              <a:solidFill>
                <a:schemeClr val="dk2"/>
              </a:solidFill>
              <a:latin typeface="Calibri"/>
              <a:ea typeface="Calibri"/>
              <a:cs typeface="Calibri"/>
              <a:sym typeface="Calibri"/>
            </a:endParaRPr>
          </a:p>
          <a:p>
            <a:pPr marL="0" marR="0" lvl="0" indent="0" algn="l" rtl="0">
              <a:spcBef>
                <a:spcPts val="0"/>
              </a:spcBef>
              <a:spcAft>
                <a:spcPts val="0"/>
              </a:spcAft>
              <a:buNone/>
            </a:pPr>
            <a:endParaRPr sz="1800">
              <a:solidFill>
                <a:schemeClr val="dk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p:nvPr/>
        </p:nvSpPr>
        <p:spPr>
          <a:xfrm>
            <a:off x="303026" y="598081"/>
            <a:ext cx="7618200" cy="1539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sv" sz="3500" b="1">
                <a:solidFill>
                  <a:schemeClr val="dk2"/>
                </a:solidFill>
                <a:latin typeface="Century Gothic"/>
                <a:ea typeface="Century Gothic"/>
                <a:cs typeface="Century Gothic"/>
                <a:sym typeface="Century Gothic"/>
              </a:rPr>
              <a:t>Fortsättningstävling - </a:t>
            </a:r>
            <a:r>
              <a:rPr lang="sv" sz="1200">
                <a:solidFill>
                  <a:srgbClr val="666666"/>
                </a:solidFill>
              </a:rPr>
              <a:t>Målgruppen för en fortsättningstävling är nybörjare samt barn som är 12 år och yngre som är mogna och redo, enligt tränarens bedömning att tävla med del av regelverket.</a:t>
            </a:r>
            <a:endParaRPr sz="2400">
              <a:solidFill>
                <a:schemeClr val="dk2"/>
              </a:solidFill>
              <a:latin typeface="Calibri"/>
              <a:ea typeface="Calibri"/>
              <a:cs typeface="Calibri"/>
              <a:sym typeface="Calibri"/>
            </a:endParaRPr>
          </a:p>
          <a:p>
            <a:pPr marL="0" marR="0" lvl="0" indent="0" algn="l" rtl="0">
              <a:spcBef>
                <a:spcPts val="0"/>
              </a:spcBef>
              <a:spcAft>
                <a:spcPts val="0"/>
              </a:spcAft>
              <a:buNone/>
            </a:pPr>
            <a:endParaRPr sz="3500" b="1">
              <a:solidFill>
                <a:schemeClr val="dk2"/>
              </a:solidFill>
              <a:latin typeface="Century Gothic"/>
              <a:ea typeface="Century Gothic"/>
              <a:cs typeface="Century Gothic"/>
              <a:sym typeface="Century Gothic"/>
            </a:endParaRPr>
          </a:p>
        </p:txBody>
      </p:sp>
      <p:sp>
        <p:nvSpPr>
          <p:cNvPr id="92" name="Google Shape;92;p18"/>
          <p:cNvSpPr txBox="1"/>
          <p:nvPr/>
        </p:nvSpPr>
        <p:spPr>
          <a:xfrm>
            <a:off x="303027" y="1589809"/>
            <a:ext cx="7618200" cy="3324600"/>
          </a:xfrm>
          <a:prstGeom prst="rect">
            <a:avLst/>
          </a:prstGeom>
          <a:noFill/>
          <a:ln>
            <a:noFill/>
          </a:ln>
        </p:spPr>
        <p:txBody>
          <a:bodyPr spcFirstLastPara="1" wrap="square" lIns="91425" tIns="45700" rIns="91425" bIns="45700" anchor="t" anchorCtr="0">
            <a:spAutoFit/>
          </a:bodyPr>
          <a:lstStyle/>
          <a:p>
            <a:pPr marL="457200" lvl="0" indent="-381000" algn="l" rtl="0">
              <a:spcBef>
                <a:spcPts val="0"/>
              </a:spcBef>
              <a:spcAft>
                <a:spcPts val="0"/>
              </a:spcAft>
              <a:buClr>
                <a:schemeClr val="dk2"/>
              </a:buClr>
              <a:buSzPts val="2400"/>
              <a:buFont typeface="Calibri"/>
              <a:buChar char="●"/>
            </a:pPr>
            <a:r>
              <a:rPr lang="sv" sz="2400">
                <a:solidFill>
                  <a:schemeClr val="dk2"/>
                </a:solidFill>
                <a:latin typeface="Calibri"/>
                <a:ea typeface="Calibri"/>
                <a:cs typeface="Calibri"/>
                <a:sym typeface="Calibri"/>
              </a:rPr>
              <a:t>Endast grova fel leder till diskningar, fokus är på gott sportsligt uppträdande.</a:t>
            </a:r>
            <a:endParaRPr sz="2400">
              <a:solidFill>
                <a:schemeClr val="dk2"/>
              </a:solidFill>
              <a:latin typeface="Calibri"/>
              <a:ea typeface="Calibri"/>
              <a:cs typeface="Calibri"/>
              <a:sym typeface="Calibri"/>
            </a:endParaRPr>
          </a:p>
          <a:p>
            <a:pPr marL="457200" lvl="0" indent="-381000" algn="l" rtl="0">
              <a:spcBef>
                <a:spcPts val="0"/>
              </a:spcBef>
              <a:spcAft>
                <a:spcPts val="0"/>
              </a:spcAft>
              <a:buClr>
                <a:schemeClr val="dk2"/>
              </a:buClr>
              <a:buSzPts val="2400"/>
              <a:buFont typeface="Calibri"/>
              <a:buChar char="●"/>
            </a:pPr>
            <a:r>
              <a:rPr lang="sv" sz="2400">
                <a:solidFill>
                  <a:schemeClr val="dk2"/>
                </a:solidFill>
                <a:latin typeface="Calibri"/>
                <a:ea typeface="Calibri"/>
                <a:cs typeface="Calibri"/>
                <a:sym typeface="Calibri"/>
              </a:rPr>
              <a:t>Simmaren tävlar i aktuell/aktuella distanser efter bästa förmåga.</a:t>
            </a:r>
            <a:endParaRPr sz="2400">
              <a:solidFill>
                <a:schemeClr val="dk2"/>
              </a:solidFill>
              <a:latin typeface="Calibri"/>
              <a:ea typeface="Calibri"/>
              <a:cs typeface="Calibri"/>
              <a:sym typeface="Calibri"/>
            </a:endParaRPr>
          </a:p>
          <a:p>
            <a:pPr marL="457200" lvl="0" indent="-381000" algn="l" rtl="0">
              <a:spcBef>
                <a:spcPts val="0"/>
              </a:spcBef>
              <a:spcAft>
                <a:spcPts val="0"/>
              </a:spcAft>
              <a:buClr>
                <a:schemeClr val="dk2"/>
              </a:buClr>
              <a:buSzPts val="2400"/>
              <a:buFont typeface="Calibri"/>
              <a:buChar char="●"/>
            </a:pPr>
            <a:r>
              <a:rPr lang="sv" sz="2400">
                <a:solidFill>
                  <a:schemeClr val="dk2"/>
                </a:solidFill>
                <a:latin typeface="Calibri"/>
                <a:ea typeface="Calibri"/>
                <a:cs typeface="Calibri"/>
                <a:sym typeface="Calibri"/>
              </a:rPr>
              <a:t>Funktionärsbesättningen är sparsam. </a:t>
            </a:r>
            <a:r>
              <a:rPr lang="sv" sz="1200">
                <a:solidFill>
                  <a:srgbClr val="666666"/>
                </a:solidFill>
              </a:rPr>
              <a:t>minst tre funktionärer med tävlingsfunktionärsutbildning</a:t>
            </a:r>
            <a:r>
              <a:rPr lang="sv" sz="2400">
                <a:solidFill>
                  <a:schemeClr val="dk2"/>
                </a:solidFill>
                <a:latin typeface="Calibri"/>
                <a:ea typeface="Calibri"/>
                <a:cs typeface="Calibri"/>
                <a:sym typeface="Calibri"/>
              </a:rPr>
              <a:t> </a:t>
            </a:r>
            <a:endParaRPr sz="2400">
              <a:solidFill>
                <a:schemeClr val="dk2"/>
              </a:solidFill>
              <a:latin typeface="Calibri"/>
              <a:ea typeface="Calibri"/>
              <a:cs typeface="Calibri"/>
              <a:sym typeface="Calibri"/>
            </a:endParaRPr>
          </a:p>
          <a:p>
            <a:pPr marL="457200" lvl="0" indent="-381000" algn="l" rtl="0">
              <a:spcBef>
                <a:spcPts val="0"/>
              </a:spcBef>
              <a:spcAft>
                <a:spcPts val="0"/>
              </a:spcAft>
              <a:buClr>
                <a:schemeClr val="dk2"/>
              </a:buClr>
              <a:buSzPts val="2400"/>
              <a:buFont typeface="Calibri"/>
              <a:buChar char="●"/>
            </a:pPr>
            <a:r>
              <a:rPr lang="sv" sz="2400">
                <a:solidFill>
                  <a:schemeClr val="dk2"/>
                </a:solidFill>
                <a:latin typeface="Calibri"/>
                <a:ea typeface="Calibri"/>
                <a:cs typeface="Calibri"/>
                <a:sym typeface="Calibri"/>
              </a:rPr>
              <a:t>Inga förkunskaper krävs för funktionärer, utan instruktioner ges på plats av arrangören.</a:t>
            </a:r>
            <a:endParaRPr sz="2400">
              <a:solidFill>
                <a:schemeClr val="dk2"/>
              </a:solidFill>
              <a:latin typeface="Calibri"/>
              <a:ea typeface="Calibri"/>
              <a:cs typeface="Calibri"/>
              <a:sym typeface="Calibri"/>
            </a:endParaRPr>
          </a:p>
          <a:p>
            <a:pPr marL="0" marR="0" lvl="0" indent="0" algn="l" rtl="0">
              <a:spcBef>
                <a:spcPts val="0"/>
              </a:spcBef>
              <a:spcAft>
                <a:spcPts val="0"/>
              </a:spcAft>
              <a:buNone/>
            </a:pPr>
            <a:endParaRPr sz="1800">
              <a:solidFill>
                <a:schemeClr val="dk2"/>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p:nvPr/>
        </p:nvSpPr>
        <p:spPr>
          <a:xfrm>
            <a:off x="303025" y="598075"/>
            <a:ext cx="8408700" cy="1046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sv" sz="3100" b="1" dirty="0">
                <a:solidFill>
                  <a:schemeClr val="dk2"/>
                </a:solidFill>
                <a:latin typeface="Century Gothic"/>
                <a:ea typeface="Century Gothic"/>
                <a:cs typeface="Century Gothic"/>
                <a:sym typeface="Century Gothic"/>
              </a:rPr>
              <a:t>För målgruppen som precis ska börja tävla utanför den egna klubbens utmanare </a:t>
            </a:r>
            <a:endParaRPr sz="3100" b="1" dirty="0">
              <a:solidFill>
                <a:schemeClr val="dk2"/>
              </a:solidFill>
              <a:latin typeface="Century Gothic"/>
              <a:ea typeface="Century Gothic"/>
              <a:cs typeface="Century Gothic"/>
              <a:sym typeface="Century Gothic"/>
            </a:endParaRPr>
          </a:p>
        </p:txBody>
      </p:sp>
      <p:sp>
        <p:nvSpPr>
          <p:cNvPr id="98" name="Google Shape;98;p19"/>
          <p:cNvSpPr txBox="1"/>
          <p:nvPr/>
        </p:nvSpPr>
        <p:spPr>
          <a:xfrm>
            <a:off x="178627" y="1745309"/>
            <a:ext cx="7618200" cy="2596200"/>
          </a:xfrm>
          <a:prstGeom prst="rect">
            <a:avLst/>
          </a:prstGeom>
          <a:noFill/>
          <a:ln>
            <a:noFill/>
          </a:ln>
        </p:spPr>
        <p:txBody>
          <a:bodyPr spcFirstLastPara="1" wrap="square" lIns="91425" tIns="45700" rIns="91425" bIns="45700" anchor="t" anchorCtr="0">
            <a:spAutoFit/>
          </a:bodyPr>
          <a:lstStyle/>
          <a:p>
            <a:pPr marL="457200" lvl="0" indent="-323850" algn="l" rtl="0">
              <a:lnSpc>
                <a:spcPct val="115000"/>
              </a:lnSpc>
              <a:spcBef>
                <a:spcPts val="0"/>
              </a:spcBef>
              <a:spcAft>
                <a:spcPts val="0"/>
              </a:spcAft>
              <a:buClr>
                <a:srgbClr val="262626"/>
              </a:buClr>
              <a:buSzPts val="1500"/>
              <a:buFont typeface="Calibri"/>
              <a:buChar char="●"/>
            </a:pPr>
            <a:r>
              <a:rPr lang="sv" sz="1500" dirty="0">
                <a:solidFill>
                  <a:srgbClr val="262626"/>
                </a:solidFill>
                <a:latin typeface="Calibri"/>
                <a:ea typeface="Calibri"/>
                <a:cs typeface="Calibri"/>
                <a:sym typeface="Calibri"/>
              </a:rPr>
              <a:t>Försöka tänka nytt.</a:t>
            </a:r>
            <a:endParaRPr sz="1500" dirty="0">
              <a:solidFill>
                <a:srgbClr val="262626"/>
              </a:solidFill>
              <a:latin typeface="Calibri"/>
              <a:ea typeface="Calibri"/>
              <a:cs typeface="Calibri"/>
              <a:sym typeface="Calibri"/>
            </a:endParaRPr>
          </a:p>
          <a:p>
            <a:pPr marL="457200" lvl="0" indent="-323850" algn="l" rtl="0">
              <a:lnSpc>
                <a:spcPct val="115000"/>
              </a:lnSpc>
              <a:spcBef>
                <a:spcPts val="0"/>
              </a:spcBef>
              <a:spcAft>
                <a:spcPts val="0"/>
              </a:spcAft>
              <a:buClr>
                <a:srgbClr val="262626"/>
              </a:buClr>
              <a:buSzPts val="1500"/>
              <a:buFont typeface="Calibri"/>
              <a:buChar char="●"/>
            </a:pPr>
            <a:r>
              <a:rPr lang="sv" sz="1500" dirty="0">
                <a:solidFill>
                  <a:srgbClr val="262626"/>
                </a:solidFill>
                <a:latin typeface="Calibri"/>
                <a:ea typeface="Calibri"/>
                <a:cs typeface="Calibri"/>
                <a:sym typeface="Calibri"/>
              </a:rPr>
              <a:t>Samarbete mellan klubbar efter geografisk spridning</a:t>
            </a:r>
            <a:endParaRPr sz="1500" dirty="0">
              <a:solidFill>
                <a:srgbClr val="262626"/>
              </a:solidFill>
              <a:latin typeface="Calibri"/>
              <a:ea typeface="Calibri"/>
              <a:cs typeface="Calibri"/>
              <a:sym typeface="Calibri"/>
            </a:endParaRPr>
          </a:p>
          <a:p>
            <a:pPr marL="457200" lvl="0" indent="-323850" algn="l" rtl="0">
              <a:lnSpc>
                <a:spcPct val="115000"/>
              </a:lnSpc>
              <a:spcBef>
                <a:spcPts val="0"/>
              </a:spcBef>
              <a:spcAft>
                <a:spcPts val="0"/>
              </a:spcAft>
              <a:buClr>
                <a:srgbClr val="262626"/>
              </a:buClr>
              <a:buSzPts val="1500"/>
              <a:buFont typeface="Calibri"/>
              <a:buChar char="●"/>
            </a:pPr>
            <a:r>
              <a:rPr lang="sv" sz="1500" dirty="0">
                <a:solidFill>
                  <a:srgbClr val="262626"/>
                </a:solidFill>
                <a:latin typeface="Calibri"/>
                <a:ea typeface="Calibri"/>
                <a:cs typeface="Calibri"/>
                <a:sym typeface="Calibri"/>
              </a:rPr>
              <a:t>Kort tävling kan vara en vardag EM om möjlighet finns. </a:t>
            </a:r>
            <a:endParaRPr sz="1500" dirty="0">
              <a:solidFill>
                <a:srgbClr val="262626"/>
              </a:solidFill>
              <a:latin typeface="Calibri"/>
              <a:ea typeface="Calibri"/>
              <a:cs typeface="Calibri"/>
              <a:sym typeface="Calibri"/>
            </a:endParaRPr>
          </a:p>
          <a:p>
            <a:pPr marL="457200" lvl="0" indent="-323850" algn="l" rtl="0">
              <a:lnSpc>
                <a:spcPct val="115000"/>
              </a:lnSpc>
              <a:spcBef>
                <a:spcPts val="0"/>
              </a:spcBef>
              <a:spcAft>
                <a:spcPts val="0"/>
              </a:spcAft>
              <a:buClr>
                <a:srgbClr val="262626"/>
              </a:buClr>
              <a:buSzPts val="1500"/>
              <a:buFont typeface="Calibri"/>
              <a:buChar char="●"/>
            </a:pPr>
            <a:r>
              <a:rPr lang="sv" sz="1500" dirty="0">
                <a:solidFill>
                  <a:srgbClr val="262626"/>
                </a:solidFill>
                <a:latin typeface="Calibri"/>
                <a:ea typeface="Calibri"/>
                <a:cs typeface="Calibri"/>
                <a:sym typeface="Calibri"/>
              </a:rPr>
              <a:t>Klubbarna delar på utgifter procentuellt istället för startavgifter.</a:t>
            </a:r>
            <a:endParaRPr sz="1500" dirty="0">
              <a:solidFill>
                <a:srgbClr val="262626"/>
              </a:solidFill>
              <a:latin typeface="Calibri"/>
              <a:ea typeface="Calibri"/>
              <a:cs typeface="Calibri"/>
              <a:sym typeface="Calibri"/>
            </a:endParaRPr>
          </a:p>
          <a:p>
            <a:pPr marL="457200" lvl="0" indent="-323850" algn="l" rtl="0">
              <a:lnSpc>
                <a:spcPct val="115000"/>
              </a:lnSpc>
              <a:spcBef>
                <a:spcPts val="0"/>
              </a:spcBef>
              <a:spcAft>
                <a:spcPts val="0"/>
              </a:spcAft>
              <a:buClr>
                <a:srgbClr val="262626"/>
              </a:buClr>
              <a:buSzPts val="1500"/>
              <a:buFont typeface="Calibri"/>
              <a:buChar char="●"/>
            </a:pPr>
            <a:r>
              <a:rPr lang="sv" sz="1500" dirty="0">
                <a:solidFill>
                  <a:srgbClr val="262626"/>
                </a:solidFill>
                <a:latin typeface="Calibri"/>
                <a:ea typeface="Calibri"/>
                <a:cs typeface="Calibri"/>
                <a:sym typeface="Calibri"/>
              </a:rPr>
              <a:t>Finns simmare i ålder 13 o äl som är nya på att tävla kan även de med fördel delta, även para-simmare oavsett ålder. </a:t>
            </a:r>
            <a:endParaRPr sz="1500" dirty="0">
              <a:solidFill>
                <a:srgbClr val="262626"/>
              </a:solidFill>
              <a:latin typeface="Calibri"/>
              <a:ea typeface="Calibri"/>
              <a:cs typeface="Calibri"/>
              <a:sym typeface="Calibri"/>
            </a:endParaRPr>
          </a:p>
          <a:p>
            <a:pPr marL="457200" lvl="0" indent="-323850" algn="l" rtl="0">
              <a:lnSpc>
                <a:spcPct val="115000"/>
              </a:lnSpc>
              <a:spcBef>
                <a:spcPts val="0"/>
              </a:spcBef>
              <a:spcAft>
                <a:spcPts val="0"/>
              </a:spcAft>
              <a:buClr>
                <a:srgbClr val="262626"/>
              </a:buClr>
              <a:buSzPts val="1500"/>
              <a:buFont typeface="Calibri"/>
              <a:buChar char="●"/>
            </a:pPr>
            <a:r>
              <a:rPr lang="sv" sz="1500" dirty="0">
                <a:solidFill>
                  <a:srgbClr val="262626"/>
                </a:solidFill>
                <a:latin typeface="Calibri"/>
                <a:ea typeface="Calibri"/>
                <a:cs typeface="Calibri"/>
                <a:sym typeface="Calibri"/>
              </a:rPr>
              <a:t>Ok samarbeta med föreningar i annat distrikt vid behov (ex Halmstad-Ängelholm eller Åmål-Karlstad).  </a:t>
            </a:r>
            <a:endParaRPr sz="2800" dirty="0">
              <a:solidFill>
                <a:schemeClr val="dk2"/>
              </a:solidFill>
              <a:latin typeface="Calibri"/>
              <a:ea typeface="Calibri"/>
              <a:cs typeface="Calibri"/>
              <a:sym typeface="Calibri"/>
            </a:endParaRPr>
          </a:p>
          <a:p>
            <a:pPr marL="0" marR="0" lvl="0" indent="0" algn="l" rtl="0">
              <a:spcBef>
                <a:spcPts val="800"/>
              </a:spcBef>
              <a:spcAft>
                <a:spcPts val="0"/>
              </a:spcAft>
              <a:buNone/>
            </a:pPr>
            <a:endParaRPr sz="1800" dirty="0">
              <a:solidFill>
                <a:schemeClr val="dk2"/>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457200" y="844549"/>
            <a:ext cx="8229600" cy="1016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2"/>
              </a:buClr>
              <a:buSzPts val="3500"/>
              <a:buFont typeface="Century Gothic"/>
              <a:buNone/>
            </a:pPr>
            <a:r>
              <a:rPr lang="sv" sz="3500" b="1" dirty="0">
                <a:solidFill>
                  <a:schemeClr val="dk2"/>
                </a:solidFill>
                <a:latin typeface="Century Gothic"/>
                <a:ea typeface="Century Gothic"/>
                <a:cs typeface="Century Gothic"/>
                <a:sym typeface="Century Gothic"/>
              </a:rPr>
              <a:t>Förslag fördelning klubbar: </a:t>
            </a:r>
            <a:endParaRPr dirty="0"/>
          </a:p>
        </p:txBody>
      </p:sp>
      <p:grpSp>
        <p:nvGrpSpPr>
          <p:cNvPr id="105" name="Google Shape;105;p20"/>
          <p:cNvGrpSpPr/>
          <p:nvPr/>
        </p:nvGrpSpPr>
        <p:grpSpPr>
          <a:xfrm>
            <a:off x="52025" y="1791334"/>
            <a:ext cx="1435631" cy="2196497"/>
            <a:chOff x="604" y="454241"/>
            <a:chExt cx="2657100" cy="2836386"/>
          </a:xfrm>
        </p:grpSpPr>
        <p:sp>
          <p:nvSpPr>
            <p:cNvPr id="106" name="Google Shape;106;p20"/>
            <p:cNvSpPr/>
            <p:nvPr/>
          </p:nvSpPr>
          <p:spPr>
            <a:xfrm>
              <a:off x="604" y="454241"/>
              <a:ext cx="2657100" cy="1983600"/>
            </a:xfrm>
            <a:prstGeom prst="round2SameRect">
              <a:avLst>
                <a:gd name="adj1" fmla="val 8000"/>
                <a:gd name="adj2" fmla="val 0"/>
              </a:avLst>
            </a:prstGeom>
            <a:solidFill>
              <a:schemeClr val="lt1">
                <a:alpha val="89800"/>
              </a:schemeClr>
            </a:solidFill>
            <a:ln w="25400" cap="flat" cmpd="sng">
              <a:solidFill>
                <a:srgbClr val="12A1B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0"/>
            <p:cNvSpPr txBox="1"/>
            <p:nvPr/>
          </p:nvSpPr>
          <p:spPr>
            <a:xfrm>
              <a:off x="47079" y="500716"/>
              <a:ext cx="2564100" cy="1937100"/>
            </a:xfrm>
            <a:prstGeom prst="rect">
              <a:avLst/>
            </a:prstGeom>
            <a:noFill/>
            <a:ln>
              <a:noFill/>
            </a:ln>
          </p:spPr>
          <p:txBody>
            <a:bodyPr spcFirstLastPara="1" wrap="square" lIns="17775" tIns="53325" rIns="17775" bIns="17775" anchor="t" anchorCtr="0">
              <a:noAutofit/>
            </a:bodyPr>
            <a:lstStyle/>
            <a:p>
              <a:pPr marL="0" lvl="0" indent="0" algn="l" rtl="0">
                <a:lnSpc>
                  <a:spcPct val="100000"/>
                </a:lnSpc>
                <a:spcBef>
                  <a:spcPts val="0"/>
                </a:spcBef>
                <a:spcAft>
                  <a:spcPts val="0"/>
                </a:spcAft>
                <a:buNone/>
              </a:pPr>
              <a:r>
                <a:rPr lang="sv" sz="1200" dirty="0">
                  <a:solidFill>
                    <a:srgbClr val="262626"/>
                  </a:solidFill>
                  <a:latin typeface="Calibri"/>
                  <a:ea typeface="Calibri"/>
                  <a:cs typeface="Calibri"/>
                  <a:sym typeface="Calibri"/>
                </a:rPr>
                <a:t> Varberg Sim</a:t>
              </a:r>
              <a:endParaRPr sz="1200" dirty="0">
                <a:solidFill>
                  <a:srgbClr val="262626"/>
                </a:solidFill>
                <a:latin typeface="Calibri"/>
                <a:ea typeface="Calibri"/>
                <a:cs typeface="Calibri"/>
                <a:sym typeface="Calibri"/>
              </a:endParaRPr>
            </a:p>
            <a:p>
              <a:pPr marL="0" lvl="0" indent="0" algn="l" rtl="0">
                <a:spcBef>
                  <a:spcPts val="800"/>
                </a:spcBef>
                <a:spcAft>
                  <a:spcPts val="0"/>
                </a:spcAft>
                <a:buNone/>
              </a:pPr>
              <a:r>
                <a:rPr lang="sv" sz="1200" dirty="0">
                  <a:solidFill>
                    <a:srgbClr val="262626"/>
                  </a:solidFill>
                  <a:latin typeface="Calibri"/>
                  <a:ea typeface="Calibri"/>
                  <a:cs typeface="Calibri"/>
                  <a:sym typeface="Calibri"/>
                </a:rPr>
                <a:t>Falkenberg</a:t>
              </a:r>
              <a:endParaRPr sz="1200" dirty="0">
                <a:solidFill>
                  <a:srgbClr val="262626"/>
                </a:solidFill>
                <a:latin typeface="Calibri"/>
                <a:ea typeface="Calibri"/>
                <a:cs typeface="Calibri"/>
                <a:sym typeface="Calibri"/>
              </a:endParaRPr>
            </a:p>
            <a:p>
              <a:pPr marL="0" lvl="0" indent="0" algn="l" rtl="0">
                <a:spcBef>
                  <a:spcPts val="800"/>
                </a:spcBef>
                <a:spcAft>
                  <a:spcPts val="0"/>
                </a:spcAft>
                <a:buNone/>
              </a:pPr>
              <a:r>
                <a:rPr lang="sv" sz="1200" dirty="0">
                  <a:solidFill>
                    <a:srgbClr val="262626"/>
                  </a:solidFill>
                  <a:latin typeface="Calibri"/>
                  <a:ea typeface="Calibri"/>
                  <a:cs typeface="Calibri"/>
                  <a:sym typeface="Calibri"/>
                </a:rPr>
                <a:t>SK Laxen</a:t>
              </a:r>
              <a:endParaRPr sz="1200" dirty="0">
                <a:solidFill>
                  <a:srgbClr val="262626"/>
                </a:solidFill>
                <a:latin typeface="Calibri"/>
                <a:ea typeface="Calibri"/>
                <a:cs typeface="Calibri"/>
                <a:sym typeface="Calibri"/>
              </a:endParaRPr>
            </a:p>
            <a:p>
              <a:pPr marL="0" lvl="0" indent="0" algn="l" rtl="0">
                <a:spcBef>
                  <a:spcPts val="800"/>
                </a:spcBef>
                <a:spcAft>
                  <a:spcPts val="0"/>
                </a:spcAft>
                <a:buNone/>
              </a:pPr>
              <a:r>
                <a:rPr lang="sv" sz="1200" dirty="0">
                  <a:solidFill>
                    <a:srgbClr val="262626"/>
                  </a:solidFill>
                  <a:latin typeface="Calibri"/>
                  <a:ea typeface="Calibri"/>
                  <a:cs typeface="Calibri"/>
                  <a:sym typeface="Calibri"/>
                </a:rPr>
                <a:t>Stimmet </a:t>
              </a:r>
              <a:endParaRPr sz="1200" dirty="0">
                <a:solidFill>
                  <a:srgbClr val="262626"/>
                </a:solidFill>
                <a:latin typeface="Calibri"/>
                <a:ea typeface="Calibri"/>
                <a:cs typeface="Calibri"/>
                <a:sym typeface="Calibri"/>
              </a:endParaRPr>
            </a:p>
            <a:p>
              <a:pPr marL="0" lvl="0" indent="0" algn="l" rtl="0">
                <a:spcBef>
                  <a:spcPts val="800"/>
                </a:spcBef>
                <a:spcAft>
                  <a:spcPts val="800"/>
                </a:spcAft>
                <a:buClr>
                  <a:schemeClr val="dk1"/>
                </a:buClr>
                <a:buSzPts val="1100"/>
                <a:buFont typeface="Arial"/>
                <a:buNone/>
              </a:pPr>
              <a:r>
                <a:rPr lang="sv" sz="1200" dirty="0">
                  <a:solidFill>
                    <a:schemeClr val="dk2"/>
                  </a:solidFill>
                  <a:latin typeface="Calibri"/>
                  <a:ea typeface="Calibri"/>
                  <a:cs typeface="Calibri"/>
                  <a:sym typeface="Calibri"/>
                </a:rPr>
                <a:t>Kungsbacka</a:t>
              </a:r>
              <a:endParaRPr sz="1100" dirty="0">
                <a:solidFill>
                  <a:srgbClr val="262626"/>
                </a:solidFill>
                <a:latin typeface="Calibri"/>
                <a:ea typeface="Calibri"/>
                <a:cs typeface="Calibri"/>
                <a:sym typeface="Calibri"/>
              </a:endParaRPr>
            </a:p>
          </p:txBody>
        </p:sp>
        <p:sp>
          <p:nvSpPr>
            <p:cNvPr id="108" name="Google Shape;108;p20"/>
            <p:cNvSpPr/>
            <p:nvPr/>
          </p:nvSpPr>
          <p:spPr>
            <a:xfrm>
              <a:off x="604" y="2437727"/>
              <a:ext cx="2657100" cy="852900"/>
            </a:xfrm>
            <a:prstGeom prst="rect">
              <a:avLst/>
            </a:prstGeom>
            <a:solidFill>
              <a:srgbClr val="12A1BD"/>
            </a:solidFill>
            <a:ln w="25400" cap="flat" cmpd="sng">
              <a:solidFill>
                <a:srgbClr val="12A1B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0"/>
            <p:cNvSpPr txBox="1"/>
            <p:nvPr/>
          </p:nvSpPr>
          <p:spPr>
            <a:xfrm>
              <a:off x="604" y="2437727"/>
              <a:ext cx="1871100" cy="852900"/>
            </a:xfrm>
            <a:prstGeom prst="rect">
              <a:avLst/>
            </a:prstGeom>
            <a:noFill/>
            <a:ln>
              <a:noFill/>
            </a:ln>
          </p:spPr>
          <p:txBody>
            <a:bodyPr spcFirstLastPara="1" wrap="square" lIns="106675" tIns="0" rIns="35550" bIns="0" anchor="ctr" anchorCtr="0">
              <a:noAutofit/>
            </a:bodyPr>
            <a:lstStyle/>
            <a:p>
              <a:pPr marL="0" marR="0" lvl="0" indent="0" algn="l" rtl="0">
                <a:lnSpc>
                  <a:spcPct val="90000"/>
                </a:lnSpc>
                <a:spcBef>
                  <a:spcPts val="0"/>
                </a:spcBef>
                <a:spcAft>
                  <a:spcPts val="0"/>
                </a:spcAft>
                <a:buClr>
                  <a:schemeClr val="lt1"/>
                </a:buClr>
                <a:buSzPts val="2800"/>
                <a:buFont typeface="Calibri"/>
                <a:buNone/>
              </a:pPr>
              <a:r>
                <a:rPr lang="sv" sz="2000" b="1">
                  <a:solidFill>
                    <a:schemeClr val="lt1"/>
                  </a:solidFill>
                  <a:latin typeface="Calibri"/>
                  <a:ea typeface="Calibri"/>
                  <a:cs typeface="Calibri"/>
                  <a:sym typeface="Calibri"/>
                </a:rPr>
                <a:t>Halland</a:t>
              </a:r>
              <a:r>
                <a:rPr lang="sv" sz="2000" b="1" i="0">
                  <a:solidFill>
                    <a:schemeClr val="lt1"/>
                  </a:solidFill>
                  <a:latin typeface="Calibri"/>
                  <a:ea typeface="Calibri"/>
                  <a:cs typeface="Calibri"/>
                  <a:sym typeface="Calibri"/>
                </a:rPr>
                <a:t> </a:t>
              </a:r>
              <a:endParaRPr sz="2000">
                <a:solidFill>
                  <a:schemeClr val="lt1"/>
                </a:solidFill>
                <a:latin typeface="Calibri"/>
                <a:ea typeface="Calibri"/>
                <a:cs typeface="Calibri"/>
                <a:sym typeface="Calibri"/>
              </a:endParaRPr>
            </a:p>
          </p:txBody>
        </p:sp>
      </p:grpSp>
      <p:grpSp>
        <p:nvGrpSpPr>
          <p:cNvPr id="110" name="Google Shape;110;p20"/>
          <p:cNvGrpSpPr/>
          <p:nvPr/>
        </p:nvGrpSpPr>
        <p:grpSpPr>
          <a:xfrm>
            <a:off x="1701763" y="1768349"/>
            <a:ext cx="1525175" cy="2242447"/>
            <a:chOff x="604" y="454241"/>
            <a:chExt cx="2657100" cy="2836386"/>
          </a:xfrm>
        </p:grpSpPr>
        <p:sp>
          <p:nvSpPr>
            <p:cNvPr id="111" name="Google Shape;111;p20"/>
            <p:cNvSpPr/>
            <p:nvPr/>
          </p:nvSpPr>
          <p:spPr>
            <a:xfrm>
              <a:off x="604" y="454241"/>
              <a:ext cx="2657100" cy="1983600"/>
            </a:xfrm>
            <a:prstGeom prst="round2SameRect">
              <a:avLst>
                <a:gd name="adj1" fmla="val 8000"/>
                <a:gd name="adj2" fmla="val 0"/>
              </a:avLst>
            </a:prstGeom>
            <a:solidFill>
              <a:schemeClr val="lt1">
                <a:alpha val="89800"/>
              </a:schemeClr>
            </a:solidFill>
            <a:ln w="25400" cap="flat" cmpd="sng">
              <a:solidFill>
                <a:srgbClr val="12A1B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0"/>
            <p:cNvSpPr txBox="1"/>
            <p:nvPr/>
          </p:nvSpPr>
          <p:spPr>
            <a:xfrm>
              <a:off x="47079" y="500716"/>
              <a:ext cx="2564100" cy="1937100"/>
            </a:xfrm>
            <a:prstGeom prst="rect">
              <a:avLst/>
            </a:prstGeom>
            <a:noFill/>
            <a:ln>
              <a:noFill/>
            </a:ln>
          </p:spPr>
          <p:txBody>
            <a:bodyPr spcFirstLastPara="1" wrap="square" lIns="17775" tIns="53325" rIns="17775" bIns="17775" anchor="t" anchorCtr="0">
              <a:noAutofit/>
            </a:bodyPr>
            <a:lstStyle/>
            <a:p>
              <a:pPr marL="0" lvl="0" indent="0" algn="l" rtl="0">
                <a:lnSpc>
                  <a:spcPct val="100000"/>
                </a:lnSpc>
                <a:spcBef>
                  <a:spcPts val="0"/>
                </a:spcBef>
                <a:spcAft>
                  <a:spcPts val="0"/>
                </a:spcAft>
                <a:buNone/>
              </a:pPr>
              <a:r>
                <a:rPr lang="sv" sz="1200" dirty="0">
                  <a:solidFill>
                    <a:schemeClr val="dk2"/>
                  </a:solidFill>
                  <a:latin typeface="Calibri"/>
                  <a:ea typeface="Calibri"/>
                  <a:cs typeface="Calibri"/>
                  <a:sym typeface="Calibri"/>
                </a:rPr>
                <a:t>MASS</a:t>
              </a:r>
              <a:endParaRPr sz="1200" dirty="0">
                <a:solidFill>
                  <a:schemeClr val="dk2"/>
                </a:solidFill>
                <a:latin typeface="Calibri"/>
                <a:ea typeface="Calibri"/>
                <a:cs typeface="Calibri"/>
                <a:sym typeface="Calibri"/>
              </a:endParaRPr>
            </a:p>
            <a:p>
              <a:pPr marL="0" lvl="0" indent="0" algn="l" rtl="0">
                <a:lnSpc>
                  <a:spcPct val="100000"/>
                </a:lnSpc>
                <a:spcBef>
                  <a:spcPts val="800"/>
                </a:spcBef>
                <a:spcAft>
                  <a:spcPts val="0"/>
                </a:spcAft>
                <a:buNone/>
              </a:pPr>
              <a:r>
                <a:rPr lang="sv" sz="1200" dirty="0">
                  <a:solidFill>
                    <a:schemeClr val="dk2"/>
                  </a:solidFill>
                  <a:latin typeface="Calibri"/>
                  <a:ea typeface="Calibri"/>
                  <a:cs typeface="Calibri"/>
                  <a:sym typeface="Calibri"/>
                </a:rPr>
                <a:t>S02</a:t>
              </a:r>
              <a:endParaRPr sz="1200" dirty="0">
                <a:solidFill>
                  <a:schemeClr val="dk2"/>
                </a:solidFill>
                <a:latin typeface="Calibri"/>
                <a:ea typeface="Calibri"/>
                <a:cs typeface="Calibri"/>
                <a:sym typeface="Calibri"/>
              </a:endParaRPr>
            </a:p>
            <a:p>
              <a:pPr marL="0" lvl="0" indent="0" algn="l" rtl="0">
                <a:lnSpc>
                  <a:spcPct val="100000"/>
                </a:lnSpc>
                <a:spcBef>
                  <a:spcPts val="210"/>
                </a:spcBef>
                <a:spcAft>
                  <a:spcPts val="0"/>
                </a:spcAft>
                <a:buNone/>
              </a:pPr>
              <a:r>
                <a:rPr lang="sv" sz="1200" dirty="0">
                  <a:solidFill>
                    <a:schemeClr val="dk2"/>
                  </a:solidFill>
                  <a:latin typeface="Calibri"/>
                  <a:ea typeface="Calibri"/>
                  <a:cs typeface="Calibri"/>
                  <a:sym typeface="Calibri"/>
                </a:rPr>
                <a:t>Göteborg Sim</a:t>
              </a:r>
              <a:endParaRPr sz="1200" dirty="0">
                <a:solidFill>
                  <a:schemeClr val="dk2"/>
                </a:solidFill>
                <a:latin typeface="Calibri"/>
                <a:ea typeface="Calibri"/>
                <a:cs typeface="Calibri"/>
                <a:sym typeface="Calibri"/>
              </a:endParaRPr>
            </a:p>
            <a:p>
              <a:pPr marL="0" lvl="0" indent="0" algn="l" rtl="0">
                <a:lnSpc>
                  <a:spcPct val="100000"/>
                </a:lnSpc>
                <a:spcBef>
                  <a:spcPts val="210"/>
                </a:spcBef>
                <a:spcAft>
                  <a:spcPts val="0"/>
                </a:spcAft>
                <a:buNone/>
              </a:pPr>
              <a:r>
                <a:rPr lang="sv" sz="1200" dirty="0">
                  <a:solidFill>
                    <a:schemeClr val="dk2"/>
                  </a:solidFill>
                  <a:latin typeface="Calibri"/>
                  <a:ea typeface="Calibri"/>
                  <a:cs typeface="Calibri"/>
                  <a:sym typeface="Calibri"/>
                </a:rPr>
                <a:t>Alesimmarna</a:t>
              </a:r>
              <a:endParaRPr sz="1200" dirty="0">
                <a:solidFill>
                  <a:schemeClr val="dk2"/>
                </a:solidFill>
                <a:latin typeface="Calibri"/>
                <a:ea typeface="Calibri"/>
                <a:cs typeface="Calibri"/>
                <a:sym typeface="Calibri"/>
              </a:endParaRPr>
            </a:p>
            <a:p>
              <a:pPr marL="0" lvl="0" indent="0" algn="l" rtl="0">
                <a:lnSpc>
                  <a:spcPct val="100000"/>
                </a:lnSpc>
                <a:spcBef>
                  <a:spcPts val="210"/>
                </a:spcBef>
                <a:spcAft>
                  <a:spcPts val="0"/>
                </a:spcAft>
                <a:buNone/>
              </a:pPr>
              <a:r>
                <a:rPr lang="sv" sz="1200" dirty="0">
                  <a:solidFill>
                    <a:schemeClr val="dk2"/>
                  </a:solidFill>
                  <a:latin typeface="Calibri"/>
                  <a:ea typeface="Calibri"/>
                  <a:cs typeface="Calibri"/>
                  <a:sym typeface="Calibri"/>
                </a:rPr>
                <a:t>Kungälv</a:t>
              </a:r>
              <a:r>
                <a:rPr lang="sv" dirty="0">
                  <a:solidFill>
                    <a:schemeClr val="dk2"/>
                  </a:solidFill>
                  <a:latin typeface="Calibri"/>
                  <a:ea typeface="Calibri"/>
                  <a:cs typeface="Calibri"/>
                  <a:sym typeface="Calibri"/>
                </a:rPr>
                <a:t> </a:t>
              </a:r>
            </a:p>
            <a:p>
              <a:pPr marL="0" lvl="0" indent="0" algn="l" rtl="0">
                <a:lnSpc>
                  <a:spcPct val="100000"/>
                </a:lnSpc>
                <a:spcBef>
                  <a:spcPts val="210"/>
                </a:spcBef>
                <a:spcAft>
                  <a:spcPts val="0"/>
                </a:spcAft>
                <a:buNone/>
              </a:pPr>
              <a:r>
                <a:rPr lang="sv" sz="1100" dirty="0">
                  <a:solidFill>
                    <a:schemeClr val="dk2"/>
                  </a:solidFill>
                  <a:latin typeface="Calibri"/>
                  <a:ea typeface="Calibri"/>
                  <a:cs typeface="Calibri"/>
                  <a:sym typeface="Calibri"/>
                </a:rPr>
                <a:t>Angered</a:t>
              </a:r>
              <a:endParaRPr sz="1100" dirty="0">
                <a:solidFill>
                  <a:srgbClr val="262626"/>
                </a:solidFill>
                <a:latin typeface="Calibri"/>
                <a:ea typeface="Calibri"/>
                <a:cs typeface="Calibri"/>
                <a:sym typeface="Calibri"/>
              </a:endParaRPr>
            </a:p>
          </p:txBody>
        </p:sp>
        <p:sp>
          <p:nvSpPr>
            <p:cNvPr id="113" name="Google Shape;113;p20"/>
            <p:cNvSpPr/>
            <p:nvPr/>
          </p:nvSpPr>
          <p:spPr>
            <a:xfrm>
              <a:off x="604" y="2379727"/>
              <a:ext cx="2657100" cy="852900"/>
            </a:xfrm>
            <a:prstGeom prst="rect">
              <a:avLst/>
            </a:prstGeom>
            <a:solidFill>
              <a:srgbClr val="12A1BD"/>
            </a:solidFill>
            <a:ln w="25400" cap="flat" cmpd="sng">
              <a:solidFill>
                <a:srgbClr val="12A1B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0"/>
            <p:cNvSpPr txBox="1"/>
            <p:nvPr/>
          </p:nvSpPr>
          <p:spPr>
            <a:xfrm>
              <a:off x="604" y="2437727"/>
              <a:ext cx="1871100" cy="852900"/>
            </a:xfrm>
            <a:prstGeom prst="rect">
              <a:avLst/>
            </a:prstGeom>
            <a:noFill/>
            <a:ln>
              <a:noFill/>
            </a:ln>
          </p:spPr>
          <p:txBody>
            <a:bodyPr spcFirstLastPara="1" wrap="square" lIns="106675" tIns="0" rIns="35550" bIns="0" anchor="ctr" anchorCtr="0">
              <a:noAutofit/>
            </a:bodyPr>
            <a:lstStyle/>
            <a:p>
              <a:pPr marL="0" marR="0" lvl="0" indent="0" algn="l" rtl="0">
                <a:lnSpc>
                  <a:spcPct val="90000"/>
                </a:lnSpc>
                <a:spcBef>
                  <a:spcPts val="0"/>
                </a:spcBef>
                <a:spcAft>
                  <a:spcPts val="0"/>
                </a:spcAft>
                <a:buClr>
                  <a:schemeClr val="lt1"/>
                </a:buClr>
                <a:buSzPts val="2800"/>
                <a:buFont typeface="Calibri"/>
                <a:buNone/>
              </a:pPr>
              <a:r>
                <a:rPr lang="sv" sz="1600" b="1">
                  <a:solidFill>
                    <a:schemeClr val="lt1"/>
                  </a:solidFill>
                  <a:latin typeface="Calibri"/>
                  <a:ea typeface="Calibri"/>
                  <a:cs typeface="Calibri"/>
                  <a:sym typeface="Calibri"/>
                </a:rPr>
                <a:t>Göteborgs</a:t>
              </a:r>
              <a:endParaRPr sz="1600" b="1">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2800"/>
                <a:buFont typeface="Calibri"/>
                <a:buNone/>
              </a:pPr>
              <a:r>
                <a:rPr lang="sv" sz="1600" b="1">
                  <a:solidFill>
                    <a:schemeClr val="lt1"/>
                  </a:solidFill>
                  <a:latin typeface="Calibri"/>
                  <a:ea typeface="Calibri"/>
                  <a:cs typeface="Calibri"/>
                  <a:sym typeface="Calibri"/>
                </a:rPr>
                <a:t>området</a:t>
              </a:r>
              <a:endParaRPr sz="1600">
                <a:solidFill>
                  <a:schemeClr val="lt1"/>
                </a:solidFill>
                <a:latin typeface="Calibri"/>
                <a:ea typeface="Calibri"/>
                <a:cs typeface="Calibri"/>
                <a:sym typeface="Calibri"/>
              </a:endParaRPr>
            </a:p>
          </p:txBody>
        </p:sp>
      </p:grpSp>
      <p:grpSp>
        <p:nvGrpSpPr>
          <p:cNvPr id="115" name="Google Shape;115;p20"/>
          <p:cNvGrpSpPr/>
          <p:nvPr/>
        </p:nvGrpSpPr>
        <p:grpSpPr>
          <a:xfrm>
            <a:off x="3587900" y="1786649"/>
            <a:ext cx="1525175" cy="2242447"/>
            <a:chOff x="604" y="454241"/>
            <a:chExt cx="2657100" cy="2836386"/>
          </a:xfrm>
        </p:grpSpPr>
        <p:sp>
          <p:nvSpPr>
            <p:cNvPr id="116" name="Google Shape;116;p20"/>
            <p:cNvSpPr/>
            <p:nvPr/>
          </p:nvSpPr>
          <p:spPr>
            <a:xfrm>
              <a:off x="604" y="454241"/>
              <a:ext cx="2657100" cy="1983600"/>
            </a:xfrm>
            <a:prstGeom prst="round2SameRect">
              <a:avLst>
                <a:gd name="adj1" fmla="val 8000"/>
                <a:gd name="adj2" fmla="val 0"/>
              </a:avLst>
            </a:prstGeom>
            <a:solidFill>
              <a:schemeClr val="lt1">
                <a:alpha val="89800"/>
              </a:schemeClr>
            </a:solidFill>
            <a:ln w="25400" cap="flat" cmpd="sng">
              <a:solidFill>
                <a:srgbClr val="12A1B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0"/>
            <p:cNvSpPr txBox="1"/>
            <p:nvPr/>
          </p:nvSpPr>
          <p:spPr>
            <a:xfrm>
              <a:off x="61184" y="596611"/>
              <a:ext cx="2564100" cy="2156599"/>
            </a:xfrm>
            <a:prstGeom prst="rect">
              <a:avLst/>
            </a:prstGeom>
            <a:noFill/>
            <a:ln>
              <a:noFill/>
            </a:ln>
          </p:spPr>
          <p:txBody>
            <a:bodyPr spcFirstLastPara="1" wrap="square" lIns="17775" tIns="53325" rIns="17775" bIns="17775" anchor="t" anchorCtr="0">
              <a:noAutofit/>
            </a:bodyPr>
            <a:lstStyle/>
            <a:p>
              <a:pPr marL="0" lvl="0" indent="0" algn="l" rtl="0">
                <a:lnSpc>
                  <a:spcPct val="115000"/>
                </a:lnSpc>
                <a:spcBef>
                  <a:spcPts val="0"/>
                </a:spcBef>
                <a:spcAft>
                  <a:spcPts val="0"/>
                </a:spcAft>
                <a:buNone/>
              </a:pPr>
              <a:r>
                <a:rPr lang="sv" sz="1100" dirty="0">
                  <a:solidFill>
                    <a:srgbClr val="262626"/>
                  </a:solidFill>
                  <a:latin typeface="Calibri"/>
                  <a:ea typeface="Calibri"/>
                  <a:cs typeface="Calibri"/>
                  <a:sym typeface="Calibri"/>
                </a:rPr>
                <a:t>Alingsås SLS</a:t>
              </a:r>
              <a:endParaRPr sz="1100" dirty="0">
                <a:solidFill>
                  <a:srgbClr val="262626"/>
                </a:solidFill>
                <a:latin typeface="Calibri"/>
                <a:ea typeface="Calibri"/>
                <a:cs typeface="Calibri"/>
                <a:sym typeface="Calibri"/>
              </a:endParaRPr>
            </a:p>
            <a:p>
              <a:pPr marL="0" lvl="0" indent="0" algn="l" rtl="0">
                <a:lnSpc>
                  <a:spcPct val="115000"/>
                </a:lnSpc>
                <a:spcBef>
                  <a:spcPts val="0"/>
                </a:spcBef>
                <a:spcAft>
                  <a:spcPts val="0"/>
                </a:spcAft>
                <a:buNone/>
              </a:pPr>
              <a:r>
                <a:rPr lang="sv" sz="1100" dirty="0">
                  <a:solidFill>
                    <a:srgbClr val="262626"/>
                  </a:solidFill>
                  <a:latin typeface="Calibri"/>
                  <a:ea typeface="Calibri"/>
                  <a:cs typeface="Calibri"/>
                  <a:sym typeface="Calibri"/>
                </a:rPr>
                <a:t>SK Alingsås</a:t>
              </a:r>
              <a:endParaRPr sz="1100" dirty="0">
                <a:solidFill>
                  <a:srgbClr val="262626"/>
                </a:solidFill>
                <a:latin typeface="Calibri"/>
                <a:ea typeface="Calibri"/>
                <a:cs typeface="Calibri"/>
                <a:sym typeface="Calibri"/>
              </a:endParaRPr>
            </a:p>
            <a:p>
              <a:pPr marL="0" lvl="0" indent="0" algn="l" rtl="0">
                <a:lnSpc>
                  <a:spcPct val="115000"/>
                </a:lnSpc>
                <a:spcBef>
                  <a:spcPts val="0"/>
                </a:spcBef>
                <a:spcAft>
                  <a:spcPts val="0"/>
                </a:spcAft>
                <a:buNone/>
              </a:pPr>
              <a:r>
                <a:rPr lang="sv" sz="1100" dirty="0">
                  <a:solidFill>
                    <a:srgbClr val="262626"/>
                  </a:solidFill>
                  <a:latin typeface="Calibri"/>
                  <a:ea typeface="Calibri"/>
                  <a:cs typeface="Calibri"/>
                  <a:sym typeface="Calibri"/>
                </a:rPr>
                <a:t>SK Elfsborg</a:t>
              </a:r>
              <a:endParaRPr sz="1100" dirty="0">
                <a:solidFill>
                  <a:srgbClr val="262626"/>
                </a:solidFill>
                <a:latin typeface="Calibri"/>
                <a:ea typeface="Calibri"/>
                <a:cs typeface="Calibri"/>
                <a:sym typeface="Calibri"/>
              </a:endParaRPr>
            </a:p>
            <a:p>
              <a:pPr marL="0" lvl="0" indent="0" algn="l" rtl="0">
                <a:lnSpc>
                  <a:spcPct val="115000"/>
                </a:lnSpc>
                <a:spcBef>
                  <a:spcPts val="0"/>
                </a:spcBef>
                <a:spcAft>
                  <a:spcPts val="0"/>
                </a:spcAft>
                <a:buNone/>
              </a:pPr>
              <a:r>
                <a:rPr lang="sv" sz="1100" dirty="0">
                  <a:solidFill>
                    <a:srgbClr val="262626"/>
                  </a:solidFill>
                  <a:latin typeface="Calibri"/>
                  <a:ea typeface="Calibri"/>
                  <a:cs typeface="Calibri"/>
                  <a:sym typeface="Calibri"/>
                </a:rPr>
                <a:t>SK 1970</a:t>
              </a:r>
              <a:endParaRPr sz="1100" dirty="0">
                <a:solidFill>
                  <a:srgbClr val="262626"/>
                </a:solidFill>
                <a:latin typeface="Calibri"/>
                <a:ea typeface="Calibri"/>
                <a:cs typeface="Calibri"/>
                <a:sym typeface="Calibri"/>
              </a:endParaRPr>
            </a:p>
            <a:p>
              <a:pPr marL="0" lvl="0" indent="0" algn="l" rtl="0">
                <a:lnSpc>
                  <a:spcPct val="115000"/>
                </a:lnSpc>
                <a:spcBef>
                  <a:spcPts val="0"/>
                </a:spcBef>
                <a:spcAft>
                  <a:spcPts val="0"/>
                </a:spcAft>
                <a:buNone/>
              </a:pPr>
              <a:r>
                <a:rPr lang="sv" sz="1100" dirty="0">
                  <a:solidFill>
                    <a:srgbClr val="262626"/>
                  </a:solidFill>
                  <a:latin typeface="Calibri"/>
                  <a:ea typeface="Calibri"/>
                  <a:cs typeface="Calibri"/>
                  <a:sym typeface="Calibri"/>
                </a:rPr>
                <a:t>Åsunden </a:t>
              </a:r>
              <a:endParaRPr sz="1100" dirty="0">
                <a:solidFill>
                  <a:srgbClr val="262626"/>
                </a:solidFill>
                <a:latin typeface="Calibri"/>
                <a:ea typeface="Calibri"/>
                <a:cs typeface="Calibri"/>
                <a:sym typeface="Calibri"/>
              </a:endParaRPr>
            </a:p>
            <a:p>
              <a:pPr marL="0" lvl="0" indent="0" algn="l" rtl="0">
                <a:lnSpc>
                  <a:spcPct val="100000"/>
                </a:lnSpc>
                <a:spcBef>
                  <a:spcPts val="0"/>
                </a:spcBef>
                <a:spcAft>
                  <a:spcPts val="0"/>
                </a:spcAft>
                <a:buNone/>
              </a:pPr>
              <a:endParaRPr sz="1100" dirty="0">
                <a:solidFill>
                  <a:srgbClr val="262626"/>
                </a:solidFill>
                <a:latin typeface="Calibri"/>
                <a:ea typeface="Calibri"/>
                <a:cs typeface="Calibri"/>
                <a:sym typeface="Calibri"/>
              </a:endParaRPr>
            </a:p>
          </p:txBody>
        </p:sp>
        <p:sp>
          <p:nvSpPr>
            <p:cNvPr id="118" name="Google Shape;118;p20"/>
            <p:cNvSpPr/>
            <p:nvPr/>
          </p:nvSpPr>
          <p:spPr>
            <a:xfrm>
              <a:off x="604" y="2432275"/>
              <a:ext cx="2657100" cy="800352"/>
            </a:xfrm>
            <a:prstGeom prst="rect">
              <a:avLst/>
            </a:prstGeom>
            <a:solidFill>
              <a:srgbClr val="12A1BD"/>
            </a:solidFill>
            <a:ln w="25400" cap="flat" cmpd="sng">
              <a:solidFill>
                <a:srgbClr val="12A1B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0"/>
            <p:cNvSpPr txBox="1"/>
            <p:nvPr/>
          </p:nvSpPr>
          <p:spPr>
            <a:xfrm>
              <a:off x="604" y="2437727"/>
              <a:ext cx="1871100" cy="852900"/>
            </a:xfrm>
            <a:prstGeom prst="rect">
              <a:avLst/>
            </a:prstGeom>
            <a:noFill/>
            <a:ln>
              <a:noFill/>
            </a:ln>
          </p:spPr>
          <p:txBody>
            <a:bodyPr spcFirstLastPara="1" wrap="square" lIns="106675" tIns="0" rIns="35550" bIns="0" anchor="ctr" anchorCtr="0">
              <a:noAutofit/>
            </a:bodyPr>
            <a:lstStyle/>
            <a:p>
              <a:pPr marL="0" marR="0" lvl="0" indent="0" algn="l" rtl="0">
                <a:lnSpc>
                  <a:spcPct val="90000"/>
                </a:lnSpc>
                <a:spcBef>
                  <a:spcPts val="0"/>
                </a:spcBef>
                <a:spcAft>
                  <a:spcPts val="0"/>
                </a:spcAft>
                <a:buClr>
                  <a:schemeClr val="lt1"/>
                </a:buClr>
                <a:buSzPts val="2800"/>
                <a:buFont typeface="Calibri"/>
                <a:buNone/>
              </a:pPr>
              <a:r>
                <a:rPr lang="sv" sz="1600" b="1">
                  <a:solidFill>
                    <a:schemeClr val="lt1"/>
                  </a:solidFill>
                  <a:latin typeface="Calibri"/>
                  <a:ea typeface="Calibri"/>
                  <a:cs typeface="Calibri"/>
                  <a:sym typeface="Calibri"/>
                </a:rPr>
                <a:t>Sjuhärads</a:t>
              </a:r>
              <a:endParaRPr sz="1600" b="1">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2800"/>
                <a:buFont typeface="Calibri"/>
                <a:buNone/>
              </a:pPr>
              <a:r>
                <a:rPr lang="sv" sz="1600" b="1">
                  <a:solidFill>
                    <a:schemeClr val="lt1"/>
                  </a:solidFill>
                  <a:latin typeface="Calibri"/>
                  <a:ea typeface="Calibri"/>
                  <a:cs typeface="Calibri"/>
                  <a:sym typeface="Calibri"/>
                </a:rPr>
                <a:t>bygden</a:t>
              </a:r>
              <a:endParaRPr sz="1600">
                <a:solidFill>
                  <a:schemeClr val="lt1"/>
                </a:solidFill>
                <a:latin typeface="Calibri"/>
                <a:ea typeface="Calibri"/>
                <a:cs typeface="Calibri"/>
                <a:sym typeface="Calibri"/>
              </a:endParaRPr>
            </a:p>
          </p:txBody>
        </p:sp>
      </p:grpSp>
      <p:grpSp>
        <p:nvGrpSpPr>
          <p:cNvPr id="120" name="Google Shape;120;p20"/>
          <p:cNvGrpSpPr/>
          <p:nvPr/>
        </p:nvGrpSpPr>
        <p:grpSpPr>
          <a:xfrm>
            <a:off x="7232950" y="1759324"/>
            <a:ext cx="1318187" cy="2242522"/>
            <a:chOff x="604" y="454241"/>
            <a:chExt cx="2657100" cy="2836481"/>
          </a:xfrm>
        </p:grpSpPr>
        <p:sp>
          <p:nvSpPr>
            <p:cNvPr id="121" name="Google Shape;121;p20"/>
            <p:cNvSpPr/>
            <p:nvPr/>
          </p:nvSpPr>
          <p:spPr>
            <a:xfrm>
              <a:off x="604" y="454241"/>
              <a:ext cx="2657100" cy="1983600"/>
            </a:xfrm>
            <a:prstGeom prst="round2SameRect">
              <a:avLst>
                <a:gd name="adj1" fmla="val 8000"/>
                <a:gd name="adj2" fmla="val 0"/>
              </a:avLst>
            </a:prstGeom>
            <a:solidFill>
              <a:schemeClr val="lt1">
                <a:alpha val="89800"/>
              </a:schemeClr>
            </a:solidFill>
            <a:ln w="25400" cap="flat" cmpd="sng">
              <a:solidFill>
                <a:srgbClr val="12A1B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0"/>
            <p:cNvSpPr txBox="1"/>
            <p:nvPr/>
          </p:nvSpPr>
          <p:spPr>
            <a:xfrm>
              <a:off x="118729" y="512131"/>
              <a:ext cx="2492448" cy="1809500"/>
            </a:xfrm>
            <a:prstGeom prst="rect">
              <a:avLst/>
            </a:prstGeom>
            <a:noFill/>
            <a:ln>
              <a:noFill/>
            </a:ln>
          </p:spPr>
          <p:txBody>
            <a:bodyPr spcFirstLastPara="1" wrap="square" lIns="17775" tIns="53325" rIns="17775" bIns="17775" anchor="t" anchorCtr="0">
              <a:noAutofit/>
            </a:bodyPr>
            <a:lstStyle/>
            <a:p>
              <a:pPr marL="0" lvl="0" indent="0" algn="l" rtl="0">
                <a:spcBef>
                  <a:spcPts val="0"/>
                </a:spcBef>
                <a:spcAft>
                  <a:spcPts val="0"/>
                </a:spcAft>
                <a:buNone/>
              </a:pPr>
              <a:r>
                <a:rPr lang="sv" sz="1100" dirty="0">
                  <a:solidFill>
                    <a:srgbClr val="262626"/>
                  </a:solidFill>
                  <a:latin typeface="Calibri"/>
                  <a:ea typeface="Calibri"/>
                  <a:cs typeface="Calibri"/>
                  <a:sym typeface="Calibri"/>
                </a:rPr>
                <a:t>S77 Stenungsund</a:t>
              </a:r>
              <a:endParaRPr sz="1100" dirty="0">
                <a:solidFill>
                  <a:srgbClr val="262626"/>
                </a:solidFill>
                <a:latin typeface="Calibri"/>
                <a:ea typeface="Calibri"/>
                <a:cs typeface="Calibri"/>
                <a:sym typeface="Calibri"/>
              </a:endParaRPr>
            </a:p>
            <a:p>
              <a:pPr marL="0" lvl="0" indent="0" algn="l" rtl="0">
                <a:spcBef>
                  <a:spcPts val="0"/>
                </a:spcBef>
                <a:spcAft>
                  <a:spcPts val="0"/>
                </a:spcAft>
                <a:buNone/>
              </a:pPr>
              <a:r>
                <a:rPr lang="sv" sz="1100" dirty="0">
                  <a:solidFill>
                    <a:srgbClr val="262626"/>
                  </a:solidFill>
                  <a:latin typeface="Calibri"/>
                  <a:ea typeface="Calibri"/>
                  <a:cs typeface="Calibri"/>
                  <a:sym typeface="Calibri"/>
                </a:rPr>
                <a:t>Uddevalla</a:t>
              </a:r>
              <a:endParaRPr sz="1100" dirty="0">
                <a:solidFill>
                  <a:srgbClr val="262626"/>
                </a:solidFill>
                <a:latin typeface="Calibri"/>
                <a:ea typeface="Calibri"/>
                <a:cs typeface="Calibri"/>
                <a:sym typeface="Calibri"/>
              </a:endParaRPr>
            </a:p>
            <a:p>
              <a:pPr marL="0" lvl="0" indent="0" algn="l" rtl="0">
                <a:spcBef>
                  <a:spcPts val="0"/>
                </a:spcBef>
                <a:spcAft>
                  <a:spcPts val="0"/>
                </a:spcAft>
                <a:buNone/>
              </a:pPr>
              <a:r>
                <a:rPr lang="sv" sz="1100" dirty="0">
                  <a:solidFill>
                    <a:srgbClr val="262626"/>
                  </a:solidFill>
                  <a:latin typeface="Calibri"/>
                  <a:ea typeface="Calibri"/>
                  <a:cs typeface="Calibri"/>
                  <a:sym typeface="Calibri"/>
                </a:rPr>
                <a:t>Trollhättan</a:t>
              </a:r>
              <a:endParaRPr sz="1100" dirty="0">
                <a:solidFill>
                  <a:srgbClr val="262626"/>
                </a:solidFill>
                <a:latin typeface="Calibri"/>
                <a:ea typeface="Calibri"/>
                <a:cs typeface="Calibri"/>
                <a:sym typeface="Calibri"/>
              </a:endParaRPr>
            </a:p>
            <a:p>
              <a:pPr marL="0" lvl="0" indent="0" algn="l" rtl="0">
                <a:spcBef>
                  <a:spcPts val="0"/>
                </a:spcBef>
                <a:spcAft>
                  <a:spcPts val="0"/>
                </a:spcAft>
                <a:buNone/>
              </a:pPr>
              <a:r>
                <a:rPr lang="sv" sz="1100" dirty="0">
                  <a:solidFill>
                    <a:srgbClr val="262626"/>
                  </a:solidFill>
                  <a:latin typeface="Calibri"/>
                  <a:ea typeface="Calibri"/>
                  <a:cs typeface="Calibri"/>
                  <a:sym typeface="Calibri"/>
                </a:rPr>
                <a:t>Lysekil</a:t>
              </a:r>
              <a:endParaRPr sz="1100" dirty="0">
                <a:solidFill>
                  <a:srgbClr val="262626"/>
                </a:solidFill>
                <a:latin typeface="Calibri"/>
                <a:ea typeface="Calibri"/>
                <a:cs typeface="Calibri"/>
                <a:sym typeface="Calibri"/>
              </a:endParaRPr>
            </a:p>
            <a:p>
              <a:pPr marL="0" lvl="0" indent="0" algn="l" rtl="0">
                <a:spcBef>
                  <a:spcPts val="0"/>
                </a:spcBef>
                <a:spcAft>
                  <a:spcPts val="0"/>
                </a:spcAft>
                <a:buNone/>
              </a:pPr>
              <a:r>
                <a:rPr lang="sv" sz="1100" dirty="0">
                  <a:solidFill>
                    <a:srgbClr val="262626"/>
                  </a:solidFill>
                  <a:latin typeface="Calibri"/>
                  <a:ea typeface="Calibri"/>
                  <a:cs typeface="Calibri"/>
                  <a:sym typeface="Calibri"/>
                </a:rPr>
                <a:t>Strömstad</a:t>
              </a:r>
              <a:endParaRPr sz="1100" dirty="0">
                <a:solidFill>
                  <a:srgbClr val="262626"/>
                </a:solidFill>
                <a:latin typeface="Calibri"/>
                <a:ea typeface="Calibri"/>
                <a:cs typeface="Calibri"/>
                <a:sym typeface="Calibri"/>
              </a:endParaRPr>
            </a:p>
            <a:p>
              <a:pPr marL="0" lvl="0" indent="0" algn="l" rtl="0">
                <a:spcBef>
                  <a:spcPts val="0"/>
                </a:spcBef>
                <a:spcAft>
                  <a:spcPts val="0"/>
                </a:spcAft>
                <a:buNone/>
              </a:pPr>
              <a:r>
                <a:rPr lang="sv" sz="1100" dirty="0">
                  <a:solidFill>
                    <a:srgbClr val="262626"/>
                  </a:solidFill>
                  <a:latin typeface="Calibri"/>
                  <a:ea typeface="Calibri"/>
                  <a:cs typeface="Calibri"/>
                  <a:sym typeface="Calibri"/>
                </a:rPr>
                <a:t>Vänersborg</a:t>
              </a:r>
              <a:endParaRPr sz="1100" dirty="0">
                <a:solidFill>
                  <a:srgbClr val="262626"/>
                </a:solidFill>
                <a:latin typeface="Calibri"/>
                <a:ea typeface="Calibri"/>
                <a:cs typeface="Calibri"/>
                <a:sym typeface="Calibri"/>
              </a:endParaRPr>
            </a:p>
            <a:p>
              <a:pPr marL="0" lvl="0" indent="0" algn="l" rtl="0">
                <a:spcBef>
                  <a:spcPts val="0"/>
                </a:spcBef>
                <a:spcAft>
                  <a:spcPts val="0"/>
                </a:spcAft>
                <a:buNone/>
              </a:pPr>
              <a:r>
                <a:rPr lang="sv" sz="1100" dirty="0">
                  <a:solidFill>
                    <a:srgbClr val="262626"/>
                  </a:solidFill>
                  <a:latin typeface="Calibri"/>
                  <a:ea typeface="Calibri"/>
                  <a:cs typeface="Calibri"/>
                  <a:sym typeface="Calibri"/>
                </a:rPr>
                <a:t>Mellerud</a:t>
              </a:r>
              <a:endParaRPr sz="1100" dirty="0">
                <a:solidFill>
                  <a:srgbClr val="262626"/>
                </a:solidFill>
                <a:latin typeface="Calibri"/>
                <a:ea typeface="Calibri"/>
                <a:cs typeface="Calibri"/>
                <a:sym typeface="Calibri"/>
              </a:endParaRPr>
            </a:p>
            <a:p>
              <a:pPr marL="0" lvl="0" indent="0" algn="l" rtl="0">
                <a:spcBef>
                  <a:spcPts val="0"/>
                </a:spcBef>
                <a:spcAft>
                  <a:spcPts val="0"/>
                </a:spcAft>
                <a:buNone/>
              </a:pPr>
              <a:r>
                <a:rPr lang="sv" sz="1100" dirty="0">
                  <a:solidFill>
                    <a:srgbClr val="262626"/>
                  </a:solidFill>
                  <a:latin typeface="Calibri"/>
                  <a:ea typeface="Calibri"/>
                  <a:cs typeface="Calibri"/>
                  <a:sym typeface="Calibri"/>
                </a:rPr>
                <a:t>Åmål </a:t>
              </a:r>
              <a:endParaRPr sz="1100" dirty="0">
                <a:solidFill>
                  <a:srgbClr val="262626"/>
                </a:solidFill>
                <a:latin typeface="Calibri"/>
                <a:ea typeface="Calibri"/>
                <a:cs typeface="Calibri"/>
                <a:sym typeface="Calibri"/>
              </a:endParaRPr>
            </a:p>
            <a:p>
              <a:pPr marL="0" lvl="0" indent="0" algn="l" rtl="0">
                <a:lnSpc>
                  <a:spcPct val="100000"/>
                </a:lnSpc>
                <a:spcBef>
                  <a:spcPts val="0"/>
                </a:spcBef>
                <a:spcAft>
                  <a:spcPts val="0"/>
                </a:spcAft>
                <a:buNone/>
              </a:pPr>
              <a:endParaRPr sz="1100" dirty="0">
                <a:solidFill>
                  <a:srgbClr val="262626"/>
                </a:solidFill>
                <a:latin typeface="Calibri"/>
                <a:ea typeface="Calibri"/>
                <a:cs typeface="Calibri"/>
                <a:sym typeface="Calibri"/>
              </a:endParaRPr>
            </a:p>
          </p:txBody>
        </p:sp>
        <p:sp>
          <p:nvSpPr>
            <p:cNvPr id="123" name="Google Shape;123;p20"/>
            <p:cNvSpPr/>
            <p:nvPr/>
          </p:nvSpPr>
          <p:spPr>
            <a:xfrm>
              <a:off x="604" y="2379727"/>
              <a:ext cx="2657100" cy="852900"/>
            </a:xfrm>
            <a:prstGeom prst="rect">
              <a:avLst/>
            </a:prstGeom>
            <a:solidFill>
              <a:srgbClr val="12A1BD"/>
            </a:solidFill>
            <a:ln w="25400" cap="flat" cmpd="sng">
              <a:solidFill>
                <a:srgbClr val="12A1B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0"/>
            <p:cNvSpPr txBox="1"/>
            <p:nvPr/>
          </p:nvSpPr>
          <p:spPr>
            <a:xfrm>
              <a:off x="47066" y="2437822"/>
              <a:ext cx="1871100" cy="852900"/>
            </a:xfrm>
            <a:prstGeom prst="rect">
              <a:avLst/>
            </a:prstGeom>
            <a:noFill/>
            <a:ln>
              <a:noFill/>
            </a:ln>
          </p:spPr>
          <p:txBody>
            <a:bodyPr spcFirstLastPara="1" wrap="square" lIns="106675" tIns="0" rIns="35550" bIns="0" anchor="ctr" anchorCtr="0">
              <a:noAutofit/>
            </a:bodyPr>
            <a:lstStyle/>
            <a:p>
              <a:pPr marL="0" marR="0" lvl="0" indent="0" algn="l" rtl="0">
                <a:lnSpc>
                  <a:spcPct val="90000"/>
                </a:lnSpc>
                <a:spcBef>
                  <a:spcPts val="0"/>
                </a:spcBef>
                <a:spcAft>
                  <a:spcPts val="0"/>
                </a:spcAft>
                <a:buClr>
                  <a:schemeClr val="lt1"/>
                </a:buClr>
                <a:buSzPts val="2800"/>
                <a:buFont typeface="Calibri"/>
                <a:buNone/>
              </a:pPr>
              <a:r>
                <a:rPr lang="sv" sz="1600" b="1">
                  <a:solidFill>
                    <a:schemeClr val="lt1"/>
                  </a:solidFill>
                  <a:latin typeface="Calibri"/>
                  <a:ea typeface="Calibri"/>
                  <a:cs typeface="Calibri"/>
                  <a:sym typeface="Calibri"/>
                </a:rPr>
                <a:t>Bohuslän</a:t>
              </a:r>
              <a:endParaRPr sz="1600">
                <a:solidFill>
                  <a:schemeClr val="lt1"/>
                </a:solidFill>
                <a:latin typeface="Calibri"/>
                <a:ea typeface="Calibri"/>
                <a:cs typeface="Calibri"/>
                <a:sym typeface="Calibri"/>
              </a:endParaRPr>
            </a:p>
          </p:txBody>
        </p:sp>
      </p:grpSp>
      <p:grpSp>
        <p:nvGrpSpPr>
          <p:cNvPr id="125" name="Google Shape;125;p20"/>
          <p:cNvGrpSpPr/>
          <p:nvPr/>
        </p:nvGrpSpPr>
        <p:grpSpPr>
          <a:xfrm>
            <a:off x="5426388" y="1688169"/>
            <a:ext cx="1560728" cy="2290677"/>
            <a:chOff x="604" y="335242"/>
            <a:chExt cx="2719039" cy="2897391"/>
          </a:xfrm>
        </p:grpSpPr>
        <p:sp>
          <p:nvSpPr>
            <p:cNvPr id="126" name="Google Shape;126;p20"/>
            <p:cNvSpPr/>
            <p:nvPr/>
          </p:nvSpPr>
          <p:spPr>
            <a:xfrm>
              <a:off x="604" y="454241"/>
              <a:ext cx="2657100" cy="1983600"/>
            </a:xfrm>
            <a:prstGeom prst="round2SameRect">
              <a:avLst>
                <a:gd name="adj1" fmla="val 8000"/>
                <a:gd name="adj2" fmla="val 0"/>
              </a:avLst>
            </a:prstGeom>
            <a:solidFill>
              <a:schemeClr val="lt1">
                <a:alpha val="89800"/>
              </a:schemeClr>
            </a:solidFill>
            <a:ln w="25400" cap="flat" cmpd="sng">
              <a:solidFill>
                <a:srgbClr val="12A1B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0"/>
            <p:cNvSpPr txBox="1"/>
            <p:nvPr/>
          </p:nvSpPr>
          <p:spPr>
            <a:xfrm>
              <a:off x="68862" y="335242"/>
              <a:ext cx="2650781" cy="2235215"/>
            </a:xfrm>
            <a:prstGeom prst="rect">
              <a:avLst/>
            </a:prstGeom>
            <a:noFill/>
            <a:ln>
              <a:noFill/>
            </a:ln>
          </p:spPr>
          <p:txBody>
            <a:bodyPr spcFirstLastPara="1" wrap="square" lIns="17775" tIns="53325" rIns="17775" bIns="17775" anchor="t" anchorCtr="0">
              <a:noAutofit/>
            </a:bodyPr>
            <a:lstStyle/>
            <a:p>
              <a:pPr marL="0" lvl="0" indent="0" algn="l" rtl="0">
                <a:lnSpc>
                  <a:spcPct val="100000"/>
                </a:lnSpc>
                <a:spcBef>
                  <a:spcPts val="0"/>
                </a:spcBef>
                <a:spcAft>
                  <a:spcPts val="0"/>
                </a:spcAft>
                <a:buNone/>
              </a:pPr>
              <a:r>
                <a:rPr lang="sv" sz="1100" dirty="0">
                  <a:solidFill>
                    <a:srgbClr val="262626"/>
                  </a:solidFill>
                  <a:latin typeface="Calibri"/>
                  <a:ea typeface="Calibri"/>
                  <a:cs typeface="Calibri"/>
                  <a:sym typeface="Calibri"/>
                </a:rPr>
                <a:t>Mariestad</a:t>
              </a:r>
              <a:endParaRPr sz="1100" dirty="0">
                <a:solidFill>
                  <a:srgbClr val="262626"/>
                </a:solidFill>
                <a:latin typeface="Calibri"/>
                <a:ea typeface="Calibri"/>
                <a:cs typeface="Calibri"/>
                <a:sym typeface="Calibri"/>
              </a:endParaRPr>
            </a:p>
            <a:p>
              <a:pPr marL="0" lvl="0" indent="0" algn="l" rtl="0">
                <a:lnSpc>
                  <a:spcPct val="100000"/>
                </a:lnSpc>
                <a:spcBef>
                  <a:spcPts val="0"/>
                </a:spcBef>
                <a:spcAft>
                  <a:spcPts val="0"/>
                </a:spcAft>
                <a:buNone/>
              </a:pPr>
              <a:r>
                <a:rPr lang="sv" sz="1100" dirty="0">
                  <a:solidFill>
                    <a:srgbClr val="262626"/>
                  </a:solidFill>
                  <a:latin typeface="Calibri"/>
                  <a:ea typeface="Calibri"/>
                  <a:cs typeface="Calibri"/>
                  <a:sym typeface="Calibri"/>
                </a:rPr>
                <a:t>Töreboda</a:t>
              </a:r>
              <a:endParaRPr sz="1100" dirty="0">
                <a:solidFill>
                  <a:srgbClr val="262626"/>
                </a:solidFill>
                <a:latin typeface="Calibri"/>
                <a:ea typeface="Calibri"/>
                <a:cs typeface="Calibri"/>
                <a:sym typeface="Calibri"/>
              </a:endParaRPr>
            </a:p>
            <a:p>
              <a:pPr marL="0" lvl="0" indent="0" algn="l" rtl="0">
                <a:lnSpc>
                  <a:spcPct val="100000"/>
                </a:lnSpc>
                <a:spcBef>
                  <a:spcPts val="0"/>
                </a:spcBef>
                <a:spcAft>
                  <a:spcPts val="0"/>
                </a:spcAft>
                <a:buNone/>
              </a:pPr>
              <a:r>
                <a:rPr lang="sv" sz="1100" dirty="0">
                  <a:solidFill>
                    <a:srgbClr val="262626"/>
                  </a:solidFill>
                  <a:latin typeface="Calibri"/>
                  <a:ea typeface="Calibri"/>
                  <a:cs typeface="Calibri"/>
                  <a:sym typeface="Calibri"/>
                </a:rPr>
                <a:t>Skövde</a:t>
              </a:r>
              <a:endParaRPr sz="1100" dirty="0">
                <a:solidFill>
                  <a:srgbClr val="262626"/>
                </a:solidFill>
                <a:latin typeface="Calibri"/>
                <a:ea typeface="Calibri"/>
                <a:cs typeface="Calibri"/>
                <a:sym typeface="Calibri"/>
              </a:endParaRPr>
            </a:p>
            <a:p>
              <a:pPr marL="0" lvl="0" indent="0" algn="l" rtl="0">
                <a:lnSpc>
                  <a:spcPct val="100000"/>
                </a:lnSpc>
                <a:spcBef>
                  <a:spcPts val="0"/>
                </a:spcBef>
                <a:spcAft>
                  <a:spcPts val="0"/>
                </a:spcAft>
                <a:buNone/>
              </a:pPr>
              <a:r>
                <a:rPr lang="sv" sz="1100" dirty="0">
                  <a:solidFill>
                    <a:srgbClr val="262626"/>
                  </a:solidFill>
                  <a:latin typeface="Calibri"/>
                  <a:ea typeface="Calibri"/>
                  <a:cs typeface="Calibri"/>
                  <a:sym typeface="Calibri"/>
                </a:rPr>
                <a:t>Skara</a:t>
              </a:r>
              <a:endParaRPr sz="1100" dirty="0">
                <a:solidFill>
                  <a:srgbClr val="262626"/>
                </a:solidFill>
                <a:latin typeface="Calibri"/>
                <a:ea typeface="Calibri"/>
                <a:cs typeface="Calibri"/>
                <a:sym typeface="Calibri"/>
              </a:endParaRPr>
            </a:p>
            <a:p>
              <a:pPr marL="0" lvl="0" indent="0" algn="l" rtl="0">
                <a:lnSpc>
                  <a:spcPct val="115000"/>
                </a:lnSpc>
                <a:spcBef>
                  <a:spcPts val="0"/>
                </a:spcBef>
                <a:spcAft>
                  <a:spcPts val="0"/>
                </a:spcAft>
                <a:buNone/>
              </a:pPr>
              <a:r>
                <a:rPr lang="sv" sz="1100" dirty="0">
                  <a:solidFill>
                    <a:srgbClr val="262626"/>
                  </a:solidFill>
                  <a:latin typeface="Calibri"/>
                  <a:ea typeface="Calibri"/>
                  <a:cs typeface="Calibri"/>
                  <a:sym typeface="Calibri"/>
                </a:rPr>
                <a:t>Falköping</a:t>
              </a:r>
              <a:endParaRPr sz="1100" dirty="0">
                <a:solidFill>
                  <a:srgbClr val="262626"/>
                </a:solidFill>
                <a:latin typeface="Calibri"/>
                <a:ea typeface="Calibri"/>
                <a:cs typeface="Calibri"/>
                <a:sym typeface="Calibri"/>
              </a:endParaRPr>
            </a:p>
            <a:p>
              <a:pPr marL="0" lvl="0" indent="0" algn="l" rtl="0">
                <a:lnSpc>
                  <a:spcPct val="115000"/>
                </a:lnSpc>
                <a:spcBef>
                  <a:spcPts val="0"/>
                </a:spcBef>
                <a:spcAft>
                  <a:spcPts val="0"/>
                </a:spcAft>
                <a:buNone/>
              </a:pPr>
              <a:r>
                <a:rPr lang="sv" sz="1100" dirty="0">
                  <a:solidFill>
                    <a:srgbClr val="262626"/>
                  </a:solidFill>
                  <a:latin typeface="Calibri"/>
                  <a:ea typeface="Calibri"/>
                  <a:cs typeface="Calibri"/>
                  <a:sym typeface="Calibri"/>
                </a:rPr>
                <a:t>Lidköping</a:t>
              </a:r>
              <a:endParaRPr sz="1100" dirty="0">
                <a:solidFill>
                  <a:srgbClr val="262626"/>
                </a:solidFill>
                <a:latin typeface="Calibri"/>
                <a:ea typeface="Calibri"/>
                <a:cs typeface="Calibri"/>
                <a:sym typeface="Calibri"/>
              </a:endParaRPr>
            </a:p>
            <a:p>
              <a:pPr marL="0" lvl="0" indent="0" algn="l" rtl="0">
                <a:lnSpc>
                  <a:spcPct val="115000"/>
                </a:lnSpc>
                <a:spcBef>
                  <a:spcPts val="0"/>
                </a:spcBef>
                <a:spcAft>
                  <a:spcPts val="0"/>
                </a:spcAft>
                <a:buNone/>
              </a:pPr>
              <a:r>
                <a:rPr lang="sv" sz="1100" dirty="0">
                  <a:solidFill>
                    <a:srgbClr val="262626"/>
                  </a:solidFill>
                  <a:latin typeface="Calibri"/>
                  <a:ea typeface="Calibri"/>
                  <a:cs typeface="Calibri"/>
                  <a:sym typeface="Calibri"/>
                </a:rPr>
                <a:t>Tidaholm </a:t>
              </a:r>
            </a:p>
            <a:p>
              <a:pPr marL="0" lvl="0" indent="0" algn="l" rtl="0">
                <a:lnSpc>
                  <a:spcPct val="115000"/>
                </a:lnSpc>
                <a:spcBef>
                  <a:spcPts val="0"/>
                </a:spcBef>
                <a:spcAft>
                  <a:spcPts val="0"/>
                </a:spcAft>
                <a:buNone/>
              </a:pPr>
              <a:r>
                <a:rPr lang="sv" sz="1100" dirty="0">
                  <a:solidFill>
                    <a:srgbClr val="262626"/>
                  </a:solidFill>
                  <a:latin typeface="Calibri"/>
                  <a:ea typeface="Calibri"/>
                  <a:cs typeface="Calibri"/>
                  <a:sym typeface="Calibri"/>
                </a:rPr>
                <a:t>Vara  </a:t>
              </a:r>
              <a:br>
                <a:rPr lang="sv" sz="1100" dirty="0">
                  <a:solidFill>
                    <a:srgbClr val="262626"/>
                  </a:solidFill>
                  <a:latin typeface="Calibri"/>
                  <a:ea typeface="Calibri"/>
                  <a:cs typeface="Calibri"/>
                  <a:sym typeface="Calibri"/>
                </a:rPr>
              </a:br>
              <a:r>
                <a:rPr lang="sv" sz="1100" dirty="0">
                  <a:solidFill>
                    <a:srgbClr val="262626"/>
                  </a:solidFill>
                  <a:latin typeface="Calibri"/>
                  <a:ea typeface="Calibri"/>
                  <a:cs typeface="Calibri"/>
                  <a:sym typeface="Calibri"/>
                </a:rPr>
                <a:t>Karlsborg</a:t>
              </a:r>
              <a:br>
                <a:rPr lang="sv" sz="1100" dirty="0">
                  <a:solidFill>
                    <a:srgbClr val="262626"/>
                  </a:solidFill>
                  <a:latin typeface="Calibri"/>
                  <a:ea typeface="Calibri"/>
                  <a:cs typeface="Calibri"/>
                  <a:sym typeface="Calibri"/>
                </a:rPr>
              </a:br>
              <a:endParaRPr lang="sv" sz="1100" dirty="0">
                <a:solidFill>
                  <a:srgbClr val="262626"/>
                </a:solidFill>
                <a:latin typeface="Calibri"/>
                <a:ea typeface="Calibri"/>
                <a:cs typeface="Calibri"/>
                <a:sym typeface="Calibri"/>
              </a:endParaRPr>
            </a:p>
            <a:p>
              <a:pPr marL="0" lvl="0" indent="0" algn="l" rtl="0">
                <a:lnSpc>
                  <a:spcPct val="115000"/>
                </a:lnSpc>
                <a:spcBef>
                  <a:spcPts val="0"/>
                </a:spcBef>
                <a:spcAft>
                  <a:spcPts val="0"/>
                </a:spcAft>
                <a:buNone/>
              </a:pPr>
              <a:r>
                <a:rPr lang="sv" sz="1100" dirty="0">
                  <a:solidFill>
                    <a:srgbClr val="262626"/>
                  </a:solidFill>
                  <a:latin typeface="Calibri"/>
                  <a:ea typeface="Calibri"/>
                  <a:cs typeface="Calibri"/>
                  <a:sym typeface="Calibri"/>
                </a:rPr>
                <a:t> Karlsborg</a:t>
              </a:r>
            </a:p>
            <a:p>
              <a:pPr marL="0" lvl="0" indent="0" algn="l" rtl="0">
                <a:lnSpc>
                  <a:spcPct val="115000"/>
                </a:lnSpc>
                <a:spcBef>
                  <a:spcPts val="0"/>
                </a:spcBef>
                <a:spcAft>
                  <a:spcPts val="0"/>
                </a:spcAft>
                <a:buNone/>
              </a:pPr>
              <a:endParaRPr sz="1100" dirty="0">
                <a:solidFill>
                  <a:srgbClr val="262626"/>
                </a:solidFill>
                <a:latin typeface="Calibri"/>
                <a:ea typeface="Calibri"/>
                <a:cs typeface="Calibri"/>
                <a:sym typeface="Calibri"/>
              </a:endParaRPr>
            </a:p>
          </p:txBody>
        </p:sp>
        <p:sp>
          <p:nvSpPr>
            <p:cNvPr id="128" name="Google Shape;128;p20"/>
            <p:cNvSpPr/>
            <p:nvPr/>
          </p:nvSpPr>
          <p:spPr>
            <a:xfrm>
              <a:off x="604" y="2437840"/>
              <a:ext cx="2657100" cy="794785"/>
            </a:xfrm>
            <a:prstGeom prst="rect">
              <a:avLst/>
            </a:prstGeom>
            <a:solidFill>
              <a:srgbClr val="12A1BD"/>
            </a:solidFill>
            <a:ln w="25400" cap="flat" cmpd="sng">
              <a:solidFill>
                <a:srgbClr val="12A1B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29;p20"/>
            <p:cNvSpPr txBox="1"/>
            <p:nvPr/>
          </p:nvSpPr>
          <p:spPr>
            <a:xfrm>
              <a:off x="47075" y="2379733"/>
              <a:ext cx="1871100" cy="852900"/>
            </a:xfrm>
            <a:prstGeom prst="rect">
              <a:avLst/>
            </a:prstGeom>
            <a:noFill/>
            <a:ln>
              <a:noFill/>
            </a:ln>
          </p:spPr>
          <p:txBody>
            <a:bodyPr spcFirstLastPara="1" wrap="square" lIns="106675" tIns="0" rIns="35550" bIns="0" anchor="ctr" anchorCtr="0">
              <a:noAutofit/>
            </a:bodyPr>
            <a:lstStyle/>
            <a:p>
              <a:pPr marL="0" marR="0" lvl="0" indent="0" algn="l" rtl="0">
                <a:lnSpc>
                  <a:spcPct val="90000"/>
                </a:lnSpc>
                <a:spcBef>
                  <a:spcPts val="0"/>
                </a:spcBef>
                <a:spcAft>
                  <a:spcPts val="0"/>
                </a:spcAft>
                <a:buClr>
                  <a:schemeClr val="lt1"/>
                </a:buClr>
                <a:buSzPts val="2800"/>
                <a:buFont typeface="Calibri"/>
                <a:buNone/>
              </a:pPr>
              <a:r>
                <a:rPr lang="sv-SE" sz="1600" b="1" dirty="0">
                  <a:solidFill>
                    <a:schemeClr val="lt1"/>
                  </a:solidFill>
                  <a:latin typeface="Calibri"/>
                  <a:ea typeface="Calibri"/>
                  <a:cs typeface="Calibri"/>
                  <a:sym typeface="Calibri"/>
                </a:rPr>
                <a:t> Skaraborg</a:t>
              </a:r>
              <a:endParaRPr lang="sv-SE" sz="1600" dirty="0">
                <a:solidFill>
                  <a:schemeClr val="lt1"/>
                </a:solidFill>
                <a:latin typeface="Calibri"/>
                <a:ea typeface="Calibri"/>
                <a:cs typeface="Calibri"/>
                <a:sym typeface="Calibri"/>
              </a:endParaRPr>
            </a:p>
          </p:txBody>
        </p:sp>
      </p:grpSp>
      <p:sp>
        <p:nvSpPr>
          <p:cNvPr id="130" name="Google Shape;130;p20"/>
          <p:cNvSpPr txBox="1"/>
          <p:nvPr/>
        </p:nvSpPr>
        <p:spPr>
          <a:xfrm>
            <a:off x="393400" y="4165950"/>
            <a:ext cx="6957000" cy="58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sv" sz="1300" dirty="0">
                <a:solidFill>
                  <a:srgbClr val="262626"/>
                </a:solidFill>
                <a:latin typeface="Calibri"/>
                <a:ea typeface="Calibri"/>
                <a:cs typeface="Calibri"/>
                <a:sym typeface="Calibri"/>
              </a:rPr>
              <a:t>Västsvenska Simförbundet skapar projektmöten i de olika områdena för att locka till och skapa samarbete mellan föreningarna kring korta enkla tävlingar för 12 och yngre.   </a:t>
            </a:r>
            <a:endParaRPr sz="1300" dirty="0">
              <a:solidFill>
                <a:srgbClr val="262626"/>
              </a:solidFill>
              <a:latin typeface="Calibri"/>
              <a:ea typeface="Calibri"/>
              <a:cs typeface="Calibri"/>
              <a:sym typeface="Calibri"/>
            </a:endParaRPr>
          </a:p>
          <a:p>
            <a:pPr marL="0" lvl="0" indent="0" algn="l" rtl="0">
              <a:spcBef>
                <a:spcPts val="800"/>
              </a:spcBef>
              <a:spcAft>
                <a:spcPts val="0"/>
              </a:spcAft>
              <a:buNone/>
            </a:pPr>
            <a:endParaRPr sz="1800" dirty="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1"/>
          <p:cNvSpPr txBox="1"/>
          <p:nvPr/>
        </p:nvSpPr>
        <p:spPr>
          <a:xfrm>
            <a:off x="303025" y="598075"/>
            <a:ext cx="8408700" cy="5694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sv" sz="3100" b="1">
                <a:solidFill>
                  <a:schemeClr val="dk2"/>
                </a:solidFill>
                <a:latin typeface="Century Gothic"/>
                <a:ea typeface="Century Gothic"/>
                <a:cs typeface="Century Gothic"/>
                <a:sym typeface="Century Gothic"/>
              </a:rPr>
              <a:t>För målgruppen som är redo för nästa steg </a:t>
            </a:r>
            <a:endParaRPr sz="3100" b="1">
              <a:solidFill>
                <a:schemeClr val="dk2"/>
              </a:solidFill>
              <a:latin typeface="Century Gothic"/>
              <a:ea typeface="Century Gothic"/>
              <a:cs typeface="Century Gothic"/>
              <a:sym typeface="Century Gothic"/>
            </a:endParaRPr>
          </a:p>
        </p:txBody>
      </p:sp>
      <p:sp>
        <p:nvSpPr>
          <p:cNvPr id="136" name="Google Shape;136;p21"/>
          <p:cNvSpPr txBox="1"/>
          <p:nvPr/>
        </p:nvSpPr>
        <p:spPr>
          <a:xfrm>
            <a:off x="178627" y="1745309"/>
            <a:ext cx="7618200" cy="2535900"/>
          </a:xfrm>
          <a:prstGeom prst="rect">
            <a:avLst/>
          </a:prstGeom>
          <a:noFill/>
          <a:ln>
            <a:noFill/>
          </a:ln>
        </p:spPr>
        <p:txBody>
          <a:bodyPr spcFirstLastPara="1" wrap="square" lIns="91425" tIns="45700" rIns="91425" bIns="45700" anchor="t" anchorCtr="0">
            <a:spAutoFit/>
          </a:bodyPr>
          <a:lstStyle/>
          <a:p>
            <a:pPr marL="457200" lvl="0" indent="-323850" algn="l" rtl="0">
              <a:lnSpc>
                <a:spcPct val="115000"/>
              </a:lnSpc>
              <a:spcBef>
                <a:spcPts val="0"/>
              </a:spcBef>
              <a:spcAft>
                <a:spcPts val="0"/>
              </a:spcAft>
              <a:buClr>
                <a:srgbClr val="262626"/>
              </a:buClr>
              <a:buSzPts val="1500"/>
              <a:buFont typeface="Calibri"/>
              <a:buChar char="●"/>
            </a:pPr>
            <a:r>
              <a:rPr lang="sv" sz="1500" dirty="0">
                <a:solidFill>
                  <a:srgbClr val="262626"/>
                </a:solidFill>
                <a:latin typeface="Calibri"/>
                <a:ea typeface="Calibri"/>
                <a:cs typeface="Calibri"/>
                <a:sym typeface="Calibri"/>
              </a:rPr>
              <a:t>Se över redan etablerade tävlingars innehåll</a:t>
            </a:r>
            <a:endParaRPr sz="1500" dirty="0">
              <a:solidFill>
                <a:srgbClr val="262626"/>
              </a:solidFill>
              <a:latin typeface="Calibri"/>
              <a:ea typeface="Calibri"/>
              <a:cs typeface="Calibri"/>
              <a:sym typeface="Calibri"/>
            </a:endParaRPr>
          </a:p>
          <a:p>
            <a:pPr marL="457200" lvl="0" indent="-323850" algn="l" rtl="0">
              <a:lnSpc>
                <a:spcPct val="115000"/>
              </a:lnSpc>
              <a:spcBef>
                <a:spcPts val="0"/>
              </a:spcBef>
              <a:spcAft>
                <a:spcPts val="0"/>
              </a:spcAft>
              <a:buClr>
                <a:srgbClr val="262626"/>
              </a:buClr>
              <a:buSzPts val="1500"/>
              <a:buFont typeface="Calibri"/>
              <a:buChar char="●"/>
            </a:pPr>
            <a:r>
              <a:rPr lang="sv" sz="1500" dirty="0">
                <a:solidFill>
                  <a:srgbClr val="262626"/>
                </a:solidFill>
                <a:latin typeface="Calibri"/>
                <a:ea typeface="Calibri"/>
                <a:cs typeface="Calibri"/>
                <a:sym typeface="Calibri"/>
              </a:rPr>
              <a:t>Se över startavgifter rek nivå: max 75kr per start. </a:t>
            </a:r>
            <a:endParaRPr sz="1500" dirty="0">
              <a:solidFill>
                <a:srgbClr val="262626"/>
              </a:solidFill>
              <a:latin typeface="Calibri"/>
              <a:ea typeface="Calibri"/>
              <a:cs typeface="Calibri"/>
              <a:sym typeface="Calibri"/>
            </a:endParaRPr>
          </a:p>
          <a:p>
            <a:pPr marL="457200" lvl="0" indent="-323850" algn="l" rtl="0">
              <a:lnSpc>
                <a:spcPct val="115000"/>
              </a:lnSpc>
              <a:spcBef>
                <a:spcPts val="0"/>
              </a:spcBef>
              <a:spcAft>
                <a:spcPts val="0"/>
              </a:spcAft>
              <a:buClr>
                <a:srgbClr val="262626"/>
              </a:buClr>
              <a:buSzPts val="1500"/>
              <a:buFont typeface="Calibri"/>
              <a:buChar char="●"/>
            </a:pPr>
            <a:r>
              <a:rPr lang="sv" sz="1500" dirty="0">
                <a:solidFill>
                  <a:srgbClr val="262626"/>
                </a:solidFill>
                <a:latin typeface="Calibri"/>
                <a:ea typeface="Calibri"/>
                <a:cs typeface="Calibri"/>
                <a:sym typeface="Calibri"/>
              </a:rPr>
              <a:t>Mål att grenar för ålder 12 och yngre inte är utspridda på 2 hela dagar eller 3st 50:or fördelade på en intervall av 8 timmar på 2 tävlingspass. </a:t>
            </a:r>
            <a:endParaRPr sz="1500" dirty="0">
              <a:solidFill>
                <a:srgbClr val="262626"/>
              </a:solidFill>
              <a:latin typeface="Calibri"/>
              <a:ea typeface="Calibri"/>
              <a:cs typeface="Calibri"/>
              <a:sym typeface="Calibri"/>
            </a:endParaRPr>
          </a:p>
          <a:p>
            <a:pPr marL="457200" lvl="0" indent="-323850" algn="l" rtl="0">
              <a:lnSpc>
                <a:spcPct val="115000"/>
              </a:lnSpc>
              <a:spcBef>
                <a:spcPts val="0"/>
              </a:spcBef>
              <a:spcAft>
                <a:spcPts val="0"/>
              </a:spcAft>
              <a:buClr>
                <a:srgbClr val="262626"/>
              </a:buClr>
              <a:buSzPts val="1500"/>
              <a:buFont typeface="Calibri"/>
              <a:buChar char="●"/>
            </a:pPr>
            <a:r>
              <a:rPr lang="sv" sz="1500" dirty="0">
                <a:solidFill>
                  <a:srgbClr val="262626"/>
                </a:solidFill>
                <a:latin typeface="Calibri"/>
                <a:ea typeface="Calibri"/>
                <a:cs typeface="Calibri"/>
                <a:sym typeface="Calibri"/>
              </a:rPr>
              <a:t>Undvika långa väntetider på nästa lopp för ålder 12 oy.  </a:t>
            </a:r>
            <a:endParaRPr sz="1500" dirty="0">
              <a:solidFill>
                <a:srgbClr val="262626"/>
              </a:solidFill>
              <a:latin typeface="Calibri"/>
              <a:ea typeface="Calibri"/>
              <a:cs typeface="Calibri"/>
              <a:sym typeface="Calibri"/>
            </a:endParaRPr>
          </a:p>
          <a:p>
            <a:pPr marL="0" lvl="0" indent="0" algn="l" rtl="0">
              <a:lnSpc>
                <a:spcPct val="115000"/>
              </a:lnSpc>
              <a:spcBef>
                <a:spcPts val="800"/>
              </a:spcBef>
              <a:spcAft>
                <a:spcPts val="0"/>
              </a:spcAft>
              <a:buClr>
                <a:schemeClr val="dk1"/>
              </a:buClr>
              <a:buSzPts val="1100"/>
              <a:buFont typeface="Arial"/>
              <a:buNone/>
            </a:pPr>
            <a:endParaRPr sz="1500" dirty="0">
              <a:solidFill>
                <a:srgbClr val="262626"/>
              </a:solidFill>
              <a:latin typeface="Calibri"/>
              <a:ea typeface="Calibri"/>
              <a:cs typeface="Calibri"/>
              <a:sym typeface="Calibri"/>
            </a:endParaRPr>
          </a:p>
          <a:p>
            <a:pPr marL="0" lvl="0" indent="0" algn="l" rtl="0">
              <a:lnSpc>
                <a:spcPct val="115000"/>
              </a:lnSpc>
              <a:spcBef>
                <a:spcPts val="800"/>
              </a:spcBef>
              <a:spcAft>
                <a:spcPts val="0"/>
              </a:spcAft>
              <a:buNone/>
            </a:pPr>
            <a:endParaRPr sz="1500" dirty="0">
              <a:solidFill>
                <a:srgbClr val="262626"/>
              </a:solidFill>
              <a:latin typeface="Calibri"/>
              <a:ea typeface="Calibri"/>
              <a:cs typeface="Calibri"/>
              <a:sym typeface="Calibri"/>
            </a:endParaRPr>
          </a:p>
          <a:p>
            <a:pPr marL="0" marR="0" lvl="0" indent="0" algn="l" rtl="0">
              <a:spcBef>
                <a:spcPts val="800"/>
              </a:spcBef>
              <a:spcAft>
                <a:spcPts val="0"/>
              </a:spcAft>
              <a:buNone/>
            </a:pPr>
            <a:endParaRPr sz="1800" dirty="0">
              <a:solidFill>
                <a:schemeClr val="dk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2"/>
          <p:cNvSpPr txBox="1"/>
          <p:nvPr/>
        </p:nvSpPr>
        <p:spPr>
          <a:xfrm>
            <a:off x="303026" y="555756"/>
            <a:ext cx="7618200" cy="630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 sz="3500" b="1">
                <a:solidFill>
                  <a:schemeClr val="dk2"/>
                </a:solidFill>
                <a:latin typeface="Century Gothic"/>
                <a:ea typeface="Century Gothic"/>
                <a:cs typeface="Century Gothic"/>
                <a:sym typeface="Century Gothic"/>
              </a:rPr>
              <a:t>Goda exempel</a:t>
            </a:r>
            <a:endParaRPr/>
          </a:p>
        </p:txBody>
      </p:sp>
      <p:sp>
        <p:nvSpPr>
          <p:cNvPr id="142" name="Google Shape;142;p22"/>
          <p:cNvSpPr/>
          <p:nvPr/>
        </p:nvSpPr>
        <p:spPr>
          <a:xfrm>
            <a:off x="647150" y="1186650"/>
            <a:ext cx="2318400" cy="2702400"/>
          </a:xfrm>
          <a:prstGeom prst="roundRect">
            <a:avLst>
              <a:gd name="adj" fmla="val 16667"/>
            </a:avLst>
          </a:prstGeom>
          <a:solidFill>
            <a:schemeClr val="accent1"/>
          </a:solidFill>
          <a:ln w="25400" cap="flat" cmpd="sng">
            <a:solidFill>
              <a:srgbClr val="084350"/>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SzPts val="1100"/>
              <a:buNone/>
            </a:pPr>
            <a:r>
              <a:rPr lang="sv" sz="1800">
                <a:solidFill>
                  <a:schemeClr val="lt1"/>
                </a:solidFill>
                <a:latin typeface="Calibri"/>
                <a:ea typeface="Calibri"/>
                <a:cs typeface="Calibri"/>
                <a:sym typeface="Calibri"/>
              </a:rPr>
              <a:t>Tävlingar som delat upp sig på ålder över pass eller dag</a:t>
            </a:r>
            <a:endParaRPr sz="1800">
              <a:solidFill>
                <a:schemeClr val="lt1"/>
              </a:solidFill>
              <a:latin typeface="Calibri"/>
              <a:ea typeface="Calibri"/>
              <a:cs typeface="Calibri"/>
              <a:sym typeface="Calibri"/>
            </a:endParaRPr>
          </a:p>
          <a:p>
            <a:pPr marL="0" lvl="0" indent="0" algn="l" rtl="0">
              <a:spcBef>
                <a:spcPts val="0"/>
              </a:spcBef>
              <a:spcAft>
                <a:spcPts val="0"/>
              </a:spcAft>
              <a:buSzPts val="1100"/>
              <a:buNone/>
            </a:pPr>
            <a:endParaRPr sz="1800">
              <a:solidFill>
                <a:schemeClr val="lt1"/>
              </a:solidFill>
              <a:latin typeface="Calibri"/>
              <a:ea typeface="Calibri"/>
              <a:cs typeface="Calibri"/>
              <a:sym typeface="Calibri"/>
            </a:endParaRPr>
          </a:p>
          <a:p>
            <a:pPr marL="0" lvl="0" indent="0" algn="l" rtl="0">
              <a:spcBef>
                <a:spcPts val="0"/>
              </a:spcBef>
              <a:spcAft>
                <a:spcPts val="0"/>
              </a:spcAft>
              <a:buSzPts val="1100"/>
              <a:buNone/>
            </a:pPr>
            <a:r>
              <a:rPr lang="sv" sz="1800">
                <a:solidFill>
                  <a:schemeClr val="lt1"/>
                </a:solidFill>
                <a:latin typeface="Calibri"/>
                <a:ea typeface="Calibri"/>
                <a:cs typeface="Calibri"/>
                <a:sym typeface="Calibri"/>
              </a:rPr>
              <a:t>som tex Trollsimmet och Loranga cup som har 12 oy på lördagen och 13 oä på söndagen. </a:t>
            </a:r>
            <a:endParaRPr sz="1800">
              <a:solidFill>
                <a:schemeClr val="lt1"/>
              </a:solidFill>
              <a:latin typeface="Calibri"/>
              <a:ea typeface="Calibri"/>
              <a:cs typeface="Calibri"/>
              <a:sym typeface="Calibri"/>
            </a:endParaRPr>
          </a:p>
        </p:txBody>
      </p:sp>
      <p:sp>
        <p:nvSpPr>
          <p:cNvPr id="143" name="Google Shape;143;p22"/>
          <p:cNvSpPr/>
          <p:nvPr/>
        </p:nvSpPr>
        <p:spPr>
          <a:xfrm>
            <a:off x="5888763" y="743550"/>
            <a:ext cx="2456700" cy="3145500"/>
          </a:xfrm>
          <a:prstGeom prst="roundRect">
            <a:avLst>
              <a:gd name="adj" fmla="val 16667"/>
            </a:avLst>
          </a:prstGeom>
          <a:solidFill>
            <a:schemeClr val="accent1"/>
          </a:solidFill>
          <a:ln w="25400" cap="flat" cmpd="sng">
            <a:solidFill>
              <a:srgbClr val="084350"/>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SzPts val="1100"/>
              <a:buNone/>
            </a:pPr>
            <a:r>
              <a:rPr lang="sv" sz="1800">
                <a:solidFill>
                  <a:schemeClr val="lt1"/>
                </a:solidFill>
                <a:latin typeface="Calibri"/>
                <a:ea typeface="Calibri"/>
                <a:cs typeface="Calibri"/>
                <a:sym typeface="Calibri"/>
              </a:rPr>
              <a:t>Tävlingar som har 12 oy. endast ett tävlingspass, så som tex Laxaleken där man lagt in 3st grenar 12 och yngre mixed på samma pass (lör FM) och i övrigt inte har den åldersklassen andra pass. </a:t>
            </a:r>
            <a:endParaRPr sz="1800">
              <a:solidFill>
                <a:schemeClr val="lt1"/>
              </a:solidFill>
              <a:latin typeface="Calibri"/>
              <a:ea typeface="Calibri"/>
              <a:cs typeface="Calibri"/>
              <a:sym typeface="Calibri"/>
            </a:endParaRPr>
          </a:p>
        </p:txBody>
      </p:sp>
      <p:sp>
        <p:nvSpPr>
          <p:cNvPr id="144" name="Google Shape;144;p22"/>
          <p:cNvSpPr/>
          <p:nvPr/>
        </p:nvSpPr>
        <p:spPr>
          <a:xfrm>
            <a:off x="3354750" y="1186650"/>
            <a:ext cx="2256600" cy="2644500"/>
          </a:xfrm>
          <a:prstGeom prst="roundRect">
            <a:avLst>
              <a:gd name="adj" fmla="val 16667"/>
            </a:avLst>
          </a:prstGeom>
          <a:solidFill>
            <a:schemeClr val="accent1"/>
          </a:solidFill>
          <a:ln w="25400" cap="flat" cmpd="sng">
            <a:solidFill>
              <a:srgbClr val="084350"/>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SzPts val="1100"/>
              <a:buNone/>
            </a:pPr>
            <a:r>
              <a:rPr lang="sv" sz="1800">
                <a:solidFill>
                  <a:schemeClr val="lt1"/>
                </a:solidFill>
                <a:latin typeface="Calibri"/>
                <a:ea typeface="Calibri"/>
                <a:cs typeface="Calibri"/>
                <a:sym typeface="Calibri"/>
              </a:rPr>
              <a:t>S02 som har Sjörövarsimmet (11 oy. ) på FM och sedan Piratplasket (12 samt 12-13) på EM. </a:t>
            </a:r>
            <a:endParaRPr sz="1800">
              <a:solidFill>
                <a:schemeClr val="lt1"/>
              </a:solidFill>
              <a:latin typeface="Calibri"/>
              <a:ea typeface="Calibri"/>
              <a:cs typeface="Calibri"/>
              <a:sym typeface="Calibri"/>
            </a:endParaRPr>
          </a:p>
        </p:txBody>
      </p:sp>
      <p:sp>
        <p:nvSpPr>
          <p:cNvPr id="145" name="Google Shape;145;p22"/>
          <p:cNvSpPr/>
          <p:nvPr/>
        </p:nvSpPr>
        <p:spPr>
          <a:xfrm>
            <a:off x="647150" y="4055550"/>
            <a:ext cx="6858600" cy="696300"/>
          </a:xfrm>
          <a:prstGeom prst="roundRect">
            <a:avLst>
              <a:gd name="adj" fmla="val 16667"/>
            </a:avLst>
          </a:prstGeom>
          <a:solidFill>
            <a:schemeClr val="accent1"/>
          </a:solidFill>
          <a:ln w="25400" cap="flat" cmpd="sng">
            <a:solidFill>
              <a:srgbClr val="08435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SzPts val="1100"/>
              <a:buNone/>
            </a:pPr>
            <a:r>
              <a:rPr lang="sv">
                <a:solidFill>
                  <a:schemeClr val="lt1"/>
                </a:solidFill>
                <a:latin typeface="Calibri"/>
                <a:ea typeface="Calibri"/>
                <a:cs typeface="Calibri"/>
                <a:sym typeface="Calibri"/>
              </a:rPr>
              <a:t>Det är också bra att de yngre simmarna ibland får tävla med de äldre i samma klubb, se och inspireras av de äldre förebilderna i föreningen. </a:t>
            </a:r>
            <a:endParaRPr>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995</Words>
  <Application>Microsoft Office PowerPoint</Application>
  <PresentationFormat>Bildspel på skärmen (16:9)</PresentationFormat>
  <Paragraphs>140</Paragraphs>
  <Slides>12</Slides>
  <Notes>12</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Arial</vt:lpstr>
      <vt:lpstr>Century Gothic</vt:lpstr>
      <vt:lpstr>Calibri</vt:lpstr>
      <vt:lpstr>IBM Plex Sans</vt:lpstr>
      <vt:lpstr>Simple Light</vt:lpstr>
      <vt:lpstr>PowerPoint-presentation</vt:lpstr>
      <vt:lpstr>Tävlingar 12 år oy</vt:lpstr>
      <vt:lpstr>Snabba och enkla</vt:lpstr>
      <vt:lpstr>PowerPoint-presentation</vt:lpstr>
      <vt:lpstr>PowerPoint-presentation</vt:lpstr>
      <vt:lpstr>PowerPoint-presentation</vt:lpstr>
      <vt:lpstr>Förslag fördelning klubbar: </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Västsvenska Simförbundet</cp:lastModifiedBy>
  <cp:revision>1</cp:revision>
  <dcterms:modified xsi:type="dcterms:W3CDTF">2024-09-10T13:06:15Z</dcterms:modified>
</cp:coreProperties>
</file>