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0807-8463-4EDB-80D6-2CC0BACD311B}" type="datetimeFigureOut">
              <a:rPr lang="sv-SE" smtClean="0"/>
              <a:t>2025-02-28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58B1-7D78-421E-BD65-12715CEB1486}" type="slidenum">
              <a:rPr lang="sv-SE" smtClean="0"/>
              <a:t>‹#›</a:t>
            </a:fld>
            <a:endParaRPr lang="sv-SE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6291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0807-8463-4EDB-80D6-2CC0BACD311B}" type="datetimeFigureOut">
              <a:rPr lang="sv-SE" smtClean="0"/>
              <a:t>2025-02-28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58B1-7D78-421E-BD65-12715CEB14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3732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0807-8463-4EDB-80D6-2CC0BACD311B}" type="datetimeFigureOut">
              <a:rPr lang="sv-SE" smtClean="0"/>
              <a:t>2025-02-28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58B1-7D78-421E-BD65-12715CEB14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87631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0807-8463-4EDB-80D6-2CC0BACD311B}" type="datetimeFigureOut">
              <a:rPr lang="sv-SE" smtClean="0"/>
              <a:t>2025-02-28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58B1-7D78-421E-BD65-12715CEB1486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031021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0807-8463-4EDB-80D6-2CC0BACD311B}" type="datetimeFigureOut">
              <a:rPr lang="sv-SE" smtClean="0"/>
              <a:t>2025-02-28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58B1-7D78-421E-BD65-12715CEB14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32985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 smtClean="0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0807-8463-4EDB-80D6-2CC0BACD311B}" type="datetimeFigureOut">
              <a:rPr lang="sv-SE" smtClean="0"/>
              <a:t>2025-02-28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58B1-7D78-421E-BD65-12715CEB1486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627833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 smtClean="0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0807-8463-4EDB-80D6-2CC0BACD311B}" type="datetimeFigureOut">
              <a:rPr lang="sv-SE" smtClean="0"/>
              <a:t>2025-02-28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58B1-7D78-421E-BD65-12715CEB14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66243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0807-8463-4EDB-80D6-2CC0BACD311B}" type="datetimeFigureOut">
              <a:rPr lang="sv-SE" smtClean="0"/>
              <a:t>2025-02-28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58B1-7D78-421E-BD65-12715CEB14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5379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0807-8463-4EDB-80D6-2CC0BACD311B}" type="datetimeFigureOut">
              <a:rPr lang="sv-SE" smtClean="0"/>
              <a:t>2025-02-28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58B1-7D78-421E-BD65-12715CEB14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8160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0807-8463-4EDB-80D6-2CC0BACD311B}" type="datetimeFigureOut">
              <a:rPr lang="sv-SE" smtClean="0"/>
              <a:t>2025-02-28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58B1-7D78-421E-BD65-12715CEB14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7233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0807-8463-4EDB-80D6-2CC0BACD311B}" type="datetimeFigureOut">
              <a:rPr lang="sv-SE" smtClean="0"/>
              <a:t>2025-02-28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58B1-7D78-421E-BD65-12715CEB14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5346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0807-8463-4EDB-80D6-2CC0BACD311B}" type="datetimeFigureOut">
              <a:rPr lang="sv-SE" smtClean="0"/>
              <a:t>2025-02-28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58B1-7D78-421E-BD65-12715CEB14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5195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0807-8463-4EDB-80D6-2CC0BACD311B}" type="datetimeFigureOut">
              <a:rPr lang="sv-SE" smtClean="0"/>
              <a:t>2025-02-28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58B1-7D78-421E-BD65-12715CEB14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750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0807-8463-4EDB-80D6-2CC0BACD311B}" type="datetimeFigureOut">
              <a:rPr lang="sv-SE" smtClean="0"/>
              <a:t>2025-02-28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58B1-7D78-421E-BD65-12715CEB14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7548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0807-8463-4EDB-80D6-2CC0BACD311B}" type="datetimeFigureOut">
              <a:rPr lang="sv-SE" smtClean="0"/>
              <a:t>2025-02-28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58B1-7D78-421E-BD65-12715CEB14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4498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0807-8463-4EDB-80D6-2CC0BACD311B}" type="datetimeFigureOut">
              <a:rPr lang="sv-SE" smtClean="0"/>
              <a:t>2025-02-28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58B1-7D78-421E-BD65-12715CEB14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4356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0807-8463-4EDB-80D6-2CC0BACD311B}" type="datetimeFigureOut">
              <a:rPr lang="sv-SE" smtClean="0"/>
              <a:t>2025-02-28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58B1-7D78-421E-BD65-12715CEB14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2587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4160807-8463-4EDB-80D6-2CC0BACD311B}" type="datetimeFigureOut">
              <a:rPr lang="sv-SE" smtClean="0"/>
              <a:t>2025-02-28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26B58B1-7D78-421E-BD65-12715CEB14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04529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4212" y="783771"/>
            <a:ext cx="8001000" cy="1711234"/>
          </a:xfrm>
        </p:spPr>
        <p:txBody>
          <a:bodyPr/>
          <a:lstStyle/>
          <a:p>
            <a:r>
              <a:rPr lang="sv-SE" dirty="0" err="1" smtClean="0"/>
              <a:t>Simiaden</a:t>
            </a:r>
            <a:r>
              <a:rPr lang="sv-SE" dirty="0" smtClean="0"/>
              <a:t> i Västsvenska Simförbundets regi 2025</a:t>
            </a:r>
            <a:endParaRPr lang="sv-SE" dirty="0"/>
          </a:p>
        </p:txBody>
      </p:sp>
      <p:sp>
        <p:nvSpPr>
          <p:cNvPr id="4" name="Rubrik 1"/>
          <p:cNvSpPr txBox="1">
            <a:spLocks/>
          </p:cNvSpPr>
          <p:nvPr/>
        </p:nvSpPr>
        <p:spPr>
          <a:xfrm>
            <a:off x="684212" y="3254828"/>
            <a:ext cx="8994360" cy="297715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dirty="0"/>
              <a:t>*</a:t>
            </a:r>
            <a:r>
              <a:rPr lang="sv-SE" dirty="0" smtClean="0"/>
              <a:t> MÅLGRUPP</a:t>
            </a:r>
          </a:p>
          <a:p>
            <a:r>
              <a:rPr lang="sv-SE" dirty="0" smtClean="0"/>
              <a:t>* SYFTE</a:t>
            </a:r>
          </a:p>
          <a:p>
            <a:r>
              <a:rPr lang="sv-SE" dirty="0" smtClean="0"/>
              <a:t>* RIKTLINJER</a:t>
            </a:r>
          </a:p>
          <a:p>
            <a:r>
              <a:rPr lang="sv-SE" dirty="0" smtClean="0"/>
              <a:t>* INNEHÅLL &amp; UTFÖRANDE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09355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4212" y="450909"/>
            <a:ext cx="8534400" cy="1507067"/>
          </a:xfrm>
        </p:spPr>
        <p:txBody>
          <a:bodyPr>
            <a:normAutofit/>
          </a:bodyPr>
          <a:lstStyle/>
          <a:p>
            <a:r>
              <a:rPr lang="sv-SE" sz="6600" dirty="0" smtClean="0">
                <a:solidFill>
                  <a:schemeClr val="bg1"/>
                </a:solidFill>
              </a:rPr>
              <a:t>MÅLGRUPP</a:t>
            </a:r>
            <a:endParaRPr lang="sv-SE" sz="6600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84212" y="1957975"/>
            <a:ext cx="8534400" cy="372436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sv-SE" sz="4800" dirty="0">
                <a:solidFill>
                  <a:schemeClr val="bg1"/>
                </a:solidFill>
              </a:rPr>
              <a:t>*</a:t>
            </a:r>
            <a:r>
              <a:rPr lang="sv-SE" sz="4800" dirty="0" smtClean="0">
                <a:solidFill>
                  <a:schemeClr val="bg1"/>
                </a:solidFill>
              </a:rPr>
              <a:t>12 år och yngre + </a:t>
            </a:r>
            <a:r>
              <a:rPr lang="sv-SE" sz="4800" dirty="0" smtClean="0">
                <a:solidFill>
                  <a:schemeClr val="bg1"/>
                </a:solidFill>
              </a:rPr>
              <a:t>para</a:t>
            </a:r>
            <a:endParaRPr lang="sv-SE" sz="4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sv-SE" sz="4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v-SE" sz="4800" dirty="0">
                <a:solidFill>
                  <a:schemeClr val="bg1"/>
                </a:solidFill>
              </a:rPr>
              <a:t>*</a:t>
            </a:r>
            <a:r>
              <a:rPr lang="sv-SE" sz="4800" dirty="0" smtClean="0">
                <a:solidFill>
                  <a:schemeClr val="bg1"/>
                </a:solidFill>
              </a:rPr>
              <a:t>13-14 år som är nybörjare</a:t>
            </a:r>
          </a:p>
          <a:p>
            <a:pPr marL="0" indent="0">
              <a:buNone/>
            </a:pPr>
            <a:endParaRPr lang="sv-SE" sz="4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v-SE" sz="3800" b="1" dirty="0" smtClean="0">
                <a:solidFill>
                  <a:schemeClr val="bg1"/>
                </a:solidFill>
              </a:rPr>
              <a:t>Nybörjare = är nya i simning.</a:t>
            </a:r>
          </a:p>
          <a:p>
            <a:pPr marL="0" indent="0">
              <a:buNone/>
            </a:pPr>
            <a:r>
              <a:rPr lang="sv-SE" sz="3800" b="1" dirty="0" smtClean="0">
                <a:solidFill>
                  <a:schemeClr val="bg1"/>
                </a:solidFill>
              </a:rPr>
              <a:t>Har inte simmat etablerade tävlingar med fullt regelverk tidigare så som </a:t>
            </a:r>
            <a:r>
              <a:rPr lang="sv-SE" sz="3800" b="1" dirty="0" err="1" smtClean="0">
                <a:solidFill>
                  <a:schemeClr val="bg1"/>
                </a:solidFill>
              </a:rPr>
              <a:t>Sum</a:t>
            </a:r>
            <a:r>
              <a:rPr lang="sv-SE" sz="3800" b="1" dirty="0" smtClean="0">
                <a:solidFill>
                  <a:schemeClr val="bg1"/>
                </a:solidFill>
              </a:rPr>
              <a:t>-Sim Region, Barracuda Race, Borås Craft </a:t>
            </a:r>
            <a:r>
              <a:rPr lang="sv-SE" sz="3800" b="1" dirty="0" err="1" smtClean="0">
                <a:solidFill>
                  <a:schemeClr val="bg1"/>
                </a:solidFill>
              </a:rPr>
              <a:t>Meet</a:t>
            </a:r>
            <a:r>
              <a:rPr lang="sv-SE" sz="3800" b="1" dirty="0">
                <a:solidFill>
                  <a:schemeClr val="bg1"/>
                </a:solidFill>
              </a:rPr>
              <a:t>,</a:t>
            </a:r>
            <a:r>
              <a:rPr lang="sv-SE" sz="3800" b="1" dirty="0" smtClean="0">
                <a:solidFill>
                  <a:schemeClr val="bg1"/>
                </a:solidFill>
              </a:rPr>
              <a:t> Kungsbacka Sprin </a:t>
            </a:r>
            <a:r>
              <a:rPr lang="sv-SE" sz="3800" b="1" dirty="0" err="1" smtClean="0">
                <a:solidFill>
                  <a:schemeClr val="bg1"/>
                </a:solidFill>
              </a:rPr>
              <a:t>Meet</a:t>
            </a:r>
            <a:r>
              <a:rPr lang="sv-SE" sz="3800" b="1" dirty="0" smtClean="0">
                <a:solidFill>
                  <a:schemeClr val="bg1"/>
                </a:solidFill>
              </a:rPr>
              <a:t>, Mölndal </a:t>
            </a:r>
            <a:r>
              <a:rPr lang="sv-SE" sz="3800" b="1" dirty="0" err="1" smtClean="0">
                <a:solidFill>
                  <a:schemeClr val="bg1"/>
                </a:solidFill>
              </a:rPr>
              <a:t>Open</a:t>
            </a:r>
            <a:r>
              <a:rPr lang="sv-SE" sz="3800" b="1" dirty="0" smtClean="0">
                <a:solidFill>
                  <a:schemeClr val="bg1"/>
                </a:solidFill>
              </a:rPr>
              <a:t>. </a:t>
            </a:r>
            <a:br>
              <a:rPr lang="sv-SE" sz="3800" b="1" dirty="0" smtClean="0">
                <a:solidFill>
                  <a:schemeClr val="bg1"/>
                </a:solidFill>
              </a:rPr>
            </a:br>
            <a:r>
              <a:rPr lang="sv-SE" sz="3800" b="1" dirty="0" smtClean="0">
                <a:solidFill>
                  <a:schemeClr val="bg1"/>
                </a:solidFill>
              </a:rPr>
              <a:t>Ska inte också simma UDM samma helg.</a:t>
            </a:r>
          </a:p>
        </p:txBody>
      </p:sp>
    </p:spTree>
    <p:extLst>
      <p:ext uri="{BB962C8B-B14F-4D97-AF65-F5344CB8AC3E}">
        <p14:creationId xmlns:p14="http://schemas.microsoft.com/office/powerpoint/2010/main" val="1874281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98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684212" y="450909"/>
            <a:ext cx="8534400" cy="1507067"/>
          </a:xfrm>
        </p:spPr>
        <p:txBody>
          <a:bodyPr>
            <a:normAutofit/>
          </a:bodyPr>
          <a:lstStyle/>
          <a:p>
            <a:r>
              <a:rPr lang="sv-SE" sz="6600" dirty="0" smtClean="0">
                <a:solidFill>
                  <a:schemeClr val="bg1"/>
                </a:solidFill>
              </a:rPr>
              <a:t>SYFTE</a:t>
            </a:r>
            <a:endParaRPr lang="sv-SE" sz="6600" dirty="0">
              <a:solidFill>
                <a:schemeClr val="bg1"/>
              </a:solidFill>
            </a:endParaRPr>
          </a:p>
        </p:txBody>
      </p:sp>
      <p:sp>
        <p:nvSpPr>
          <p:cNvPr id="10" name="Platshållare för innehåll 2"/>
          <p:cNvSpPr>
            <a:spLocks noGrp="1"/>
          </p:cNvSpPr>
          <p:nvPr>
            <p:ph idx="1"/>
          </p:nvPr>
        </p:nvSpPr>
        <p:spPr>
          <a:xfrm>
            <a:off x="684212" y="2127792"/>
            <a:ext cx="11202988" cy="37243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sz="4800" dirty="0" smtClean="0">
                <a:solidFill>
                  <a:schemeClr val="bg1"/>
                </a:solidFill>
              </a:rPr>
              <a:t>-Säkerställa att 12 åringar i distriktet får chans att testa på att tävla längre distanser, i de fall simmaren är redo för detta</a:t>
            </a:r>
          </a:p>
          <a:p>
            <a:pPr marL="0" indent="0">
              <a:buNone/>
            </a:pPr>
            <a:r>
              <a:rPr lang="sv-SE" sz="4800" dirty="0" smtClean="0">
                <a:solidFill>
                  <a:schemeClr val="bg1"/>
                </a:solidFill>
              </a:rPr>
              <a:t>-Vara en tävling för alla</a:t>
            </a:r>
            <a:endParaRPr lang="sv-SE" sz="4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sv-SE" sz="48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441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 txBox="1">
            <a:spLocks/>
          </p:cNvSpPr>
          <p:nvPr/>
        </p:nvSpPr>
        <p:spPr>
          <a:xfrm>
            <a:off x="684212" y="450909"/>
            <a:ext cx="8534400" cy="150706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sz="6600" dirty="0" smtClean="0">
                <a:solidFill>
                  <a:schemeClr val="bg1"/>
                </a:solidFill>
              </a:rPr>
              <a:t>RIKTLINJER FRÅN SSF</a:t>
            </a:r>
            <a:endParaRPr lang="sv-SE" sz="6600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/>
          <p:cNvSpPr txBox="1">
            <a:spLocks/>
          </p:cNvSpPr>
          <p:nvPr/>
        </p:nvSpPr>
        <p:spPr>
          <a:xfrm>
            <a:off x="684212" y="1957975"/>
            <a:ext cx="11202988" cy="4372487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panose="05040102010807070707" pitchFamily="18" charset="2"/>
              <a:buNone/>
            </a:pPr>
            <a:r>
              <a:rPr lang="sv-SE" sz="4800" dirty="0" smtClean="0">
                <a:solidFill>
                  <a:schemeClr val="bg1"/>
                </a:solidFill>
              </a:rPr>
              <a:t>-12 år och yngre endast tävlingar på fortsättningsnivå</a:t>
            </a:r>
          </a:p>
          <a:p>
            <a:pPr marL="0" indent="0">
              <a:buFont typeface="Wingdings 3" panose="05040102010807070707" pitchFamily="18" charset="2"/>
              <a:buNone/>
            </a:pPr>
            <a:r>
              <a:rPr lang="sv-SE" sz="4800" dirty="0" smtClean="0">
                <a:solidFill>
                  <a:schemeClr val="bg1"/>
                </a:solidFill>
              </a:rPr>
              <a:t>-Tävlingarna ska vara enkla, korta och roliga</a:t>
            </a:r>
          </a:p>
          <a:p>
            <a:pPr marL="0" indent="0">
              <a:buFont typeface="Wingdings 3" panose="05040102010807070707" pitchFamily="18" charset="2"/>
              <a:buNone/>
            </a:pPr>
            <a:r>
              <a:rPr lang="sv-SE" sz="4800" dirty="0" smtClean="0">
                <a:solidFill>
                  <a:schemeClr val="bg1"/>
                </a:solidFill>
              </a:rPr>
              <a:t>-Simmaren och dess föräldrar ska helst hinna med något annat samma dag</a:t>
            </a:r>
          </a:p>
        </p:txBody>
      </p:sp>
    </p:spTree>
    <p:extLst>
      <p:ext uri="{BB962C8B-B14F-4D97-AF65-F5344CB8AC3E}">
        <p14:creationId xmlns:p14="http://schemas.microsoft.com/office/powerpoint/2010/main" val="957606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 txBox="1">
            <a:spLocks/>
          </p:cNvSpPr>
          <p:nvPr/>
        </p:nvSpPr>
        <p:spPr>
          <a:xfrm>
            <a:off x="459129" y="211758"/>
            <a:ext cx="4309819" cy="109910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sz="6600" dirty="0" smtClean="0">
                <a:solidFill>
                  <a:schemeClr val="bg1"/>
                </a:solidFill>
              </a:rPr>
              <a:t>INNEHÅLL</a:t>
            </a:r>
            <a:endParaRPr lang="sv-SE" sz="6600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/>
          <p:cNvSpPr txBox="1">
            <a:spLocks/>
          </p:cNvSpPr>
          <p:nvPr/>
        </p:nvSpPr>
        <p:spPr>
          <a:xfrm>
            <a:off x="459129" y="1550010"/>
            <a:ext cx="5449302" cy="492112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normAutofit fontScale="925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panose="05040102010807070707" pitchFamily="18" charset="2"/>
              <a:buNone/>
            </a:pPr>
            <a:r>
              <a:rPr lang="sv-SE" sz="4800" dirty="0" err="1" smtClean="0">
                <a:solidFill>
                  <a:schemeClr val="bg1"/>
                </a:solidFill>
              </a:rPr>
              <a:t>Vårsimiaden</a:t>
            </a:r>
            <a:endParaRPr lang="sv-SE" sz="4800" dirty="0" smtClean="0">
              <a:solidFill>
                <a:schemeClr val="bg1"/>
              </a:solidFill>
            </a:endParaRPr>
          </a:p>
          <a:p>
            <a:pPr marL="0" indent="0">
              <a:buFont typeface="Wingdings 3" panose="05040102010807070707" pitchFamily="18" charset="2"/>
              <a:buNone/>
            </a:pPr>
            <a:r>
              <a:rPr lang="sv-SE" sz="2400" dirty="0" smtClean="0">
                <a:solidFill>
                  <a:schemeClr val="bg1"/>
                </a:solidFill>
              </a:rPr>
              <a:t>50m eller 100m bröstsim </a:t>
            </a:r>
            <a:br>
              <a:rPr lang="sv-SE" sz="2400" dirty="0" smtClean="0">
                <a:solidFill>
                  <a:schemeClr val="bg1"/>
                </a:solidFill>
              </a:rPr>
            </a:br>
            <a:r>
              <a:rPr lang="sv-SE" sz="2400" dirty="0" smtClean="0">
                <a:solidFill>
                  <a:schemeClr val="bg1"/>
                </a:solidFill>
              </a:rPr>
              <a:t>12 år = kan välja 200m bröstsim istället </a:t>
            </a:r>
          </a:p>
          <a:p>
            <a:pPr marL="0" indent="0">
              <a:buNone/>
            </a:pPr>
            <a:r>
              <a:rPr lang="sv-SE" sz="2400" dirty="0" smtClean="0">
                <a:solidFill>
                  <a:schemeClr val="bg1"/>
                </a:solidFill>
              </a:rPr>
              <a:t>50m eller 100m ryggsim</a:t>
            </a:r>
            <a:br>
              <a:rPr lang="sv-SE" sz="2400" dirty="0" smtClean="0">
                <a:solidFill>
                  <a:schemeClr val="bg1"/>
                </a:solidFill>
              </a:rPr>
            </a:br>
            <a:r>
              <a:rPr lang="sv-SE" sz="2400" dirty="0" smtClean="0">
                <a:solidFill>
                  <a:schemeClr val="bg1"/>
                </a:solidFill>
              </a:rPr>
              <a:t>12 år = kan välja 200m ryggsim istället</a:t>
            </a:r>
            <a:endParaRPr lang="sv-SE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v-SE" sz="2400" dirty="0" smtClean="0">
                <a:solidFill>
                  <a:schemeClr val="bg1"/>
                </a:solidFill>
              </a:rPr>
              <a:t>50m eller 100m frisim</a:t>
            </a:r>
            <a:br>
              <a:rPr lang="sv-SE" sz="2400" dirty="0" smtClean="0">
                <a:solidFill>
                  <a:schemeClr val="bg1"/>
                </a:solidFill>
              </a:rPr>
            </a:br>
            <a:r>
              <a:rPr lang="sv-SE" sz="2400" dirty="0" smtClean="0">
                <a:solidFill>
                  <a:schemeClr val="bg1"/>
                </a:solidFill>
              </a:rPr>
              <a:t>12 år = kan välja 200m frisim istället</a:t>
            </a:r>
            <a:endParaRPr lang="sv-SE" sz="2400" dirty="0">
              <a:solidFill>
                <a:schemeClr val="bg1"/>
              </a:solidFill>
            </a:endParaRPr>
          </a:p>
          <a:p>
            <a:pPr marL="0" indent="0">
              <a:buFont typeface="Wingdings 3" panose="05040102010807070707" pitchFamily="18" charset="2"/>
              <a:buNone/>
            </a:pPr>
            <a:r>
              <a:rPr lang="sv-SE" sz="2400" dirty="0" smtClean="0">
                <a:solidFill>
                  <a:schemeClr val="bg1"/>
                </a:solidFill>
              </a:rPr>
              <a:t>25m eller 50m fjärilsim</a:t>
            </a:r>
            <a:br>
              <a:rPr lang="sv-SE" sz="2400" dirty="0" smtClean="0">
                <a:solidFill>
                  <a:schemeClr val="bg1"/>
                </a:solidFill>
              </a:rPr>
            </a:br>
            <a:r>
              <a:rPr lang="sv-SE" sz="2400" dirty="0" smtClean="0">
                <a:solidFill>
                  <a:schemeClr val="bg1"/>
                </a:solidFill>
              </a:rPr>
              <a:t>12 år = kan välja 100m fjärilsim istället</a:t>
            </a:r>
          </a:p>
          <a:p>
            <a:pPr marL="0" indent="0">
              <a:buFont typeface="Wingdings 3" panose="05040102010807070707" pitchFamily="18" charset="2"/>
              <a:buNone/>
            </a:pPr>
            <a:r>
              <a:rPr lang="sv-SE" sz="2400" dirty="0" smtClean="0">
                <a:solidFill>
                  <a:schemeClr val="bg1"/>
                </a:solidFill>
              </a:rPr>
              <a:t>Lagkapp = 8x25m frisim</a:t>
            </a:r>
            <a:br>
              <a:rPr lang="sv-SE" sz="2400" dirty="0" smtClean="0">
                <a:solidFill>
                  <a:schemeClr val="bg1"/>
                </a:solidFill>
              </a:rPr>
            </a:br>
            <a:r>
              <a:rPr lang="sv-SE" sz="2400" dirty="0" smtClean="0">
                <a:solidFill>
                  <a:schemeClr val="bg1"/>
                </a:solidFill>
              </a:rPr>
              <a:t>Fritt att mixa, klubbar får gå ihop.</a:t>
            </a:r>
          </a:p>
        </p:txBody>
      </p:sp>
      <p:sp>
        <p:nvSpPr>
          <p:cNvPr id="5" name="Platshållare för innehåll 2"/>
          <p:cNvSpPr txBox="1">
            <a:spLocks/>
          </p:cNvSpPr>
          <p:nvPr/>
        </p:nvSpPr>
        <p:spPr>
          <a:xfrm>
            <a:off x="6027590" y="1550010"/>
            <a:ext cx="5449302" cy="492112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normAutofit fontScale="925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panose="05040102010807070707" pitchFamily="18" charset="2"/>
              <a:buNone/>
            </a:pPr>
            <a:r>
              <a:rPr lang="sv-SE" sz="4800" dirty="0" err="1" smtClean="0">
                <a:solidFill>
                  <a:schemeClr val="bg1"/>
                </a:solidFill>
              </a:rPr>
              <a:t>Höstsimiaden</a:t>
            </a:r>
            <a:endParaRPr lang="sv-SE" sz="4800" dirty="0" smtClean="0">
              <a:solidFill>
                <a:schemeClr val="bg1"/>
              </a:solidFill>
            </a:endParaRPr>
          </a:p>
          <a:p>
            <a:pPr marL="0" indent="0">
              <a:buFont typeface="Wingdings 3" panose="05040102010807070707" pitchFamily="18" charset="2"/>
              <a:buNone/>
            </a:pPr>
            <a:r>
              <a:rPr lang="sv-SE" sz="2400" dirty="0" smtClean="0">
                <a:solidFill>
                  <a:schemeClr val="bg1"/>
                </a:solidFill>
              </a:rPr>
              <a:t>50m eller 100m bröstsim </a:t>
            </a:r>
            <a:br>
              <a:rPr lang="sv-SE" sz="2400" dirty="0" smtClean="0">
                <a:solidFill>
                  <a:schemeClr val="bg1"/>
                </a:solidFill>
              </a:rPr>
            </a:br>
            <a:r>
              <a:rPr lang="sv-SE" sz="2400" dirty="0" smtClean="0">
                <a:solidFill>
                  <a:schemeClr val="bg1"/>
                </a:solidFill>
              </a:rPr>
              <a:t>12 år = kan välja 200m bröstsim istället </a:t>
            </a:r>
          </a:p>
          <a:p>
            <a:pPr marL="0" indent="0">
              <a:buNone/>
            </a:pPr>
            <a:r>
              <a:rPr lang="sv-SE" sz="2400" dirty="0" smtClean="0">
                <a:solidFill>
                  <a:schemeClr val="bg1"/>
                </a:solidFill>
              </a:rPr>
              <a:t>50m eller 100m ryggsim</a:t>
            </a:r>
            <a:br>
              <a:rPr lang="sv-SE" sz="2400" dirty="0" smtClean="0">
                <a:solidFill>
                  <a:schemeClr val="bg1"/>
                </a:solidFill>
              </a:rPr>
            </a:br>
            <a:r>
              <a:rPr lang="sv-SE" sz="2400" dirty="0" smtClean="0">
                <a:solidFill>
                  <a:schemeClr val="bg1"/>
                </a:solidFill>
              </a:rPr>
              <a:t>12 år = kan välja 200m ryggsim istället</a:t>
            </a:r>
            <a:endParaRPr lang="sv-SE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v-SE" sz="2400" dirty="0" smtClean="0">
                <a:solidFill>
                  <a:schemeClr val="bg1"/>
                </a:solidFill>
              </a:rPr>
              <a:t>50m eller 100m frisim</a:t>
            </a:r>
            <a:br>
              <a:rPr lang="sv-SE" sz="2400" dirty="0" smtClean="0">
                <a:solidFill>
                  <a:schemeClr val="bg1"/>
                </a:solidFill>
              </a:rPr>
            </a:br>
            <a:r>
              <a:rPr lang="sv-SE" sz="2400" dirty="0" smtClean="0">
                <a:solidFill>
                  <a:schemeClr val="bg1"/>
                </a:solidFill>
              </a:rPr>
              <a:t>12 år = kan välja 400m frisim istället</a:t>
            </a:r>
            <a:endParaRPr lang="sv-SE" sz="2400" dirty="0">
              <a:solidFill>
                <a:schemeClr val="bg1"/>
              </a:solidFill>
            </a:endParaRPr>
          </a:p>
          <a:p>
            <a:pPr marL="0" indent="0">
              <a:buFont typeface="Wingdings 3" panose="05040102010807070707" pitchFamily="18" charset="2"/>
              <a:buNone/>
            </a:pPr>
            <a:r>
              <a:rPr lang="sv-SE" sz="2400" dirty="0" smtClean="0">
                <a:solidFill>
                  <a:schemeClr val="bg1"/>
                </a:solidFill>
              </a:rPr>
              <a:t>100m medley</a:t>
            </a:r>
            <a:br>
              <a:rPr lang="sv-SE" sz="2400" dirty="0" smtClean="0">
                <a:solidFill>
                  <a:schemeClr val="bg1"/>
                </a:solidFill>
              </a:rPr>
            </a:br>
            <a:r>
              <a:rPr lang="sv-SE" sz="2400" dirty="0" smtClean="0">
                <a:solidFill>
                  <a:schemeClr val="bg1"/>
                </a:solidFill>
              </a:rPr>
              <a:t>12 år = kan välja 200m medley istället</a:t>
            </a:r>
          </a:p>
          <a:p>
            <a:pPr marL="0" indent="0">
              <a:buFont typeface="Wingdings 3" panose="05040102010807070707" pitchFamily="18" charset="2"/>
              <a:buNone/>
            </a:pPr>
            <a:r>
              <a:rPr lang="sv-SE" sz="2400" dirty="0" smtClean="0">
                <a:solidFill>
                  <a:schemeClr val="bg1"/>
                </a:solidFill>
              </a:rPr>
              <a:t>Lagkapp = 8x25m bröstsim</a:t>
            </a:r>
            <a:br>
              <a:rPr lang="sv-SE" sz="2400" dirty="0" smtClean="0">
                <a:solidFill>
                  <a:schemeClr val="bg1"/>
                </a:solidFill>
              </a:rPr>
            </a:br>
            <a:r>
              <a:rPr lang="sv-SE" sz="2400" dirty="0" smtClean="0">
                <a:solidFill>
                  <a:schemeClr val="bg1"/>
                </a:solidFill>
              </a:rPr>
              <a:t>Fritt att mixa, klubbar får gå ihop.</a:t>
            </a:r>
          </a:p>
        </p:txBody>
      </p:sp>
    </p:spTree>
    <p:extLst>
      <p:ext uri="{BB962C8B-B14F-4D97-AF65-F5344CB8AC3E}">
        <p14:creationId xmlns:p14="http://schemas.microsoft.com/office/powerpoint/2010/main" val="1536560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 txBox="1">
            <a:spLocks/>
          </p:cNvSpPr>
          <p:nvPr/>
        </p:nvSpPr>
        <p:spPr>
          <a:xfrm>
            <a:off x="459129" y="211758"/>
            <a:ext cx="5857265" cy="109910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sz="6600" dirty="0" smtClean="0">
                <a:solidFill>
                  <a:schemeClr val="bg1"/>
                </a:solidFill>
              </a:rPr>
              <a:t>UTFÖRANDE</a:t>
            </a:r>
            <a:endParaRPr lang="sv-SE" sz="6600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/>
          <p:cNvSpPr txBox="1">
            <a:spLocks/>
          </p:cNvSpPr>
          <p:nvPr/>
        </p:nvSpPr>
        <p:spPr>
          <a:xfrm>
            <a:off x="459129" y="1310859"/>
            <a:ext cx="11202988" cy="4991465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panose="05040102010807070707" pitchFamily="18" charset="2"/>
              <a:buNone/>
            </a:pPr>
            <a:r>
              <a:rPr lang="sv-SE" sz="4800" dirty="0" smtClean="0">
                <a:solidFill>
                  <a:schemeClr val="bg1"/>
                </a:solidFill>
              </a:rPr>
              <a:t>-Samtliga grenar och åldrar simmar på ”fortsättningsnivå”. Även 13-14 år. </a:t>
            </a:r>
          </a:p>
          <a:p>
            <a:pPr marL="0" indent="0">
              <a:buFont typeface="Wingdings 3" panose="05040102010807070707" pitchFamily="18" charset="2"/>
              <a:buNone/>
            </a:pPr>
            <a:r>
              <a:rPr lang="sv-SE" sz="4800" dirty="0" smtClean="0">
                <a:solidFill>
                  <a:schemeClr val="bg1"/>
                </a:solidFill>
              </a:rPr>
              <a:t>-Mål att tävlingen ska ta max 4 timmar (2x2 timmar med paus).</a:t>
            </a:r>
            <a:endParaRPr lang="sv-SE" sz="4800" dirty="0">
              <a:solidFill>
                <a:schemeClr val="bg1"/>
              </a:solidFill>
            </a:endParaRPr>
          </a:p>
          <a:p>
            <a:pPr marL="0" indent="0">
              <a:buFont typeface="Wingdings 3" panose="05040102010807070707" pitchFamily="18" charset="2"/>
              <a:buNone/>
            </a:pPr>
            <a:r>
              <a:rPr lang="sv-SE" sz="4800" dirty="0" smtClean="0">
                <a:solidFill>
                  <a:schemeClr val="bg1"/>
                </a:solidFill>
              </a:rPr>
              <a:t>-Ska vara enkelt att arrangera. VSSF står för tävlingsledare och starter</a:t>
            </a:r>
            <a:endParaRPr lang="sv-SE" sz="4800" dirty="0">
              <a:solidFill>
                <a:schemeClr val="bg1"/>
              </a:solidFill>
            </a:endParaRPr>
          </a:p>
          <a:p>
            <a:pPr marL="0" indent="0">
              <a:buFont typeface="Wingdings 3" panose="05040102010807070707" pitchFamily="18" charset="2"/>
              <a:buNone/>
            </a:pPr>
            <a:r>
              <a:rPr lang="sv-SE" sz="4800" dirty="0" smtClean="0">
                <a:solidFill>
                  <a:schemeClr val="bg1"/>
                </a:solidFill>
              </a:rPr>
              <a:t>-Arrangör står för sekretariat och 1st steg 2 utbildad bandomare</a:t>
            </a:r>
            <a:endParaRPr lang="sv-SE" sz="4800" dirty="0">
              <a:solidFill>
                <a:schemeClr val="bg1"/>
              </a:solidFill>
            </a:endParaRPr>
          </a:p>
          <a:p>
            <a:pPr marL="0" indent="0">
              <a:buFont typeface="Wingdings 3" panose="05040102010807070707" pitchFamily="18" charset="2"/>
              <a:buNone/>
            </a:pPr>
            <a:r>
              <a:rPr lang="sv-SE" sz="4800" dirty="0" smtClean="0">
                <a:solidFill>
                  <a:schemeClr val="bg1"/>
                </a:solidFill>
              </a:rPr>
              <a:t>-Deltagande klubbar står för tidtagare. 3st var. Mål att vid paus mitt i tävlingen byta tidtagare så ingen står mer än 2 timmar. Behöver inte vara utbildade funktionärer.</a:t>
            </a:r>
          </a:p>
          <a:p>
            <a:pPr marL="0" indent="0">
              <a:buFont typeface="Wingdings 3" panose="05040102010807070707" pitchFamily="18" charset="2"/>
              <a:buNone/>
            </a:pPr>
            <a:r>
              <a:rPr lang="sv-SE" sz="4800" dirty="0" smtClean="0">
                <a:solidFill>
                  <a:schemeClr val="bg1"/>
                </a:solidFill>
              </a:rPr>
              <a:t>-Inga DNS avgifter</a:t>
            </a:r>
          </a:p>
          <a:p>
            <a:pPr marL="0" indent="0">
              <a:buFont typeface="Wingdings 3" panose="05040102010807070707" pitchFamily="18" charset="2"/>
              <a:buNone/>
            </a:pPr>
            <a:r>
              <a:rPr lang="sv-SE" sz="4800" dirty="0" smtClean="0">
                <a:solidFill>
                  <a:schemeClr val="bg1"/>
                </a:solidFill>
              </a:rPr>
              <a:t>-Inga lagkappsuppställningar</a:t>
            </a:r>
            <a:endParaRPr lang="sv-SE" sz="4800" dirty="0">
              <a:solidFill>
                <a:schemeClr val="bg1"/>
              </a:solidFill>
            </a:endParaRPr>
          </a:p>
          <a:p>
            <a:pPr marL="0" indent="0">
              <a:buFont typeface="Wingdings 3" panose="05040102010807070707" pitchFamily="18" charset="2"/>
              <a:buNone/>
            </a:pPr>
            <a:r>
              <a:rPr lang="sv-SE" sz="4800" dirty="0" smtClean="0">
                <a:solidFill>
                  <a:schemeClr val="bg1"/>
                </a:solidFill>
              </a:rPr>
              <a:t>-Kort </a:t>
            </a:r>
            <a:r>
              <a:rPr lang="sv-SE" sz="4800" dirty="0" err="1" smtClean="0">
                <a:solidFill>
                  <a:schemeClr val="bg1"/>
                </a:solidFill>
              </a:rPr>
              <a:t>insim</a:t>
            </a:r>
            <a:endParaRPr lang="sv-SE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85987"/>
      </p:ext>
    </p:extLst>
  </p:cSld>
  <p:clrMapOvr>
    <a:masterClrMapping/>
  </p:clrMapOvr>
</p:sld>
</file>

<file path=ppt/theme/theme1.xml><?xml version="1.0" encoding="utf-8"?>
<a:theme xmlns:a="http://schemas.openxmlformats.org/drawingml/2006/main" name="Sektor">
  <a:themeElements>
    <a:clrScheme name="Sektor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kto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kto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54</TotalTime>
  <Words>370</Words>
  <Application>Microsoft Office PowerPoint</Application>
  <PresentationFormat>Bredbild</PresentationFormat>
  <Paragraphs>41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9" baseType="lpstr">
      <vt:lpstr>Century Gothic</vt:lpstr>
      <vt:lpstr>Wingdings 3</vt:lpstr>
      <vt:lpstr>Sektor</vt:lpstr>
      <vt:lpstr>Simiaden i Västsvenska Simförbundets regi 2025</vt:lpstr>
      <vt:lpstr>MÅLGRUPP</vt:lpstr>
      <vt:lpstr>SYFTE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Simiaden i Västsvenska Simförbundets regi 2025</dc:title>
  <dc:creator>Helena</dc:creator>
  <cp:lastModifiedBy>Helena</cp:lastModifiedBy>
  <cp:revision>11</cp:revision>
  <dcterms:created xsi:type="dcterms:W3CDTF">2025-02-27T10:21:35Z</dcterms:created>
  <dcterms:modified xsi:type="dcterms:W3CDTF">2025-02-28T07:46:06Z</dcterms:modified>
</cp:coreProperties>
</file>