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media/image22.jpg" ContentType="image/jpg"/>
  <Override PartName="/ppt/notesSlides/notesSlide24.xml" ContentType="application/vnd.openxmlformats-officedocument.presentationml.notesSlide+xml"/>
  <Override PartName="/ppt/media/image25.jpg" ContentType="image/jpg"/>
  <Override PartName="/ppt/media/image26.jpg" ContentType="image/jpg"/>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2" r:id="rId2"/>
  </p:sldMasterIdLst>
  <p:notesMasterIdLst>
    <p:notesMasterId r:id="rId65"/>
  </p:notesMasterIdLst>
  <p:handoutMasterIdLst>
    <p:handoutMasterId r:id="rId66"/>
  </p:handoutMasterIdLst>
  <p:sldIdLst>
    <p:sldId id="286" r:id="rId3"/>
    <p:sldId id="654" r:id="rId4"/>
    <p:sldId id="574" r:id="rId5"/>
    <p:sldId id="575" r:id="rId6"/>
    <p:sldId id="576" r:id="rId7"/>
    <p:sldId id="577" r:id="rId8"/>
    <p:sldId id="579" r:id="rId9"/>
    <p:sldId id="580" r:id="rId10"/>
    <p:sldId id="582" r:id="rId11"/>
    <p:sldId id="581" r:id="rId12"/>
    <p:sldId id="649" r:id="rId13"/>
    <p:sldId id="618" r:id="rId14"/>
    <p:sldId id="593" r:id="rId15"/>
    <p:sldId id="595" r:id="rId16"/>
    <p:sldId id="607" r:id="rId17"/>
    <p:sldId id="594" r:id="rId18"/>
    <p:sldId id="609" r:id="rId19"/>
    <p:sldId id="624" r:id="rId20"/>
    <p:sldId id="625" r:id="rId21"/>
    <p:sldId id="626" r:id="rId22"/>
    <p:sldId id="534" r:id="rId23"/>
    <p:sldId id="508" r:id="rId24"/>
    <p:sldId id="509" r:id="rId25"/>
    <p:sldId id="533" r:id="rId26"/>
    <p:sldId id="555" r:id="rId27"/>
    <p:sldId id="513" r:id="rId28"/>
    <p:sldId id="514" r:id="rId29"/>
    <p:sldId id="652" r:id="rId30"/>
    <p:sldId id="536" r:id="rId31"/>
    <p:sldId id="515" r:id="rId32"/>
    <p:sldId id="554" r:id="rId33"/>
    <p:sldId id="516" r:id="rId34"/>
    <p:sldId id="518" r:id="rId35"/>
    <p:sldId id="543" r:id="rId36"/>
    <p:sldId id="539" r:id="rId37"/>
    <p:sldId id="540" r:id="rId38"/>
    <p:sldId id="605" r:id="rId39"/>
    <p:sldId id="602" r:id="rId40"/>
    <p:sldId id="603" r:id="rId41"/>
    <p:sldId id="632" r:id="rId42"/>
    <p:sldId id="634" r:id="rId43"/>
    <p:sldId id="633" r:id="rId44"/>
    <p:sldId id="635" r:id="rId45"/>
    <p:sldId id="647" r:id="rId46"/>
    <p:sldId id="639" r:id="rId47"/>
    <p:sldId id="640" r:id="rId48"/>
    <p:sldId id="641" r:id="rId49"/>
    <p:sldId id="650" r:id="rId50"/>
    <p:sldId id="521" r:id="rId51"/>
    <p:sldId id="547" r:id="rId52"/>
    <p:sldId id="550" r:id="rId53"/>
    <p:sldId id="549" r:id="rId54"/>
    <p:sldId id="548" r:id="rId55"/>
    <p:sldId id="560" r:id="rId56"/>
    <p:sldId id="619" r:id="rId57"/>
    <p:sldId id="620" r:id="rId58"/>
    <p:sldId id="646" r:id="rId59"/>
    <p:sldId id="645" r:id="rId60"/>
    <p:sldId id="556" r:id="rId61"/>
    <p:sldId id="655" r:id="rId62"/>
    <p:sldId id="653" r:id="rId63"/>
    <p:sldId id="656" r:id="rId6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84526BCD-6ADE-474D-9551-34FB0938C08F}">
          <p14:sldIdLst>
            <p14:sldId id="286"/>
            <p14:sldId id="654"/>
            <p14:sldId id="574"/>
            <p14:sldId id="575"/>
            <p14:sldId id="576"/>
            <p14:sldId id="577"/>
            <p14:sldId id="579"/>
            <p14:sldId id="580"/>
            <p14:sldId id="582"/>
            <p14:sldId id="581"/>
            <p14:sldId id="649"/>
            <p14:sldId id="618"/>
            <p14:sldId id="593"/>
            <p14:sldId id="595"/>
            <p14:sldId id="607"/>
            <p14:sldId id="594"/>
            <p14:sldId id="609"/>
            <p14:sldId id="624"/>
            <p14:sldId id="625"/>
            <p14:sldId id="626"/>
            <p14:sldId id="534"/>
            <p14:sldId id="508"/>
            <p14:sldId id="509"/>
            <p14:sldId id="533"/>
            <p14:sldId id="555"/>
            <p14:sldId id="513"/>
            <p14:sldId id="514"/>
            <p14:sldId id="652"/>
            <p14:sldId id="536"/>
            <p14:sldId id="515"/>
            <p14:sldId id="554"/>
            <p14:sldId id="516"/>
            <p14:sldId id="518"/>
            <p14:sldId id="543"/>
            <p14:sldId id="539"/>
            <p14:sldId id="540"/>
            <p14:sldId id="605"/>
            <p14:sldId id="602"/>
            <p14:sldId id="603"/>
            <p14:sldId id="632"/>
            <p14:sldId id="634"/>
            <p14:sldId id="633"/>
            <p14:sldId id="635"/>
            <p14:sldId id="647"/>
            <p14:sldId id="639"/>
            <p14:sldId id="640"/>
            <p14:sldId id="641"/>
            <p14:sldId id="650"/>
            <p14:sldId id="521"/>
            <p14:sldId id="547"/>
            <p14:sldId id="550"/>
            <p14:sldId id="549"/>
            <p14:sldId id="548"/>
            <p14:sldId id="560"/>
            <p14:sldId id="619"/>
            <p14:sldId id="620"/>
            <p14:sldId id="646"/>
            <p14:sldId id="645"/>
            <p14:sldId id="556"/>
            <p14:sldId id="655"/>
            <p14:sldId id="653"/>
            <p14:sldId id="656"/>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EAA"/>
    <a:srgbClr val="97EEFF"/>
    <a:srgbClr val="00AFD2"/>
    <a:srgbClr val="FFD700"/>
    <a:srgbClr val="A1A1A1"/>
    <a:srgbClr val="FFCC99"/>
    <a:srgbClr val="FF9966"/>
    <a:srgbClr val="99CCFF"/>
    <a:srgbClr val="6699FF"/>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just format 3 - Dekorfärg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Format med tema 1 - dekorfär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Format med tema 1 - dekorfärg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Format med tema 1 - dekorfärg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Format med tema 1 - dekorfärg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8603FDC-E32A-4AB5-989C-0864C3EAD2B8}" styleName="Format med tema 2 - dekorfärg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7CE84F3-28C3-443E-9E96-99CF82512B78}" styleName="Mörkt format 1 - Dekorfärg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llanmörkt format 3 - Dekorfärg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llanmörkt format 3 - Dekorfärg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E25E649-3F16-4E02-A733-19D2CDBF48F0}" styleName="Mellanmörkt format 3 - Dekorfär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llanmörkt format 3 - Dekorfärg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660B408-B3CF-4A94-85FC-2B1E0A45F4A2}" styleName="Mörkt format 2 - Dekorfärg 1/Dekorfärg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Mörkt format 2 - Dekorfärg 3/Dekorfärg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54" autoAdjust="0"/>
    <p:restoredTop sz="83953" autoAdjust="0"/>
  </p:normalViewPr>
  <p:slideViewPr>
    <p:cSldViewPr snapToGrid="0" snapToObjects="1">
      <p:cViewPr varScale="1">
        <p:scale>
          <a:sx n="70" d="100"/>
          <a:sy n="70" d="100"/>
        </p:scale>
        <p:origin x="1296" y="53"/>
      </p:cViewPr>
      <p:guideLst/>
    </p:cSldViewPr>
  </p:slideViewPr>
  <p:outlineViewPr>
    <p:cViewPr>
      <p:scale>
        <a:sx n="33" d="100"/>
        <a:sy n="33" d="100"/>
      </p:scale>
      <p:origin x="0" y="-221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3822"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7DE21B-4256-1F46-AD35-6CDEDFEC6314}" type="datetimeFigureOut">
              <a:rPr lang="sv-SE" smtClean="0"/>
              <a:t>2019-12-17</a:t>
            </a:fld>
            <a:endParaRPr lang="sv-SE"/>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9FAE94-0899-D94C-A788-7922F73F8693}" type="slidenum">
              <a:rPr lang="sv-SE" smtClean="0"/>
              <a:t>‹#›</a:t>
            </a:fld>
            <a:endParaRPr lang="sv-SE"/>
          </a:p>
        </p:txBody>
      </p:sp>
    </p:spTree>
    <p:extLst>
      <p:ext uri="{BB962C8B-B14F-4D97-AF65-F5344CB8AC3E}">
        <p14:creationId xmlns:p14="http://schemas.microsoft.com/office/powerpoint/2010/main" val="1033637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86C0D-2F07-7245-B872-7F3CFBC62EFB}" type="datetimeFigureOut">
              <a:rPr lang="sv-SE" smtClean="0"/>
              <a:t>2019-12-17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B2F8C5-3D90-9A48-831E-080C706539C3}" type="slidenum">
              <a:rPr lang="sv-SE" smtClean="0"/>
              <a:t>‹#›</a:t>
            </a:fld>
            <a:endParaRPr lang="sv-SE"/>
          </a:p>
        </p:txBody>
      </p:sp>
    </p:spTree>
    <p:extLst>
      <p:ext uri="{BB962C8B-B14F-4D97-AF65-F5344CB8AC3E}">
        <p14:creationId xmlns:p14="http://schemas.microsoft.com/office/powerpoint/2010/main" val="1432431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mailto:info@svensksimidrott.se"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v.wikipedia.org/wiki/Svenska_myndighete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sv.wikipedia.org/wiki/Politiker"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a:t>
            </a:fld>
            <a:endParaRPr lang="sv-SE"/>
          </a:p>
        </p:txBody>
      </p:sp>
    </p:spTree>
    <p:extLst>
      <p:ext uri="{BB962C8B-B14F-4D97-AF65-F5344CB8AC3E}">
        <p14:creationId xmlns:p14="http://schemas.microsoft.com/office/powerpoint/2010/main" val="1805699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14</a:t>
            </a:fld>
            <a:endParaRPr lang="sv-SE"/>
          </a:p>
        </p:txBody>
      </p:sp>
    </p:spTree>
    <p:extLst>
      <p:ext uri="{BB962C8B-B14F-4D97-AF65-F5344CB8AC3E}">
        <p14:creationId xmlns:p14="http://schemas.microsoft.com/office/powerpoint/2010/main" val="1517671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b="0" i="0" kern="1200" dirty="0" smtClean="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B1126B-002E-4100-B93A-516D9DE7D64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706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smtClean="0">
              <a:solidFill>
                <a:schemeClr val="tx1"/>
              </a:solidFill>
              <a:latin typeface="Calibri" panose="020F0502020204030204" pitchFamily="34" charset="0"/>
              <a:cs typeface="Calibri" panose="020F0502020204030204" pitchFamily="34" charset="0"/>
            </a:endParaRPr>
          </a:p>
        </p:txBody>
      </p:sp>
      <p:sp>
        <p:nvSpPr>
          <p:cNvPr id="4" name="Platshållare för bildnummer 3"/>
          <p:cNvSpPr>
            <a:spLocks noGrp="1"/>
          </p:cNvSpPr>
          <p:nvPr>
            <p:ph type="sldNum" sz="quarter" idx="10"/>
          </p:nvPr>
        </p:nvSpPr>
        <p:spPr/>
        <p:txBody>
          <a:bodyPr/>
          <a:lstStyle/>
          <a:p>
            <a:fld id="{20B2F8C5-3D90-9A48-831E-080C706539C3}" type="slidenum">
              <a:rPr lang="sv-SE" smtClean="0"/>
              <a:t>17</a:t>
            </a:fld>
            <a:endParaRPr lang="sv-SE"/>
          </a:p>
        </p:txBody>
      </p:sp>
    </p:spTree>
    <p:extLst>
      <p:ext uri="{BB962C8B-B14F-4D97-AF65-F5344CB8AC3E}">
        <p14:creationId xmlns:p14="http://schemas.microsoft.com/office/powerpoint/2010/main" val="3662408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Tidsåtgången</a:t>
            </a:r>
            <a:r>
              <a:rPr lang="sv-SE" baseline="0" dirty="0" smtClean="0"/>
              <a:t> för detta avsnitt är ca 45 min (1 studietimme) + ca eventuellt tid för fördjupningsuppgift.</a:t>
            </a:r>
            <a:endParaRPr lang="sv-SE" dirty="0" smtClean="0"/>
          </a:p>
        </p:txBody>
      </p:sp>
      <p:sp>
        <p:nvSpPr>
          <p:cNvPr id="4" name="Platshållare för bildnummer 3"/>
          <p:cNvSpPr>
            <a:spLocks noGrp="1"/>
          </p:cNvSpPr>
          <p:nvPr>
            <p:ph type="sldNum" sz="quarter" idx="10"/>
          </p:nvPr>
        </p:nvSpPr>
        <p:spPr/>
        <p:txBody>
          <a:bodyPr/>
          <a:lstStyle/>
          <a:p>
            <a:fld id="{20B2F8C5-3D90-9A48-831E-080C706539C3}" type="slidenum">
              <a:rPr lang="sv-SE" smtClean="0"/>
              <a:t>18</a:t>
            </a:fld>
            <a:endParaRPr lang="sv-SE"/>
          </a:p>
        </p:txBody>
      </p:sp>
    </p:spTree>
    <p:extLst>
      <p:ext uri="{BB962C8B-B14F-4D97-AF65-F5344CB8AC3E}">
        <p14:creationId xmlns:p14="http://schemas.microsoft.com/office/powerpoint/2010/main" val="1489444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2550532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smtClean="0"/>
          </a:p>
        </p:txBody>
      </p:sp>
      <p:sp>
        <p:nvSpPr>
          <p:cNvPr id="4" name="Platshållare för bildnummer 3"/>
          <p:cNvSpPr>
            <a:spLocks noGrp="1"/>
          </p:cNvSpPr>
          <p:nvPr>
            <p:ph type="sldNum" sz="quarter" idx="10"/>
          </p:nvPr>
        </p:nvSpPr>
        <p:spPr/>
        <p:txBody>
          <a:bodyPr/>
          <a:lstStyle/>
          <a:p>
            <a:fld id="{20B2F8C5-3D90-9A48-831E-080C706539C3}" type="slidenum">
              <a:rPr lang="sv-SE" smtClean="0"/>
              <a:t>22</a:t>
            </a:fld>
            <a:endParaRPr lang="sv-SE"/>
          </a:p>
        </p:txBody>
      </p:sp>
    </p:spTree>
    <p:extLst>
      <p:ext uri="{BB962C8B-B14F-4D97-AF65-F5344CB8AC3E}">
        <p14:creationId xmlns:p14="http://schemas.microsoft.com/office/powerpoint/2010/main" val="645576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23</a:t>
            </a:fld>
            <a:endParaRPr lang="sv-SE"/>
          </a:p>
        </p:txBody>
      </p:sp>
    </p:spTree>
    <p:extLst>
      <p:ext uri="{BB962C8B-B14F-4D97-AF65-F5344CB8AC3E}">
        <p14:creationId xmlns:p14="http://schemas.microsoft.com/office/powerpoint/2010/main" val="2539095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Tidsåtgången</a:t>
            </a:r>
            <a:r>
              <a:rPr lang="sv-SE" baseline="0" dirty="0" smtClean="0"/>
              <a:t> för detta avsnitt är ca 45 min (1 studietimme) + eventuellt tid för fördjupningsuppgift.</a:t>
            </a:r>
            <a:endParaRPr lang="sv-SE" dirty="0" smtClean="0"/>
          </a:p>
        </p:txBody>
      </p:sp>
      <p:sp>
        <p:nvSpPr>
          <p:cNvPr id="4" name="Platshållare för bildnummer 3"/>
          <p:cNvSpPr>
            <a:spLocks noGrp="1"/>
          </p:cNvSpPr>
          <p:nvPr>
            <p:ph type="sldNum" sz="quarter" idx="10"/>
          </p:nvPr>
        </p:nvSpPr>
        <p:spPr/>
        <p:txBody>
          <a:bodyPr/>
          <a:lstStyle/>
          <a:p>
            <a:fld id="{20B2F8C5-3D90-9A48-831E-080C706539C3}" type="slidenum">
              <a:rPr lang="sv-SE" smtClean="0"/>
              <a:t>26</a:t>
            </a:fld>
            <a:endParaRPr lang="sv-SE"/>
          </a:p>
        </p:txBody>
      </p:sp>
    </p:spTree>
    <p:extLst>
      <p:ext uri="{BB962C8B-B14F-4D97-AF65-F5344CB8AC3E}">
        <p14:creationId xmlns:p14="http://schemas.microsoft.com/office/powerpoint/2010/main" val="1297246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27</a:t>
            </a:fld>
            <a:endParaRPr lang="sv-SE"/>
          </a:p>
        </p:txBody>
      </p:sp>
    </p:spTree>
    <p:extLst>
      <p:ext uri="{BB962C8B-B14F-4D97-AF65-F5344CB8AC3E}">
        <p14:creationId xmlns:p14="http://schemas.microsoft.com/office/powerpoint/2010/main" val="23168863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28</a:t>
            </a:fld>
            <a:endParaRPr lang="sv-SE"/>
          </a:p>
        </p:txBody>
      </p:sp>
    </p:spTree>
    <p:extLst>
      <p:ext uri="{BB962C8B-B14F-4D97-AF65-F5344CB8AC3E}">
        <p14:creationId xmlns:p14="http://schemas.microsoft.com/office/powerpoint/2010/main" val="701641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a:t>
            </a:fld>
            <a:endParaRPr lang="sv-SE"/>
          </a:p>
        </p:txBody>
      </p:sp>
    </p:spTree>
    <p:extLst>
      <p:ext uri="{BB962C8B-B14F-4D97-AF65-F5344CB8AC3E}">
        <p14:creationId xmlns:p14="http://schemas.microsoft.com/office/powerpoint/2010/main" val="2526384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29</a:t>
            </a:fld>
            <a:endParaRPr lang="sv-SE"/>
          </a:p>
        </p:txBody>
      </p:sp>
    </p:spTree>
    <p:extLst>
      <p:ext uri="{BB962C8B-B14F-4D97-AF65-F5344CB8AC3E}">
        <p14:creationId xmlns:p14="http://schemas.microsoft.com/office/powerpoint/2010/main" val="962957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30</a:t>
            </a:fld>
            <a:endParaRPr lang="sv-SE" dirty="0"/>
          </a:p>
        </p:txBody>
      </p:sp>
    </p:spTree>
    <p:extLst>
      <p:ext uri="{BB962C8B-B14F-4D97-AF65-F5344CB8AC3E}">
        <p14:creationId xmlns:p14="http://schemas.microsoft.com/office/powerpoint/2010/main" val="1021816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Tidsåtgången</a:t>
            </a:r>
            <a:r>
              <a:rPr lang="sv-SE" baseline="0" dirty="0" smtClean="0"/>
              <a:t> för detta avsnitt är ca 45 min (1 studietimme).</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32</a:t>
            </a:fld>
            <a:endParaRPr lang="sv-SE"/>
          </a:p>
        </p:txBody>
      </p:sp>
    </p:spTree>
    <p:extLst>
      <p:ext uri="{BB962C8B-B14F-4D97-AF65-F5344CB8AC3E}">
        <p14:creationId xmlns:p14="http://schemas.microsoft.com/office/powerpoint/2010/main" val="3134397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smtClean="0"/>
          </a:p>
        </p:txBody>
      </p:sp>
      <p:sp>
        <p:nvSpPr>
          <p:cNvPr id="4" name="Platshållare för bildnummer 3"/>
          <p:cNvSpPr>
            <a:spLocks noGrp="1"/>
          </p:cNvSpPr>
          <p:nvPr>
            <p:ph type="sldNum" sz="quarter" idx="10"/>
          </p:nvPr>
        </p:nvSpPr>
        <p:spPr/>
        <p:txBody>
          <a:bodyPr/>
          <a:lstStyle/>
          <a:p>
            <a:fld id="{20B2F8C5-3D90-9A48-831E-080C706539C3}" type="slidenum">
              <a:rPr lang="sv-SE" smtClean="0"/>
              <a:t>33</a:t>
            </a:fld>
            <a:endParaRPr lang="sv-SE"/>
          </a:p>
        </p:txBody>
      </p:sp>
    </p:spTree>
    <p:extLst>
      <p:ext uri="{BB962C8B-B14F-4D97-AF65-F5344CB8AC3E}">
        <p14:creationId xmlns:p14="http://schemas.microsoft.com/office/powerpoint/2010/main" val="1044202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35</a:t>
            </a:fld>
            <a:endParaRPr lang="sv-SE"/>
          </a:p>
        </p:txBody>
      </p:sp>
    </p:spTree>
    <p:extLst>
      <p:ext uri="{BB962C8B-B14F-4D97-AF65-F5344CB8AC3E}">
        <p14:creationId xmlns:p14="http://schemas.microsoft.com/office/powerpoint/2010/main" val="12429932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37</a:t>
            </a:fld>
            <a:endParaRPr lang="sv-SE"/>
          </a:p>
        </p:txBody>
      </p:sp>
    </p:spTree>
    <p:extLst>
      <p:ext uri="{BB962C8B-B14F-4D97-AF65-F5344CB8AC3E}">
        <p14:creationId xmlns:p14="http://schemas.microsoft.com/office/powerpoint/2010/main" val="36241994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Tidsåtgången</a:t>
            </a:r>
            <a:r>
              <a:rPr lang="sv-SE" baseline="0" dirty="0" smtClean="0"/>
              <a:t> för detta avsnitt är ca 45 min (1 studietimme).</a:t>
            </a:r>
            <a:endParaRPr lang="sv-SE" dirty="0" smtClean="0"/>
          </a:p>
        </p:txBody>
      </p:sp>
      <p:sp>
        <p:nvSpPr>
          <p:cNvPr id="4" name="Platshållare för bildnummer 3"/>
          <p:cNvSpPr>
            <a:spLocks noGrp="1"/>
          </p:cNvSpPr>
          <p:nvPr>
            <p:ph type="sldNum" sz="quarter" idx="10"/>
          </p:nvPr>
        </p:nvSpPr>
        <p:spPr/>
        <p:txBody>
          <a:bodyPr/>
          <a:lstStyle/>
          <a:p>
            <a:fld id="{20B2F8C5-3D90-9A48-831E-080C706539C3}" type="slidenum">
              <a:rPr lang="sv-SE" smtClean="0"/>
              <a:t>40</a:t>
            </a:fld>
            <a:endParaRPr lang="sv-SE"/>
          </a:p>
        </p:txBody>
      </p:sp>
    </p:spTree>
    <p:extLst>
      <p:ext uri="{BB962C8B-B14F-4D97-AF65-F5344CB8AC3E}">
        <p14:creationId xmlns:p14="http://schemas.microsoft.com/office/powerpoint/2010/main" val="11058621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41</a:t>
            </a:fld>
            <a:endParaRPr lang="sv-SE"/>
          </a:p>
        </p:txBody>
      </p:sp>
    </p:spTree>
    <p:extLst>
      <p:ext uri="{BB962C8B-B14F-4D97-AF65-F5344CB8AC3E}">
        <p14:creationId xmlns:p14="http://schemas.microsoft.com/office/powerpoint/2010/main" val="37112003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42</a:t>
            </a:fld>
            <a:endParaRPr lang="sv-SE"/>
          </a:p>
        </p:txBody>
      </p:sp>
    </p:spTree>
    <p:extLst>
      <p:ext uri="{BB962C8B-B14F-4D97-AF65-F5344CB8AC3E}">
        <p14:creationId xmlns:p14="http://schemas.microsoft.com/office/powerpoint/2010/main" val="5429297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Tidsåtgången</a:t>
            </a:r>
            <a:r>
              <a:rPr lang="sv-SE" baseline="0" dirty="0" smtClean="0"/>
              <a:t> för detta avsnitt är ca 45 min (1 studietimme) + eventuellt tid för fördjupningsuppgift.</a:t>
            </a:r>
            <a:endParaRPr lang="sv-SE" dirty="0" smtClean="0"/>
          </a:p>
        </p:txBody>
      </p:sp>
      <p:sp>
        <p:nvSpPr>
          <p:cNvPr id="4" name="Platshållare för bildnummer 3"/>
          <p:cNvSpPr>
            <a:spLocks noGrp="1"/>
          </p:cNvSpPr>
          <p:nvPr>
            <p:ph type="sldNum" sz="quarter" idx="10"/>
          </p:nvPr>
        </p:nvSpPr>
        <p:spPr/>
        <p:txBody>
          <a:bodyPr/>
          <a:lstStyle/>
          <a:p>
            <a:fld id="{20B2F8C5-3D90-9A48-831E-080C706539C3}" type="slidenum">
              <a:rPr lang="sv-SE" smtClean="0"/>
              <a:t>44</a:t>
            </a:fld>
            <a:endParaRPr lang="sv-SE"/>
          </a:p>
        </p:txBody>
      </p:sp>
    </p:spTree>
    <p:extLst>
      <p:ext uri="{BB962C8B-B14F-4D97-AF65-F5344CB8AC3E}">
        <p14:creationId xmlns:p14="http://schemas.microsoft.com/office/powerpoint/2010/main" val="1746549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Tidsåtgången</a:t>
            </a:r>
            <a:r>
              <a:rPr lang="sv-SE" baseline="0" dirty="0" smtClean="0"/>
              <a:t> för detta avsnitt är ca 45 min (1 studietimme).</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3</a:t>
            </a:fld>
            <a:endParaRPr lang="sv-SE"/>
          </a:p>
        </p:txBody>
      </p:sp>
    </p:spTree>
    <p:extLst>
      <p:ext uri="{BB962C8B-B14F-4D97-AF65-F5344CB8AC3E}">
        <p14:creationId xmlns:p14="http://schemas.microsoft.com/office/powerpoint/2010/main" val="763054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Tidsåtgången</a:t>
            </a:r>
            <a:r>
              <a:rPr lang="sv-SE" baseline="0" dirty="0" smtClean="0"/>
              <a:t> för detta avsnitt är ca 45 min teori och ca 45 min praktik (2 studietimmar) + eventuellt tid för fördjupningsuppgift.</a:t>
            </a:r>
            <a:endParaRPr lang="sv-SE" dirty="0" smtClean="0"/>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49</a:t>
            </a:fld>
            <a:endParaRPr lang="sv-SE"/>
          </a:p>
        </p:txBody>
      </p:sp>
    </p:spTree>
    <p:extLst>
      <p:ext uri="{BB962C8B-B14F-4D97-AF65-F5344CB8AC3E}">
        <p14:creationId xmlns:p14="http://schemas.microsoft.com/office/powerpoint/2010/main" val="26391125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50</a:t>
            </a:fld>
            <a:endParaRPr lang="sv-SE"/>
          </a:p>
        </p:txBody>
      </p:sp>
    </p:spTree>
    <p:extLst>
      <p:ext uri="{BB962C8B-B14F-4D97-AF65-F5344CB8AC3E}">
        <p14:creationId xmlns:p14="http://schemas.microsoft.com/office/powerpoint/2010/main" val="38440619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aseline="0" dirty="0" smtClean="0"/>
          </a:p>
        </p:txBody>
      </p:sp>
      <p:sp>
        <p:nvSpPr>
          <p:cNvPr id="4" name="Platshållare för bildnummer 3"/>
          <p:cNvSpPr>
            <a:spLocks noGrp="1"/>
          </p:cNvSpPr>
          <p:nvPr>
            <p:ph type="sldNum" sz="quarter" idx="10"/>
          </p:nvPr>
        </p:nvSpPr>
        <p:spPr/>
        <p:txBody>
          <a:bodyPr/>
          <a:lstStyle/>
          <a:p>
            <a:fld id="{20B2F8C5-3D90-9A48-831E-080C706539C3}" type="slidenum">
              <a:rPr lang="sv-SE" smtClean="0"/>
              <a:t>51</a:t>
            </a:fld>
            <a:endParaRPr lang="sv-SE"/>
          </a:p>
        </p:txBody>
      </p:sp>
    </p:spTree>
    <p:extLst>
      <p:ext uri="{BB962C8B-B14F-4D97-AF65-F5344CB8AC3E}">
        <p14:creationId xmlns:p14="http://schemas.microsoft.com/office/powerpoint/2010/main" val="27251193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53</a:t>
            </a:fld>
            <a:endParaRPr lang="sv-SE"/>
          </a:p>
        </p:txBody>
      </p:sp>
    </p:spTree>
    <p:extLst>
      <p:ext uri="{BB962C8B-B14F-4D97-AF65-F5344CB8AC3E}">
        <p14:creationId xmlns:p14="http://schemas.microsoft.com/office/powerpoint/2010/main" val="34289465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Tidsåtgången</a:t>
            </a:r>
            <a:r>
              <a:rPr lang="sv-SE" baseline="0" dirty="0" smtClean="0"/>
              <a:t> för detta avsnitt är ca 45 min (1 studietimme).</a:t>
            </a:r>
            <a:endParaRPr lang="sv-SE" dirty="0" smtClean="0"/>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55</a:t>
            </a:fld>
            <a:endParaRPr lang="sv-SE"/>
          </a:p>
        </p:txBody>
      </p:sp>
    </p:spTree>
    <p:extLst>
      <p:ext uri="{BB962C8B-B14F-4D97-AF65-F5344CB8AC3E}">
        <p14:creationId xmlns:p14="http://schemas.microsoft.com/office/powerpoint/2010/main" val="11904643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B2F8C5-3D90-9A48-831E-080C706539C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54764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solidFill>
                  <a:srgbClr val="FF0000"/>
                </a:solidFill>
                <a:effectLst>
                  <a:outerShdw blurRad="50800" dist="38100" dir="8100000" algn="tr" rotWithShape="0">
                    <a:prstClr val="black">
                      <a:alpha val="40000"/>
                    </a:prstClr>
                  </a:outerShdw>
                </a:effectLst>
              </a:rPr>
              <a:t>Till kursledaren: Ge gärna denna utvärderingslänk till deltagarna så att vi kan förbättra utbildningen! </a:t>
            </a:r>
            <a:r>
              <a:rPr lang="sv-SE" sz="1200" kern="1200" dirty="0" smtClean="0">
                <a:solidFill>
                  <a:schemeClr val="tx1"/>
                </a:solidFill>
                <a:effectLst/>
                <a:latin typeface="+mn-lt"/>
                <a:ea typeface="+mn-ea"/>
                <a:cs typeface="+mn-cs"/>
              </a:rPr>
              <a:t>Vill föreningen och/eller kursledaren ta del av svaren, hör ni av er till </a:t>
            </a:r>
            <a:r>
              <a:rPr lang="sv-SE" sz="1200" u="sng" kern="1200" dirty="0" smtClean="0">
                <a:solidFill>
                  <a:schemeClr val="tx1"/>
                </a:solidFill>
                <a:effectLst/>
                <a:latin typeface="+mn-lt"/>
                <a:ea typeface="+mn-ea"/>
                <a:cs typeface="+mn-cs"/>
                <a:hlinkClick r:id="rId3"/>
              </a:rPr>
              <a:t>info@svensksimidrott.se</a:t>
            </a:r>
            <a:r>
              <a:rPr lang="sv-SE" sz="1200" kern="1200" dirty="0" smtClean="0">
                <a:solidFill>
                  <a:schemeClr val="tx1"/>
                </a:solidFill>
                <a:effectLst/>
                <a:latin typeface="+mn-lt"/>
                <a:ea typeface="+mn-ea"/>
                <a:cs typeface="+mn-cs"/>
              </a:rPr>
              <a:t>.</a:t>
            </a:r>
            <a:endParaRPr lang="sv-SE" dirty="0" smtClean="0">
              <a:solidFill>
                <a:srgbClr val="FF0000"/>
              </a:solidFill>
              <a:effectLst>
                <a:outerShdw blurRad="50800" dist="38100" dir="8100000" algn="tr" rotWithShape="0">
                  <a:prstClr val="black">
                    <a:alpha val="40000"/>
                  </a:prstClr>
                </a:outerShdw>
              </a:effectLst>
            </a:endParaRPr>
          </a:p>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62</a:t>
            </a:fld>
            <a:endParaRPr lang="sv-SE"/>
          </a:p>
        </p:txBody>
      </p:sp>
    </p:spTree>
    <p:extLst>
      <p:ext uri="{BB962C8B-B14F-4D97-AF65-F5344CB8AC3E}">
        <p14:creationId xmlns:p14="http://schemas.microsoft.com/office/powerpoint/2010/main" val="40672925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kern="1200" dirty="0" smtClean="0">
                <a:solidFill>
                  <a:schemeClr val="tx1"/>
                </a:solidFill>
                <a:effectLst/>
                <a:latin typeface="+mn-lt"/>
                <a:ea typeface="+mn-ea"/>
                <a:cs typeface="+mn-cs"/>
              </a:rPr>
              <a:t>Vad</a:t>
            </a:r>
            <a:r>
              <a:rPr lang="sv-SE" sz="1200" b="0" i="0" kern="1200" baseline="0" dirty="0" smtClean="0">
                <a:solidFill>
                  <a:schemeClr val="tx1"/>
                </a:solidFill>
                <a:effectLst/>
                <a:latin typeface="+mn-lt"/>
                <a:ea typeface="+mn-ea"/>
                <a:cs typeface="+mn-cs"/>
              </a:rPr>
              <a:t> är RF och SISU? (Överkurs:):</a:t>
            </a:r>
          </a:p>
          <a:p>
            <a:endParaRPr lang="sv-SE" sz="1200" b="0" i="0" kern="1200" baseline="0" dirty="0" smtClean="0">
              <a:solidFill>
                <a:schemeClr val="tx1"/>
              </a:solidFill>
              <a:effectLst/>
              <a:latin typeface="+mn-lt"/>
              <a:ea typeface="+mn-ea"/>
              <a:cs typeface="+mn-cs"/>
            </a:endParaRPr>
          </a:p>
          <a:p>
            <a:r>
              <a:rPr lang="sv-SE" sz="1200" b="0" i="0" kern="1200" dirty="0" smtClean="0">
                <a:solidFill>
                  <a:schemeClr val="tx1"/>
                </a:solidFill>
                <a:effectLst/>
                <a:latin typeface="+mn-lt"/>
                <a:ea typeface="+mn-ea"/>
                <a:cs typeface="+mn-cs"/>
              </a:rPr>
              <a:t>RF: Riksidrottsförbundets främsta uppgift är att stödja medlemsförbunden och företräda idrottsrörelsen i kontakter med bland annat </a:t>
            </a:r>
            <a:r>
              <a:rPr lang="sv-SE" sz="1200" b="0" i="0" u="none" strike="noStrike" kern="1200" dirty="0" smtClean="0">
                <a:solidFill>
                  <a:schemeClr val="tx1"/>
                </a:solidFill>
                <a:effectLst/>
                <a:latin typeface="+mn-lt"/>
                <a:ea typeface="+mn-ea"/>
                <a:cs typeface="+mn-cs"/>
                <a:hlinkClick r:id="rId3" tooltip="Svenska myndigheter"/>
              </a:rPr>
              <a:t>myndigheter</a:t>
            </a:r>
            <a:r>
              <a:rPr lang="sv-SE" sz="1200" b="0" i="0" kern="1200" dirty="0" smtClean="0">
                <a:solidFill>
                  <a:schemeClr val="tx1"/>
                </a:solidFill>
                <a:effectLst/>
                <a:latin typeface="+mn-lt"/>
                <a:ea typeface="+mn-ea"/>
                <a:cs typeface="+mn-cs"/>
              </a:rPr>
              <a:t> och </a:t>
            </a:r>
            <a:r>
              <a:rPr lang="sv-SE" sz="1200" b="0" i="0" u="none" strike="noStrike" kern="1200" dirty="0" smtClean="0">
                <a:solidFill>
                  <a:schemeClr val="tx1"/>
                </a:solidFill>
                <a:effectLst/>
                <a:latin typeface="+mn-lt"/>
                <a:ea typeface="+mn-ea"/>
                <a:cs typeface="+mn-cs"/>
                <a:hlinkClick r:id="rId4" tooltip="Politiker"/>
              </a:rPr>
              <a:t>politiker</a:t>
            </a:r>
            <a:r>
              <a:rPr lang="sv-SE" sz="1200" b="0" i="0" kern="1200" dirty="0" smtClean="0">
                <a:solidFill>
                  <a:schemeClr val="tx1"/>
                </a:solidFill>
                <a:effectLst/>
                <a:latin typeface="+mn-lt"/>
                <a:ea typeface="+mn-ea"/>
                <a:cs typeface="+mn-cs"/>
              </a:rPr>
              <a:t>. Det kan exempelvis handla om att påvisa idrottens positiva värden i kontrast till det negativa som ibland får massmedial uppmärksamhet. En annan viktig uppgift för Riksidrottsförbundet är den strategiska ledningen. Det kan handla om vilken strategi idrotten ska välja när det gäller till exempel finansiering, organisationsformer och kommunikation men också inriktning på och innehåll i verksamheten.</a:t>
            </a:r>
          </a:p>
          <a:p>
            <a:endParaRPr lang="sv-SE" sz="1200" b="0" i="0" kern="1200" dirty="0" smtClean="0">
              <a:solidFill>
                <a:schemeClr val="tx1"/>
              </a:solidFill>
              <a:effectLst/>
              <a:latin typeface="+mn-lt"/>
              <a:ea typeface="+mn-ea"/>
              <a:cs typeface="+mn-cs"/>
            </a:endParaRPr>
          </a:p>
          <a:p>
            <a:r>
              <a:rPr lang="sv-SE" sz="1200" b="0" i="0" kern="1200" dirty="0" smtClean="0">
                <a:solidFill>
                  <a:schemeClr val="tx1"/>
                </a:solidFill>
                <a:effectLst/>
                <a:latin typeface="+mn-lt"/>
                <a:ea typeface="+mn-ea"/>
                <a:cs typeface="+mn-cs"/>
              </a:rPr>
              <a:t>SISU: Studieförbundet SISU Idrottsutbildarna grundades 1985 och är ett studieförbund som erbjuder idrottens föreningar och förbund utbildning och utveckling på ett lättillgängligt sätt. SISU Idrottsutbildarna finns i hela Sverige. På riksnivå arbetar man med att utveckla och stötta specialidrottsförbunden. De 21 distrikten jobbar med specialdistriktsförbunden och idrottsföreningarna.</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5</a:t>
            </a:fld>
            <a:endParaRPr lang="sv-SE"/>
          </a:p>
        </p:txBody>
      </p:sp>
    </p:spTree>
    <p:extLst>
      <p:ext uri="{BB962C8B-B14F-4D97-AF65-F5344CB8AC3E}">
        <p14:creationId xmlns:p14="http://schemas.microsoft.com/office/powerpoint/2010/main" val="1405587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243054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smtClean="0">
              <a:effectLst/>
              <a:latin typeface="Calibri" charset="0"/>
              <a:ea typeface="Calibri" charset="0"/>
              <a:cs typeface="Calibri" charset="0"/>
            </a:endParaRPr>
          </a:p>
        </p:txBody>
      </p:sp>
    </p:spTree>
    <p:extLst>
      <p:ext uri="{BB962C8B-B14F-4D97-AF65-F5344CB8AC3E}">
        <p14:creationId xmlns:p14="http://schemas.microsoft.com/office/powerpoint/2010/main" val="937197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10</a:t>
            </a:fld>
            <a:endParaRPr lang="sv-SE"/>
          </a:p>
        </p:txBody>
      </p:sp>
    </p:spTree>
    <p:extLst>
      <p:ext uri="{BB962C8B-B14F-4D97-AF65-F5344CB8AC3E}">
        <p14:creationId xmlns:p14="http://schemas.microsoft.com/office/powerpoint/2010/main" val="3777754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smtClean="0"/>
              <a:t>(även mot tränare/funktionärer/förtroendevalda)</a:t>
            </a:r>
          </a:p>
        </p:txBody>
      </p:sp>
      <p:sp>
        <p:nvSpPr>
          <p:cNvPr id="4" name="Platshållare för bildnummer 3"/>
          <p:cNvSpPr>
            <a:spLocks noGrp="1"/>
          </p:cNvSpPr>
          <p:nvPr>
            <p:ph type="sldNum" sz="quarter" idx="10"/>
          </p:nvPr>
        </p:nvSpPr>
        <p:spPr/>
        <p:txBody>
          <a:bodyPr/>
          <a:lstStyle/>
          <a:p>
            <a:fld id="{20B2F8C5-3D90-9A48-831E-080C706539C3}" type="slidenum">
              <a:rPr lang="sv-SE" smtClean="0"/>
              <a:t>12</a:t>
            </a:fld>
            <a:endParaRPr lang="sv-SE"/>
          </a:p>
        </p:txBody>
      </p:sp>
    </p:spTree>
    <p:extLst>
      <p:ext uri="{BB962C8B-B14F-4D97-AF65-F5344CB8AC3E}">
        <p14:creationId xmlns:p14="http://schemas.microsoft.com/office/powerpoint/2010/main" val="1868913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Tidsåtgången</a:t>
            </a:r>
            <a:r>
              <a:rPr lang="sv-SE" baseline="0" dirty="0" smtClean="0"/>
              <a:t> för detta avsnitt är ca 45 min (1 studietimme).</a:t>
            </a:r>
            <a:endParaRPr lang="sv-SE" dirty="0"/>
          </a:p>
        </p:txBody>
      </p:sp>
      <p:sp>
        <p:nvSpPr>
          <p:cNvPr id="4" name="Platshållare för bildnummer 3"/>
          <p:cNvSpPr>
            <a:spLocks noGrp="1"/>
          </p:cNvSpPr>
          <p:nvPr>
            <p:ph type="sldNum" sz="quarter" idx="10"/>
          </p:nvPr>
        </p:nvSpPr>
        <p:spPr/>
        <p:txBody>
          <a:bodyPr/>
          <a:lstStyle/>
          <a:p>
            <a:fld id="{20B2F8C5-3D90-9A48-831E-080C706539C3}" type="slidenum">
              <a:rPr lang="sv-SE" smtClean="0"/>
              <a:t>13</a:t>
            </a:fld>
            <a:endParaRPr lang="sv-SE"/>
          </a:p>
        </p:txBody>
      </p:sp>
    </p:spTree>
    <p:extLst>
      <p:ext uri="{BB962C8B-B14F-4D97-AF65-F5344CB8AC3E}">
        <p14:creationId xmlns:p14="http://schemas.microsoft.com/office/powerpoint/2010/main" val="1755431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Vit enbart rubrik">
    <p:spTree>
      <p:nvGrpSpPr>
        <p:cNvPr id="1" name=""/>
        <p:cNvGrpSpPr/>
        <p:nvPr/>
      </p:nvGrpSpPr>
      <p:grpSpPr>
        <a:xfrm>
          <a:off x="0" y="0"/>
          <a:ext cx="0" cy="0"/>
          <a:chOff x="0" y="0"/>
          <a:chExt cx="0" cy="0"/>
        </a:xfrm>
      </p:grpSpPr>
      <p:sp>
        <p:nvSpPr>
          <p:cNvPr id="4" name="Rubrik 1"/>
          <p:cNvSpPr>
            <a:spLocks noGrp="1"/>
          </p:cNvSpPr>
          <p:nvPr>
            <p:ph type="ctrTitle" hasCustomPrompt="1"/>
          </p:nvPr>
        </p:nvSpPr>
        <p:spPr>
          <a:xfrm>
            <a:off x="1358607" y="500950"/>
            <a:ext cx="8774768"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Tree>
    <p:extLst>
      <p:ext uri="{BB962C8B-B14F-4D97-AF65-F5344CB8AC3E}">
        <p14:creationId xmlns:p14="http://schemas.microsoft.com/office/powerpoint/2010/main" val="195113719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å 1 spalt">
    <p:bg>
      <p:bgPr>
        <a:solidFill>
          <a:srgbClr val="008EAA"/>
        </a:solidFill>
        <a:effectLst/>
      </p:bgPr>
    </p:bg>
    <p:spTree>
      <p:nvGrpSpPr>
        <p:cNvPr id="1" name=""/>
        <p:cNvGrpSpPr/>
        <p:nvPr/>
      </p:nvGrpSpPr>
      <p:grpSpPr>
        <a:xfrm>
          <a:off x="0" y="0"/>
          <a:ext cx="0" cy="0"/>
          <a:chOff x="0" y="0"/>
          <a:chExt cx="0" cy="0"/>
        </a:xfrm>
      </p:grpSpPr>
      <p:sp>
        <p:nvSpPr>
          <p:cNvPr id="10" name="Rubrik 1"/>
          <p:cNvSpPr>
            <a:spLocks noGrp="1"/>
          </p:cNvSpPr>
          <p:nvPr>
            <p:ph type="ctrTitle" hasCustomPrompt="1"/>
          </p:nvPr>
        </p:nvSpPr>
        <p:spPr>
          <a:xfrm>
            <a:off x="1358607" y="500950"/>
            <a:ext cx="8774768"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
        <p:nvSpPr>
          <p:cNvPr id="11" name="Platshållare för text 3"/>
          <p:cNvSpPr>
            <a:spLocks noGrp="1"/>
          </p:cNvSpPr>
          <p:nvPr>
            <p:ph type="body" sz="quarter" idx="11" hasCustomPrompt="1"/>
          </p:nvPr>
        </p:nvSpPr>
        <p:spPr>
          <a:xfrm>
            <a:off x="1358607" y="1480524"/>
            <a:ext cx="8774768" cy="4961466"/>
          </a:xfrm>
          <a:prstGeom prst="rect">
            <a:avLst/>
          </a:prstGeom>
        </p:spPr>
        <p:txBody>
          <a:bodyPr>
            <a:noAutofit/>
          </a:bodyPr>
          <a:lstStyle>
            <a:lvl1pPr marL="342900" marR="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25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sz="2000">
                <a:solidFill>
                  <a:schemeClr val="tx1"/>
                </a:solidFill>
              </a:defRPr>
            </a:lvl2pPr>
          </a:lstStyle>
          <a:p>
            <a:pPr lvl="0"/>
            <a:r>
              <a:rPr lang="sv-SE" dirty="0" smtClean="0"/>
              <a:t>Klicka för att lägga till text</a:t>
            </a:r>
          </a:p>
          <a:p>
            <a:pPr lvl="1"/>
            <a:r>
              <a:rPr lang="sv-SE" dirty="0" smtClean="0"/>
              <a:t>Klicka för att lägga till text</a:t>
            </a:r>
          </a:p>
        </p:txBody>
      </p:sp>
    </p:spTree>
    <p:extLst>
      <p:ext uri="{BB962C8B-B14F-4D97-AF65-F5344CB8AC3E}">
        <p14:creationId xmlns:p14="http://schemas.microsoft.com/office/powerpoint/2010/main" val="163845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1">
                                            <p:txEl>
                                              <p:pRg st="0" end="0"/>
                                            </p:txEl>
                                          </p:spTgt>
                                        </p:tgtEl>
                                        <p:attrNameLst>
                                          <p:attrName>ppt_c</p:attrName>
                                        </p:attrNameLst>
                                      </p:cBhvr>
                                      <p:to>
                                        <a:srgbClr val="66666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1">
                                            <p:txEl>
                                              <p:pRg st="1" end="1"/>
                                            </p:txEl>
                                          </p:spTgt>
                                        </p:tgtEl>
                                        <p:attrNameLst>
                                          <p:attrName>ppt_c</p:attrName>
                                        </p:attrNameLst>
                                      </p:cBhvr>
                                      <p:to>
                                        <a:srgbClr val="66666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tmplLst>
          <p:tmpl lvl="1">
            <p:tnLst>
              <p:par>
                <p:cTn presetID="1"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childTnLst>
                  <p:subTnLst>
                    <p:animClr clrSpc="rgb" dir="cw">
                      <p:cBhvr override="childStyle">
                        <p:cTn dur="1" fill="hold" display="0" masterRel="nextClick" afterEffect="1"/>
                        <p:tgtEl>
                          <p:spTgt spid="11"/>
                        </p:tgtEl>
                        <p:attrNameLst>
                          <p:attrName>ppt_c</p:attrName>
                        </p:attrNameLst>
                      </p:cBhvr>
                      <p:to>
                        <a:srgbClr val="666666"/>
                      </p:to>
                    </p:animClr>
                  </p:subTnLst>
                </p:cTn>
              </p:par>
            </p:tnLst>
          </p:tmpl>
        </p:tmplLst>
      </p:bldP>
    </p:bld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kuterafråga vänster">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298540" y="500950"/>
            <a:ext cx="2648930"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Diskutera!</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98540" y="2880426"/>
            <a:ext cx="4956639" cy="3850880"/>
          </a:xfrm>
        </p:spPr>
        <p:txBody>
          <a:bodyPr>
            <a:normAutofit/>
          </a:bodyPr>
          <a:lstStyle>
            <a:lvl1pPr algn="l">
              <a:lnSpc>
                <a:spcPct val="100000"/>
              </a:lnSpc>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0" y="1271337"/>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5018998" y="4935557"/>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14740311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nderafråga">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1358607" y="500950"/>
            <a:ext cx="2332818"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Fundera!</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lnSpc>
                <a:spcPct val="100000"/>
              </a:lnSpc>
              <a:spcBef>
                <a:spcPts val="0"/>
              </a:spcBef>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409313227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kuterafråga">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1358607" y="500950"/>
            <a:ext cx="2648930"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Diskutera!</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lnSpc>
                <a:spcPct val="100000"/>
              </a:lnSpc>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5237079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flekterafråga">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1358607" y="500950"/>
            <a:ext cx="2824812"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Reflektera!</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lnSpc>
                <a:spcPct val="100000"/>
              </a:lnSpc>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148814304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Uppgiftsfråga">
    <p:bg>
      <p:bgPr>
        <a:solidFill>
          <a:srgbClr val="008EAA"/>
        </a:solidFill>
        <a:effectLst/>
      </p:bgPr>
    </p:bg>
    <p:spTree>
      <p:nvGrpSpPr>
        <p:cNvPr id="1" name=""/>
        <p:cNvGrpSpPr/>
        <p:nvPr/>
      </p:nvGrpSpPr>
      <p:grpSpPr>
        <a:xfrm>
          <a:off x="0" y="0"/>
          <a:ext cx="0" cy="0"/>
          <a:chOff x="0" y="0"/>
          <a:chExt cx="0" cy="0"/>
        </a:xfrm>
      </p:grpSpPr>
      <p:sp>
        <p:nvSpPr>
          <p:cNvPr id="2" name="textruta 1"/>
          <p:cNvSpPr txBox="1"/>
          <p:nvPr userDrawn="1"/>
        </p:nvSpPr>
        <p:spPr>
          <a:xfrm>
            <a:off x="1358607" y="500950"/>
            <a:ext cx="2165978" cy="784830"/>
          </a:xfrm>
          <a:prstGeom prst="rect">
            <a:avLst/>
          </a:prstGeom>
          <a:noFill/>
        </p:spPr>
        <p:txBody>
          <a:bodyPr wrap="none" rtlCol="0">
            <a:spAutoFit/>
          </a:bodyPr>
          <a:lstStyle/>
          <a:p>
            <a:r>
              <a:rPr lang="sv-SE" sz="4500" b="1" i="0" kern="1200" dirty="0" smtClean="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Uppgift!</a:t>
            </a:r>
            <a:endPara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lnSpc>
                <a:spcPct val="100000"/>
              </a:lnSpc>
              <a:defRPr sz="40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chemeClr val="bg1"/>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31736774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bakgrund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97882603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dbakgrund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45154850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dbakgrund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207505232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bakgrund 4">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127652346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t 1 punktlista grå">
    <p:spTree>
      <p:nvGrpSpPr>
        <p:cNvPr id="1" name=""/>
        <p:cNvGrpSpPr/>
        <p:nvPr/>
      </p:nvGrpSpPr>
      <p:grpSpPr>
        <a:xfrm>
          <a:off x="0" y="0"/>
          <a:ext cx="0" cy="0"/>
          <a:chOff x="0" y="0"/>
          <a:chExt cx="0" cy="0"/>
        </a:xfrm>
      </p:grpSpPr>
      <p:sp>
        <p:nvSpPr>
          <p:cNvPr id="4" name="Rubrik 1"/>
          <p:cNvSpPr>
            <a:spLocks noGrp="1"/>
          </p:cNvSpPr>
          <p:nvPr>
            <p:ph type="ctrTitle" hasCustomPrompt="1"/>
          </p:nvPr>
        </p:nvSpPr>
        <p:spPr>
          <a:xfrm>
            <a:off x="1358606" y="500950"/>
            <a:ext cx="9969793"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
        <p:nvSpPr>
          <p:cNvPr id="5" name="Platshållare för text 3"/>
          <p:cNvSpPr>
            <a:spLocks noGrp="1"/>
          </p:cNvSpPr>
          <p:nvPr>
            <p:ph type="body" sz="quarter" idx="11" hasCustomPrompt="1"/>
          </p:nvPr>
        </p:nvSpPr>
        <p:spPr>
          <a:xfrm>
            <a:off x="1358607" y="1480524"/>
            <a:ext cx="8774768" cy="4961466"/>
          </a:xfrm>
          <a:prstGeom prst="rect">
            <a:avLst/>
          </a:prstGeom>
        </p:spPr>
        <p:txBody>
          <a:bodyPr>
            <a:noAutofit/>
          </a:bodyPr>
          <a:lstStyle>
            <a:lvl1pPr marL="342900" marR="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25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sz="2000" baseline="0">
                <a:solidFill>
                  <a:schemeClr val="tx1"/>
                </a:solidFill>
                <a:latin typeface="Calibri" panose="020F0502020204030204" pitchFamily="34" charset="0"/>
                <a:cs typeface="Calibri" panose="020F0502020204030204" pitchFamily="34" charset="0"/>
              </a:defRPr>
            </a:lvl2pPr>
            <a:lvl3pPr>
              <a:defRPr sz="2000">
                <a:solidFill>
                  <a:schemeClr val="tx1"/>
                </a:solidFill>
                <a:latin typeface="Calibri" panose="020F0502020204030204" pitchFamily="34" charset="0"/>
                <a:cs typeface="Calibri" panose="020F0502020204030204" pitchFamily="34" charset="0"/>
              </a:defRPr>
            </a:lvl3pPr>
            <a:lvl4pPr>
              <a:defRPr sz="2000" baseline="0">
                <a:solidFill>
                  <a:schemeClr val="tx1"/>
                </a:solidFill>
                <a:latin typeface="Calibri" panose="020F0502020204030204" pitchFamily="34" charset="0"/>
                <a:cs typeface="Calibri" panose="020F0502020204030204" pitchFamily="34" charset="0"/>
              </a:defRPr>
            </a:lvl4pPr>
            <a:lvl5pPr>
              <a:defRPr sz="2000" baseline="0">
                <a:solidFill>
                  <a:schemeClr val="tx1"/>
                </a:solidFill>
                <a:latin typeface="Calibri" panose="020F0502020204030204" pitchFamily="34" charset="0"/>
                <a:cs typeface="Calibri" panose="020F0502020204030204" pitchFamily="34" charset="0"/>
              </a:defRPr>
            </a:lvl5pPr>
          </a:lstStyle>
          <a:p>
            <a:pPr lvl="0"/>
            <a:r>
              <a:rPr lang="sv-SE" dirty="0" smtClean="0"/>
              <a:t>Klicka för att lägga till text</a:t>
            </a:r>
          </a:p>
          <a:p>
            <a:pPr marL="457200" marR="0" lvl="1"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914400" marR="0" lvl="2"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1371600" marR="0" lvl="3"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1828800" marR="0" lvl="4"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p:txBody>
      </p:sp>
    </p:spTree>
    <p:extLst>
      <p:ext uri="{BB962C8B-B14F-4D97-AF65-F5344CB8AC3E}">
        <p14:creationId xmlns:p14="http://schemas.microsoft.com/office/powerpoint/2010/main" val="197495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0" end="0"/>
                                            </p:txEl>
                                          </p:spTgt>
                                        </p:tgtEl>
                                        <p:attrNameLst>
                                          <p:attrName>ppt_c</p:attrName>
                                        </p:attrNameLst>
                                      </p:cBhvr>
                                      <p:to>
                                        <a:srgbClr val="D4D2D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rgbClr val="D4D2D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2" end="2"/>
                                            </p:txEl>
                                          </p:spTgt>
                                        </p:tgtEl>
                                        <p:attrNameLst>
                                          <p:attrName>ppt_c</p:attrName>
                                        </p:attrNameLst>
                                      </p:cBhvr>
                                      <p:to>
                                        <a:srgbClr val="D4D2D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3" end="3"/>
                                            </p:txEl>
                                          </p:spTgt>
                                        </p:tgtEl>
                                        <p:attrNameLst>
                                          <p:attrName>ppt_c</p:attrName>
                                        </p:attrNameLst>
                                      </p:cBhvr>
                                      <p:to>
                                        <a:srgbClr val="D4D2D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4" end="4"/>
                                            </p:txEl>
                                          </p:spTgt>
                                        </p:tgtEl>
                                        <p:attrNameLst>
                                          <p:attrName>ppt_c</p:attrName>
                                        </p:attrNameLst>
                                      </p:cBhvr>
                                      <p:to>
                                        <a:srgbClr val="D4D2D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tmplLst>
          <p:tmpl lvl="1">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 lvl="2">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 lvl="3">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 lvl="4">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 lvl="5">
            <p:tnLst>
              <p:par>
                <p:cTn presetID="1"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rgbClr val="D4D2D2"/>
                      </p:to>
                    </p:animClr>
                  </p:subTnLst>
                </p:cTn>
              </p:par>
            </p:tnLst>
          </p:tmpl>
        </p:tmplLst>
      </p:bldP>
    </p:bld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ldbakgrund 5">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5" name="Platshållare för text 6"/>
          <p:cNvSpPr>
            <a:spLocks noGrp="1"/>
          </p:cNvSpPr>
          <p:nvPr>
            <p:ph type="body" sz="quarter" idx="12"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Tree>
    <p:extLst>
      <p:ext uri="{BB962C8B-B14F-4D97-AF65-F5344CB8AC3E}">
        <p14:creationId xmlns:p14="http://schemas.microsoft.com/office/powerpoint/2010/main" val="62114684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34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t löpande text">
    <p:spTree>
      <p:nvGrpSpPr>
        <p:cNvPr id="1" name=""/>
        <p:cNvGrpSpPr/>
        <p:nvPr/>
      </p:nvGrpSpPr>
      <p:grpSpPr>
        <a:xfrm>
          <a:off x="0" y="0"/>
          <a:ext cx="0" cy="0"/>
          <a:chOff x="0" y="0"/>
          <a:chExt cx="0" cy="0"/>
        </a:xfrm>
      </p:grpSpPr>
      <p:sp>
        <p:nvSpPr>
          <p:cNvPr id="4" name="Rubrik 1"/>
          <p:cNvSpPr>
            <a:spLocks noGrp="1"/>
          </p:cNvSpPr>
          <p:nvPr>
            <p:ph type="ctrTitle" hasCustomPrompt="1"/>
          </p:nvPr>
        </p:nvSpPr>
        <p:spPr>
          <a:xfrm>
            <a:off x="1358607" y="500950"/>
            <a:ext cx="8774768"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
        <p:nvSpPr>
          <p:cNvPr id="5" name="Platshållare för text 3"/>
          <p:cNvSpPr>
            <a:spLocks noGrp="1"/>
          </p:cNvSpPr>
          <p:nvPr>
            <p:ph type="body" sz="quarter" idx="11" hasCustomPrompt="1"/>
          </p:nvPr>
        </p:nvSpPr>
        <p:spPr>
          <a:xfrm>
            <a:off x="1358607" y="1480524"/>
            <a:ext cx="8774768" cy="4961466"/>
          </a:xfrm>
          <a:prstGeom prst="rect">
            <a:avLst/>
          </a:prstGeom>
        </p:spPr>
        <p:txBody>
          <a:bodyPr>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5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Lägg till text</a:t>
            </a:r>
          </a:p>
        </p:txBody>
      </p:sp>
    </p:spTree>
    <p:extLst>
      <p:ext uri="{BB962C8B-B14F-4D97-AF65-F5344CB8AC3E}">
        <p14:creationId xmlns:p14="http://schemas.microsoft.com/office/powerpoint/2010/main" val="206363494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t punktlista">
    <p:spTree>
      <p:nvGrpSpPr>
        <p:cNvPr id="1" name=""/>
        <p:cNvGrpSpPr/>
        <p:nvPr/>
      </p:nvGrpSpPr>
      <p:grpSpPr>
        <a:xfrm>
          <a:off x="0" y="0"/>
          <a:ext cx="0" cy="0"/>
          <a:chOff x="0" y="0"/>
          <a:chExt cx="0" cy="0"/>
        </a:xfrm>
      </p:grpSpPr>
      <p:sp>
        <p:nvSpPr>
          <p:cNvPr id="4" name="Rubrik 1"/>
          <p:cNvSpPr>
            <a:spLocks noGrp="1"/>
          </p:cNvSpPr>
          <p:nvPr>
            <p:ph type="ctrTitle" hasCustomPrompt="1"/>
          </p:nvPr>
        </p:nvSpPr>
        <p:spPr>
          <a:xfrm>
            <a:off x="1358606" y="500950"/>
            <a:ext cx="9969793"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
        <p:nvSpPr>
          <p:cNvPr id="5" name="Platshållare för text 3"/>
          <p:cNvSpPr>
            <a:spLocks noGrp="1"/>
          </p:cNvSpPr>
          <p:nvPr>
            <p:ph type="body" sz="quarter" idx="11" hasCustomPrompt="1"/>
          </p:nvPr>
        </p:nvSpPr>
        <p:spPr>
          <a:xfrm>
            <a:off x="1358607" y="1480524"/>
            <a:ext cx="8774768" cy="4961466"/>
          </a:xfrm>
          <a:prstGeom prst="rect">
            <a:avLst/>
          </a:prstGeom>
        </p:spPr>
        <p:txBody>
          <a:bodyPr>
            <a:noAutofit/>
          </a:bodyPr>
          <a:lstStyle>
            <a:lvl1pPr marL="342900" marR="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2500" b="0" i="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a:defRPr sz="2000" baseline="0">
                <a:solidFill>
                  <a:schemeClr val="tx1"/>
                </a:solidFill>
                <a:latin typeface="Calibri" panose="020F0502020204030204" pitchFamily="34" charset="0"/>
                <a:cs typeface="Calibri" panose="020F0502020204030204" pitchFamily="34" charset="0"/>
              </a:defRPr>
            </a:lvl2pPr>
            <a:lvl3pPr>
              <a:defRPr sz="2000">
                <a:solidFill>
                  <a:schemeClr val="tx1"/>
                </a:solidFill>
                <a:latin typeface="Calibri" panose="020F0502020204030204" pitchFamily="34" charset="0"/>
                <a:cs typeface="Calibri" panose="020F0502020204030204" pitchFamily="34" charset="0"/>
              </a:defRPr>
            </a:lvl3pPr>
            <a:lvl4pPr>
              <a:defRPr sz="2000" baseline="0">
                <a:solidFill>
                  <a:schemeClr val="tx1"/>
                </a:solidFill>
                <a:latin typeface="Calibri" panose="020F0502020204030204" pitchFamily="34" charset="0"/>
                <a:cs typeface="Calibri" panose="020F0502020204030204" pitchFamily="34" charset="0"/>
              </a:defRPr>
            </a:lvl4pPr>
            <a:lvl5pPr>
              <a:defRPr sz="2000" baseline="0">
                <a:solidFill>
                  <a:schemeClr val="tx1"/>
                </a:solidFill>
                <a:latin typeface="Calibri" panose="020F0502020204030204" pitchFamily="34" charset="0"/>
                <a:cs typeface="Calibri" panose="020F0502020204030204" pitchFamily="34" charset="0"/>
              </a:defRPr>
            </a:lvl5pPr>
          </a:lstStyle>
          <a:p>
            <a:pPr lvl="0"/>
            <a:r>
              <a:rPr lang="sv-SE" dirty="0" smtClean="0"/>
              <a:t>Klicka för att lägga till text</a:t>
            </a:r>
          </a:p>
          <a:p>
            <a:pPr marL="457200" marR="0" lvl="1"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914400" marR="0" lvl="2"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1371600" marR="0" lvl="3"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a:p>
            <a:pPr marL="1828800" marR="0" lvl="4"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sv-SE" dirty="0" smtClean="0"/>
              <a:t>Klicka här för att lägga till text</a:t>
            </a:r>
          </a:p>
        </p:txBody>
      </p:sp>
    </p:spTree>
    <p:extLst>
      <p:ext uri="{BB962C8B-B14F-4D97-AF65-F5344CB8AC3E}">
        <p14:creationId xmlns:p14="http://schemas.microsoft.com/office/powerpoint/2010/main" val="161404245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T Uppgift">
    <p:spTree>
      <p:nvGrpSpPr>
        <p:cNvPr id="1" name=""/>
        <p:cNvGrpSpPr/>
        <p:nvPr/>
      </p:nvGrpSpPr>
      <p:grpSpPr>
        <a:xfrm>
          <a:off x="0" y="0"/>
          <a:ext cx="0" cy="0"/>
          <a:chOff x="0" y="0"/>
          <a:chExt cx="0" cy="0"/>
        </a:xfrm>
      </p:grpSpPr>
      <p:sp>
        <p:nvSpPr>
          <p:cNvPr id="2" name="textruta 1"/>
          <p:cNvSpPr txBox="1"/>
          <p:nvPr userDrawn="1"/>
        </p:nvSpPr>
        <p:spPr>
          <a:xfrm>
            <a:off x="1358607" y="500950"/>
            <a:ext cx="2165978" cy="784830"/>
          </a:xfrm>
          <a:prstGeom prst="rect">
            <a:avLst/>
          </a:prstGeom>
          <a:noFill/>
        </p:spPr>
        <p:txBody>
          <a:bodyPr wrap="none" rtlCol="0">
            <a:spAutoFit/>
          </a:bodyPr>
          <a:lstStyle/>
          <a:p>
            <a:r>
              <a:rPr lang="sv-SE" sz="4500" b="1" i="0" kern="1200" dirty="0" smtClean="0">
                <a:solidFill>
                  <a:srgbClr val="008EAA"/>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Uppgift!</a:t>
            </a:r>
            <a:endParaRPr lang="sv-SE" sz="4500" b="1" i="0" kern="1200" dirty="0">
              <a:solidFill>
                <a:srgbClr val="008EAA"/>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lnSpc>
                <a:spcPct val="100000"/>
              </a:lnSpc>
              <a:spcBef>
                <a:spcPts val="0"/>
              </a:spcBef>
              <a:defRPr sz="40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rgbClr val="008EAA"/>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rgbClr val="008EAA"/>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299000657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VIT Fördjupningsuppgift">
    <p:spTree>
      <p:nvGrpSpPr>
        <p:cNvPr id="1" name=""/>
        <p:cNvGrpSpPr/>
        <p:nvPr/>
      </p:nvGrpSpPr>
      <p:grpSpPr>
        <a:xfrm>
          <a:off x="0" y="0"/>
          <a:ext cx="0" cy="0"/>
          <a:chOff x="0" y="0"/>
          <a:chExt cx="0" cy="0"/>
        </a:xfrm>
      </p:grpSpPr>
      <p:sp>
        <p:nvSpPr>
          <p:cNvPr id="2" name="textruta 1"/>
          <p:cNvSpPr txBox="1"/>
          <p:nvPr userDrawn="1"/>
        </p:nvSpPr>
        <p:spPr>
          <a:xfrm>
            <a:off x="1358607" y="500950"/>
            <a:ext cx="5205592" cy="784830"/>
          </a:xfrm>
          <a:prstGeom prst="rect">
            <a:avLst/>
          </a:prstGeom>
          <a:noFill/>
        </p:spPr>
        <p:txBody>
          <a:bodyPr wrap="none" rtlCol="0">
            <a:spAutoFit/>
          </a:bodyPr>
          <a:lstStyle/>
          <a:p>
            <a:r>
              <a:rPr lang="sv-SE" sz="4500" b="1" i="0" kern="1200" dirty="0" smtClean="0">
                <a:solidFill>
                  <a:srgbClr val="008EAA"/>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Fördjupningsuppgift!</a:t>
            </a:r>
            <a:endParaRPr lang="sv-SE" sz="4500" b="1" i="0" kern="1200" dirty="0">
              <a:solidFill>
                <a:srgbClr val="008EAA"/>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9" name="Platshållare för text 3"/>
          <p:cNvSpPr>
            <a:spLocks noGrp="1"/>
          </p:cNvSpPr>
          <p:nvPr>
            <p:ph type="body" sz="quarter" idx="11" hasCustomPrompt="1"/>
          </p:nvPr>
        </p:nvSpPr>
        <p:spPr>
          <a:xfrm>
            <a:off x="2028190" y="2989621"/>
            <a:ext cx="7708475" cy="2390103"/>
          </a:xfrm>
        </p:spPr>
        <p:txBody>
          <a:bodyPr>
            <a:normAutofit/>
          </a:bodyPr>
          <a:lstStyle>
            <a:lvl1pPr algn="l">
              <a:lnSpc>
                <a:spcPct val="100000"/>
              </a:lnSpc>
              <a:spcBef>
                <a:spcPts val="0"/>
              </a:spcBef>
              <a:defRPr sz="4000" b="0" i="0" baseline="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fråga. </a:t>
            </a:r>
          </a:p>
        </p:txBody>
      </p:sp>
      <p:sp>
        <p:nvSpPr>
          <p:cNvPr id="12" name="textruta 11"/>
          <p:cNvSpPr txBox="1"/>
          <p:nvPr userDrawn="1"/>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rgbClr val="008EAA"/>
                </a:solidFill>
                <a:effectLst>
                  <a:outerShdw blurRad="50800" dist="38100" dir="8100000" algn="tr" rotWithShape="0">
                    <a:prstClr val="black">
                      <a:alpha val="40000"/>
                    </a:prstClr>
                  </a:outerShdw>
                </a:effectLst>
              </a:rPr>
              <a:t>”</a:t>
            </a:r>
          </a:p>
        </p:txBody>
      </p:sp>
      <p:sp>
        <p:nvSpPr>
          <p:cNvPr id="13" name="textruta 12"/>
          <p:cNvSpPr txBox="1"/>
          <p:nvPr userDrawn="1"/>
        </p:nvSpPr>
        <p:spPr>
          <a:xfrm>
            <a:off x="9308381" y="3601543"/>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rgbClr val="008EAA"/>
                </a:solidFill>
                <a:effectLst>
                  <a:outerShdw blurRad="50800" dist="38100" dir="8100000" algn="tr" rotWithShape="0">
                    <a:prstClr val="black">
                      <a:alpha val="40000"/>
                    </a:prstClr>
                  </a:outerShdw>
                </a:effectLst>
              </a:rPr>
              <a:t>”</a:t>
            </a:r>
          </a:p>
        </p:txBody>
      </p:sp>
    </p:spTree>
    <p:extLst>
      <p:ext uri="{BB962C8B-B14F-4D97-AF65-F5344CB8AC3E}">
        <p14:creationId xmlns:p14="http://schemas.microsoft.com/office/powerpoint/2010/main" val="42852170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Vit tom sida">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026977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bakgrund titelsida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smtClean="0"/>
              <a:t>Om du vill ändra bakgrundsbild, högerklicka på bakgrunden och välj ”Formatera bakgrund”. OBS! Denna text syns ej i den färdiga presentationen.</a:t>
            </a:r>
            <a:endParaRPr lang="sv-SE" dirty="0"/>
          </a:p>
        </p:txBody>
      </p:sp>
      <p:sp>
        <p:nvSpPr>
          <p:cNvPr id="3" name="Rubrik 1"/>
          <p:cNvSpPr>
            <a:spLocks noGrp="1"/>
          </p:cNvSpPr>
          <p:nvPr>
            <p:ph type="ctrTitle" hasCustomPrompt="1"/>
          </p:nvPr>
        </p:nvSpPr>
        <p:spPr>
          <a:xfrm>
            <a:off x="1914184" y="1683522"/>
            <a:ext cx="8363630" cy="1454146"/>
          </a:xfrm>
        </p:spPr>
        <p:txBody>
          <a:bodyPr anchor="b">
            <a:normAutofit/>
          </a:bodyPr>
          <a:lstStyle>
            <a:lvl1pPr algn="ctr">
              <a:defRPr lang="sv-SE" sz="4500" b="1" i="0" kern="1200" dirty="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titel</a:t>
            </a:r>
            <a:br>
              <a:rPr lang="sv-SE" dirty="0" smtClean="0"/>
            </a:br>
            <a:r>
              <a:rPr lang="sv-SE" dirty="0" smtClean="0"/>
              <a:t>Undertitel</a:t>
            </a:r>
            <a:endParaRPr lang="sv-SE" dirty="0"/>
          </a:p>
        </p:txBody>
      </p:sp>
      <p:sp>
        <p:nvSpPr>
          <p:cNvPr id="4" name="Platshållare för text 3"/>
          <p:cNvSpPr>
            <a:spLocks noGrp="1"/>
          </p:cNvSpPr>
          <p:nvPr>
            <p:ph type="body" sz="quarter" idx="11" hasCustomPrompt="1"/>
          </p:nvPr>
        </p:nvSpPr>
        <p:spPr>
          <a:xfrm>
            <a:off x="3104227" y="3300805"/>
            <a:ext cx="5983544" cy="650348"/>
          </a:xfrm>
        </p:spPr>
        <p:txBody>
          <a:bodyPr>
            <a:normAutofit/>
          </a:bodyPr>
          <a:lstStyle>
            <a:lvl1pPr algn="ctr">
              <a:defRPr sz="2500" b="1" i="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namn</a:t>
            </a:r>
          </a:p>
        </p:txBody>
      </p:sp>
    </p:spTree>
    <p:extLst>
      <p:ext uri="{BB962C8B-B14F-4D97-AF65-F5344CB8AC3E}">
        <p14:creationId xmlns:p14="http://schemas.microsoft.com/office/powerpoint/2010/main" val="85175843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bakgrund titelsida 2.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Platshållare för text 3"/>
          <p:cNvSpPr>
            <a:spLocks noGrp="1"/>
          </p:cNvSpPr>
          <p:nvPr>
            <p:ph type="body" sz="quarter" idx="11" hasCustomPrompt="1"/>
          </p:nvPr>
        </p:nvSpPr>
        <p:spPr>
          <a:xfrm>
            <a:off x="1362138" y="2174586"/>
            <a:ext cx="10410761" cy="4277014"/>
          </a:xfrm>
        </p:spPr>
        <p:txBody>
          <a:bodyPr>
            <a:normAutofit/>
          </a:bodyPr>
          <a:lstStyle>
            <a:lvl1pPr algn="l">
              <a:defRPr sz="2800" b="0" i="0">
                <a:latin typeface="Calibri" panose="020F0502020204030204" pitchFamily="34" charset="0"/>
                <a:ea typeface="Calibri" panose="020F0502020204030204" pitchFamily="34" charset="0"/>
                <a:cs typeface="Calibri" panose="020F0502020204030204" pitchFamily="34" charset="0"/>
              </a:defRPr>
            </a:lvl1pPr>
          </a:lstStyle>
          <a:p>
            <a:pPr lvl="0"/>
            <a:r>
              <a:rPr lang="sv-SE" dirty="0" smtClean="0"/>
              <a:t>Klicka för att lägga till namn</a:t>
            </a:r>
          </a:p>
        </p:txBody>
      </p:sp>
      <p:sp>
        <p:nvSpPr>
          <p:cNvPr id="8" name="Rubrik 1"/>
          <p:cNvSpPr>
            <a:spLocks noGrp="1"/>
          </p:cNvSpPr>
          <p:nvPr>
            <p:ph type="ctrTitle" hasCustomPrompt="1"/>
          </p:nvPr>
        </p:nvSpPr>
        <p:spPr>
          <a:xfrm>
            <a:off x="1358607" y="500950"/>
            <a:ext cx="9969792" cy="799245"/>
          </a:xfrm>
          <a:prstGeom prst="rect">
            <a:avLst/>
          </a:prstGeom>
        </p:spPr>
        <p:txBody>
          <a:bodyPr anchor="b">
            <a:normAutofit/>
          </a:bodyPr>
          <a:lstStyle>
            <a:lvl1pPr algn="l">
              <a:defRPr sz="4500" b="1" i="0">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r>
              <a:rPr lang="sv-SE" dirty="0" smtClean="0"/>
              <a:t>Klicka för att lägga till rubrik</a:t>
            </a:r>
            <a:endParaRPr lang="sv-SE" dirty="0"/>
          </a:p>
        </p:txBody>
      </p:sp>
    </p:spTree>
    <p:extLst>
      <p:ext uri="{BB962C8B-B14F-4D97-AF65-F5344CB8AC3E}">
        <p14:creationId xmlns:p14="http://schemas.microsoft.com/office/powerpoint/2010/main" val="418786954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2.png"/><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0351111" y="5699029"/>
            <a:ext cx="1432902" cy="754159"/>
          </a:xfrm>
          <a:prstGeom prst="rect">
            <a:avLst/>
          </a:prstGeom>
        </p:spPr>
      </p:pic>
    </p:spTree>
    <p:extLst>
      <p:ext uri="{BB962C8B-B14F-4D97-AF65-F5344CB8AC3E}">
        <p14:creationId xmlns:p14="http://schemas.microsoft.com/office/powerpoint/2010/main" val="106297011"/>
      </p:ext>
    </p:extLst>
  </p:cSld>
  <p:clrMap bg1="lt1" tx1="dk1" bg2="lt2" tx2="dk2" accent1="accent1" accent2="accent2" accent3="accent3" accent4="accent4" accent5="accent5" accent6="accent6" hlink="hlink" folHlink="folHlink"/>
  <p:sldLayoutIdLst>
    <p:sldLayoutId id="2147483742" r:id="rId1"/>
    <p:sldLayoutId id="2147483649" r:id="rId2"/>
    <p:sldLayoutId id="2147483712" r:id="rId3"/>
    <p:sldLayoutId id="2147483736" r:id="rId4"/>
    <p:sldLayoutId id="2147483734" r:id="rId5"/>
    <p:sldLayoutId id="2147483735" r:id="rId6"/>
    <p:sldLayoutId id="2147483725"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3600" b="1" i="0" kern="1200">
          <a:solidFill>
            <a:schemeClr val="accent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tx1">
              <a:lumMod val="65000"/>
              <a:lumOff val="35000"/>
            </a:schemeClr>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2424113" y="1449389"/>
            <a:ext cx="7343775" cy="798512"/>
          </a:xfrm>
          <a:prstGeom prst="rect">
            <a:avLst/>
          </a:prstGeom>
        </p:spPr>
        <p:txBody>
          <a:bodyPr vert="horz" lIns="91440" tIns="45720" rIns="91440" bIns="45720" rtlCol="0" anchor="ctr">
            <a:normAutofit/>
          </a:bodyPr>
          <a:lstStyle/>
          <a:p>
            <a:r>
              <a:rPr lang="sv-SE" dirty="0" smtClean="0"/>
              <a:t>Klicka här för att lägga till rubrik</a:t>
            </a:r>
            <a:endParaRPr lang="sv-SE" dirty="0"/>
          </a:p>
        </p:txBody>
      </p:sp>
      <p:sp>
        <p:nvSpPr>
          <p:cNvPr id="3" name="Platshållare för text 2"/>
          <p:cNvSpPr>
            <a:spLocks noGrp="1"/>
          </p:cNvSpPr>
          <p:nvPr>
            <p:ph type="body" idx="1"/>
          </p:nvPr>
        </p:nvSpPr>
        <p:spPr>
          <a:xfrm>
            <a:off x="2424113" y="2457450"/>
            <a:ext cx="7343776" cy="2771776"/>
          </a:xfrm>
          <a:prstGeom prst="rect">
            <a:avLst/>
          </a:prstGeom>
        </p:spPr>
        <p:txBody>
          <a:bodyPr vert="horz" lIns="91440" tIns="45720" rIns="91440" bIns="45720" rtlCol="0">
            <a:normAutofit/>
          </a:bodyPr>
          <a:lstStyle/>
          <a:p>
            <a:pPr lvl="0"/>
            <a:r>
              <a:rPr lang="sv-SE" dirty="0" smtClean="0"/>
              <a:t>Klicka här för att lägga till text</a:t>
            </a:r>
          </a:p>
        </p:txBody>
      </p:sp>
      <p:pic>
        <p:nvPicPr>
          <p:cNvPr id="4" name="Bildobjekt 3"/>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10355247" y="5701206"/>
            <a:ext cx="1428766" cy="751982"/>
          </a:xfrm>
          <a:prstGeom prst="rect">
            <a:avLst/>
          </a:prstGeom>
        </p:spPr>
      </p:pic>
    </p:spTree>
    <p:extLst>
      <p:ext uri="{BB962C8B-B14F-4D97-AF65-F5344CB8AC3E}">
        <p14:creationId xmlns:p14="http://schemas.microsoft.com/office/powerpoint/2010/main" val="85686493"/>
      </p:ext>
    </p:extLst>
  </p:cSld>
  <p:clrMap bg1="lt1" tx1="dk1" bg2="lt2" tx2="dk2" accent1="accent1" accent2="accent2" accent3="accent3" accent4="accent4" accent5="accent5" accent6="accent6" hlink="hlink" folHlink="folHlink"/>
  <p:sldLayoutIdLst>
    <p:sldLayoutId id="2147483698" r:id="rId1"/>
    <p:sldLayoutId id="2147483708" r:id="rId2"/>
    <p:sldLayoutId id="2147483683" r:id="rId3"/>
    <p:sldLayoutId id="2147483716" r:id="rId4"/>
    <p:sldLayoutId id="2147483711" r:id="rId5"/>
    <p:sldLayoutId id="2147483713" r:id="rId6"/>
    <p:sldLayoutId id="2147483715" r:id="rId7"/>
    <p:sldLayoutId id="2147483714" r:id="rId8"/>
    <p:sldLayoutId id="2147483697" r:id="rId9"/>
    <p:sldLayoutId id="2147483693" r:id="rId10"/>
    <p:sldLayoutId id="2147483696" r:id="rId11"/>
    <p:sldLayoutId id="2147483701" r:id="rId12"/>
    <p:sldLayoutId id="2147483702"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3600" b="1" i="0" kern="1200">
          <a:solidFill>
            <a:schemeClr val="bg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bg1"/>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hyperlink" Target="https://www.rf.se/RFarbetarmed/Tryggidrott" TargetMode="External"/><Relationship Id="rId2" Type="http://schemas.openxmlformats.org/officeDocument/2006/relationships/hyperlink" Target="http://www.svensksimidrott.se/Strategi2025/"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drive.google.com/open?id=196MLOGF8HfZLcoVNYITsAYBax8NWg_jw" TargetMode="External"/><Relationship Id="rId2" Type="http://schemas.openxmlformats.org/officeDocument/2006/relationships/hyperlink" Target="https://drive.google.com/open?id=1vmMD-kfp6KMVHUGjFtcFcbkhycF4Awsl" TargetMode="External"/><Relationship Id="rId1" Type="http://schemas.openxmlformats.org/officeDocument/2006/relationships/slideLayout" Target="../slideLayouts/slideLayout4.xml"/><Relationship Id="rId6" Type="http://schemas.openxmlformats.org/officeDocument/2006/relationships/hyperlink" Target="https://drive.google.com/open?id=1l6ofJxApyUMwfz2zlDsepEnZd9uXFUiB" TargetMode="External"/><Relationship Id="rId5" Type="http://schemas.openxmlformats.org/officeDocument/2006/relationships/hyperlink" Target="https://drive.google.com/open?id=1av4X8bCnoQAVqzgMVOdYWabzQjoSrz6U" TargetMode="External"/><Relationship Id="rId4" Type="http://schemas.openxmlformats.org/officeDocument/2006/relationships/hyperlink" Target="https://drive.google.com/open?id=15zgT_FCbt8Vb172nkae_XYNGR21_7PMW"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usaswimming.adobeconnect.com/p1izgs7jptx/" TargetMode="External"/><Relationship Id="rId2" Type="http://schemas.openxmlformats.org/officeDocument/2006/relationships/hyperlink" Target="http://usaswimming.adobeconnect.com/p4qjl5xkfg3/" TargetMode="External"/><Relationship Id="rId1" Type="http://schemas.openxmlformats.org/officeDocument/2006/relationships/slideLayout" Target="../slideLayouts/slideLayout6.xml"/><Relationship Id="rId5" Type="http://schemas.openxmlformats.org/officeDocument/2006/relationships/hyperlink" Target="http://usaswimming.adobeconnect.com/p30iha8s3gd/" TargetMode="External"/><Relationship Id="rId4" Type="http://schemas.openxmlformats.org/officeDocument/2006/relationships/hyperlink" Target="http://usaswimming.adobeconnect.com/p3zyq8i7x6a/"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usaswimming.adobeconnect.com/p7ss1vgnmo0/"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drive.google.com/open?id=1BhnMrD8OIzckCXTmKQQ5N33o807nAppo"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drive.google.com/open?id=1wymvAz171nBvJF8Am7UYgptjCtokqsAY"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drive.google.com/open?id=1BhnMrD8OIzckCXTmKQQ5N33o807nAppo"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hyperlink" Target="https://drive.google.com/open?id=1wymvAz171nBvJF8Am7UYgptjCtokqsA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hyperlink" Target="http://usaswimming.adobeconnect.com/pvhtk0m5nooo/" TargetMode="Externa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hyperlink" Target="http://www.svensksimidrott.se/Varagrenar/Simning/Simlinjen/" TargetMode="External"/><Relationship Id="rId1" Type="http://schemas.openxmlformats.org/officeDocument/2006/relationships/slideLayout" Target="../slideLayouts/slideLayout3.xml"/><Relationship Id="rId4" Type="http://schemas.openxmlformats.org/officeDocument/2006/relationships/image" Target="../media/image26.jp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hyperlink" Target="http://www.svensksimidrott.se/globalassets/svenska-simforbundet/utbildning/kurs-o-konferens/kort--och-langsiktig-planering/intensitetszoner_oversattning.pdf"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8" Type="http://schemas.openxmlformats.org/officeDocument/2006/relationships/hyperlink" Target="http://www.svensksimidrott.se/SvenskaSimforbundet/Stadgarochregler/Masters/" TargetMode="External"/><Relationship Id="rId3" Type="http://schemas.openxmlformats.org/officeDocument/2006/relationships/hyperlink" Target="http://www.svensksimidrott.se/SvenskaSimforbundet/Stadgarochregler/Simhopp/" TargetMode="External"/><Relationship Id="rId7" Type="http://schemas.openxmlformats.org/officeDocument/2006/relationships/hyperlink" Target="http://www.svensksimidrott.se/SvenskaSimforbundet/Stadgarochregler/Parasimning/" TargetMode="External"/><Relationship Id="rId2" Type="http://schemas.openxmlformats.org/officeDocument/2006/relationships/hyperlink" Target="http://www.svensksimidrott.se/SvenskaSimforbundet/Stadgarochregler/Simning/" TargetMode="External"/><Relationship Id="rId1" Type="http://schemas.openxmlformats.org/officeDocument/2006/relationships/slideLayout" Target="../slideLayouts/slideLayout3.xml"/><Relationship Id="rId6" Type="http://schemas.openxmlformats.org/officeDocument/2006/relationships/hyperlink" Target="http://www.svensksimidrott.se/SvenskaSimforbundet/Stadgarochregler/oppetvatten/" TargetMode="External"/><Relationship Id="rId5" Type="http://schemas.openxmlformats.org/officeDocument/2006/relationships/hyperlink" Target="http://www.svensksimidrott.se/SvenskaSimforbundet/Stadgarochregler/Vattenpolo/" TargetMode="External"/><Relationship Id="rId4" Type="http://schemas.openxmlformats.org/officeDocument/2006/relationships/hyperlink" Target="http://www.svensksimidrott.se/SvenskaSimforbundet/Stadgarochregler/Konstsim/"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hyperlink" Target="http://www.svensksimidrott.se/SvenskaSimforbundet/Stadgarochregler/Simning/"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docs.google.com/spreadsheets/d/1sEU8RK7Y6rX51zEfpTZReWLkS_vUVntvf99H5uCfjxQ/edit?usp=sharing"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hyperlink" Target="https://drive.google.com/open?id=1Fa6-ZYbNsYS1FSsZUFixlC7ujmAhUwdiqlWToilVkt4"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docs.google.com/spreadsheets/d/1lyWf6YzbPq_n4f0X9LqXsM05-OtnbGunV4bVLQhTUiY/edit?usp=sharing" TargetMode="Externa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https://drive.google.com/open?id=1Fa6-ZYbNsYS1FSsZUFixlC7ujmAhUwdiqlWToilVkt4" TargetMode="External"/><Relationship Id="rId2" Type="http://schemas.openxmlformats.org/officeDocument/2006/relationships/hyperlink" Target="https://docs.google.com/spreadsheets/d/1sEU8RK7Y6rX51zEfpTZReWLkS_vUVntvf99H5uCfjxQ/edit?usp=sharing"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hyperlink" Target="http://www.svensksimidrott.se/globalassets/svenska-simforbundet-simning/dokument/landslagen/junior/2018/utvecklingsplan.xlsx" TargetMode="Externa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8" Type="http://schemas.openxmlformats.org/officeDocument/2006/relationships/hyperlink" Target="http://www.svensksimidrott.se/contentassets/1f042eeb36eb4327b0bf9eb2c2fbebf4/ovningsbank-simidrotterna.pdf" TargetMode="External"/><Relationship Id="rId13" Type="http://schemas.openxmlformats.org/officeDocument/2006/relationships/hyperlink" Target="http://usaswimming.adobeconnect.com/p30iha8s3gd/" TargetMode="External"/><Relationship Id="rId3" Type="http://schemas.openxmlformats.org/officeDocument/2006/relationships/hyperlink" Target="https://olympiatoppenvideo.no/folder/4._basistrening_arkiv" TargetMode="External"/><Relationship Id="rId7" Type="http://schemas.openxmlformats.org/officeDocument/2006/relationships/hyperlink" Target="https://utbildning.sisuidrottsbocker.se/gymnastik/portal/pw/rorelsebanken/" TargetMode="External"/><Relationship Id="rId12" Type="http://schemas.openxmlformats.org/officeDocument/2006/relationships/hyperlink" Target="http://usaswimming.adobeconnect.com/p3zyq8i7x6a/"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hyperlink" Target="https://www.styrkeprogrammet.se/ovningsarkiv/" TargetMode="External"/><Relationship Id="rId11" Type="http://schemas.openxmlformats.org/officeDocument/2006/relationships/hyperlink" Target="http://usaswimming.adobeconnect.com/p1izgs7jptx/" TargetMode="External"/><Relationship Id="rId5" Type="http://schemas.openxmlformats.org/officeDocument/2006/relationships/hyperlink" Target="https://drive.google.com/open?id=1wymvAz171nBvJF8Am7UYgptjCtokqsAY" TargetMode="External"/><Relationship Id="rId15" Type="http://schemas.openxmlformats.org/officeDocument/2006/relationships/hyperlink" Target="http://usaswimming.adobeconnect.com/pvhtk0m5nooo/" TargetMode="External"/><Relationship Id="rId10" Type="http://schemas.openxmlformats.org/officeDocument/2006/relationships/hyperlink" Target="http://usaswimming.adobeconnect.com/p4qjl5xkfg3/" TargetMode="External"/><Relationship Id="rId4" Type="http://schemas.openxmlformats.org/officeDocument/2006/relationships/hyperlink" Target="https://drive.google.com/open?id=1BhnMrD8OIzckCXTmKQQ5N33o807nAppo" TargetMode="External"/><Relationship Id="rId9" Type="http://schemas.openxmlformats.org/officeDocument/2006/relationships/hyperlink" Target="http://www.svensksimidrott.se/Distrikt/ostsvenskasimforbundet/Hem/Aktuellt/ovningarmedfilmerforutvecklingsstadium3teknikinlarning/" TargetMode="External"/><Relationship Id="rId14" Type="http://schemas.openxmlformats.org/officeDocument/2006/relationships/hyperlink" Target="http://usaswimming.adobeconnect.com/p7ss1vgnmo0/"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hyperlink" Target="https://forms.gle/ygdZp2JVfajbFh9R6"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0"/>
          </p:nvPr>
        </p:nvSpPr>
        <p:spPr/>
        <p:txBody>
          <a:bodyPr/>
          <a:lstStyle/>
          <a:p>
            <a:endParaRPr lang="sv-SE" dirty="0"/>
          </a:p>
        </p:txBody>
      </p:sp>
      <p:sp>
        <p:nvSpPr>
          <p:cNvPr id="3" name="Rubrik 2"/>
          <p:cNvSpPr>
            <a:spLocks noGrp="1"/>
          </p:cNvSpPr>
          <p:nvPr>
            <p:ph type="ctrTitle"/>
          </p:nvPr>
        </p:nvSpPr>
        <p:spPr/>
        <p:txBody>
          <a:bodyPr>
            <a:normAutofit/>
          </a:bodyPr>
          <a:lstStyle/>
          <a:p>
            <a:r>
              <a:rPr lang="sv-SE" dirty="0" err="1" smtClean="0"/>
              <a:t>Simidrottarutbildning</a:t>
            </a:r>
            <a:r>
              <a:rPr lang="sv-SE" dirty="0" smtClean="0"/>
              <a:t/>
            </a:r>
            <a:br>
              <a:rPr lang="sv-SE" dirty="0" smtClean="0"/>
            </a:br>
            <a:r>
              <a:rPr lang="sv-SE" sz="3500" dirty="0" smtClean="0"/>
              <a:t>Del </a:t>
            </a:r>
            <a:r>
              <a:rPr lang="sv-SE" sz="3500" dirty="0"/>
              <a:t>2</a:t>
            </a:r>
            <a:r>
              <a:rPr lang="sv-SE" sz="3500" dirty="0" smtClean="0"/>
              <a:t>: Simidrottsspecifik SIMNING</a:t>
            </a:r>
            <a:endParaRPr lang="sv-SE" sz="3500" dirty="0"/>
          </a:p>
        </p:txBody>
      </p:sp>
      <p:sp>
        <p:nvSpPr>
          <p:cNvPr id="4" name="Platshållare för text 3"/>
          <p:cNvSpPr>
            <a:spLocks noGrp="1"/>
          </p:cNvSpPr>
          <p:nvPr>
            <p:ph type="body" sz="quarter" idx="11"/>
          </p:nvPr>
        </p:nvSpPr>
        <p:spPr/>
        <p:txBody>
          <a:bodyPr/>
          <a:lstStyle/>
          <a:p>
            <a:r>
              <a:rPr lang="sv-SE" dirty="0" smtClean="0"/>
              <a:t>Välkomna!</a:t>
            </a:r>
            <a:endParaRPr lang="sv-SE" dirty="0"/>
          </a:p>
        </p:txBody>
      </p:sp>
      <p:pic>
        <p:nvPicPr>
          <p:cNvPr id="5" name="Bildobjekt 4"/>
          <p:cNvPicPr>
            <a:picLocks noChangeAspect="1"/>
          </p:cNvPicPr>
          <p:nvPr/>
        </p:nvPicPr>
        <p:blipFill>
          <a:blip r:embed="rId3"/>
          <a:stretch>
            <a:fillRect/>
          </a:stretch>
        </p:blipFill>
        <p:spPr>
          <a:xfrm>
            <a:off x="397714" y="4071938"/>
            <a:ext cx="3048000" cy="2400300"/>
          </a:xfrm>
          <a:prstGeom prst="rect">
            <a:avLst/>
          </a:prstGeom>
        </p:spPr>
      </p:pic>
    </p:spTree>
    <p:extLst>
      <p:ext uri="{BB962C8B-B14F-4D97-AF65-F5344CB8AC3E}">
        <p14:creationId xmlns:p14="http://schemas.microsoft.com/office/powerpoint/2010/main" val="16512929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85000" lnSpcReduction="10000"/>
          </a:bodyPr>
          <a:lstStyle/>
          <a:p>
            <a:pPr>
              <a:lnSpc>
                <a:spcPct val="120000"/>
              </a:lnSpc>
            </a:pPr>
            <a:r>
              <a:rPr lang="sv-SE" dirty="0" smtClean="0"/>
              <a:t>Hur kan du som simidrottare bidra till att vi tillsammans strävar efter att förverkliga Svensk Simidrotts vision, kärnvärden och utvecklingsmodell i vår förening?</a:t>
            </a:r>
            <a:endParaRPr lang="sv-SE" dirty="0"/>
          </a:p>
        </p:txBody>
      </p:sp>
      <p:sp>
        <p:nvSpPr>
          <p:cNvPr id="3" name="Rubrik 1"/>
          <p:cNvSpPr txBox="1">
            <a:spLocks/>
          </p:cNvSpPr>
          <p:nvPr/>
        </p:nvSpPr>
        <p:spPr>
          <a:xfrm>
            <a:off x="10943260" y="5983"/>
            <a:ext cx="1234226" cy="188115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5000" b="1" i="0" kern="120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pPr marL="0" marR="0" lvl="0" indent="0" defTabSz="914400" rtl="0" eaLnBrk="1" fontAlgn="auto" latinLnBrk="0" hangingPunct="1">
              <a:lnSpc>
                <a:spcPts val="2700"/>
              </a:lnSpc>
              <a:spcBef>
                <a:spcPts val="1000"/>
              </a:spcBef>
              <a:spcAft>
                <a:spcPts val="0"/>
              </a:spcAft>
              <a:buClrTx/>
              <a:buSzTx/>
              <a:buFontTx/>
              <a:buNone/>
              <a:defRPr/>
            </a:pPr>
            <a:r>
              <a:rPr kumimoji="0" lang="sv-SE" sz="1200" b="1" i="0" u="none" strike="noStrike" kern="1200" cap="none" spc="0" normalizeH="0" baseline="0" noProof="0" dirty="0" smtClean="0">
                <a:ln>
                  <a:noFill/>
                </a:ln>
                <a:solidFill>
                  <a:srgbClr val="FFFFFF"/>
                </a:solidFill>
                <a:effectLst/>
                <a:uLnTx/>
                <a:uFillTx/>
                <a:latin typeface="Calibri" charset="0"/>
                <a:ea typeface="Calibri" charset="0"/>
                <a:cs typeface="Calibri" charset="0"/>
              </a:rPr>
              <a:t>Gemenskap</a:t>
            </a:r>
          </a:p>
          <a:p>
            <a:pPr marL="0" marR="0" lvl="0" indent="0" defTabSz="914400" rtl="0" eaLnBrk="1" fontAlgn="auto" latinLnBrk="0" hangingPunct="1">
              <a:lnSpc>
                <a:spcPts val="2700"/>
              </a:lnSpc>
              <a:spcBef>
                <a:spcPts val="1000"/>
              </a:spcBef>
              <a:spcAft>
                <a:spcPts val="0"/>
              </a:spcAft>
              <a:buClrTx/>
              <a:buSzTx/>
              <a:buFontTx/>
              <a:buNone/>
              <a:defRPr/>
            </a:pPr>
            <a:r>
              <a:rPr kumimoji="0" lang="sv-SE" sz="1200" b="1" i="0" u="none" strike="noStrike" kern="1200" cap="none" spc="0" normalizeH="0" baseline="0" noProof="0" dirty="0" smtClean="0">
                <a:ln>
                  <a:noFill/>
                </a:ln>
                <a:solidFill>
                  <a:srgbClr val="FFFFFF"/>
                </a:solidFill>
                <a:effectLst/>
                <a:uLnTx/>
                <a:uFillTx/>
                <a:latin typeface="Calibri" charset="0"/>
                <a:ea typeface="Calibri" charset="0"/>
                <a:cs typeface="Calibri" charset="0"/>
              </a:rPr>
              <a:t>Hälsosam</a:t>
            </a:r>
          </a:p>
          <a:p>
            <a:pPr marL="0" marR="0" lvl="0" indent="0" defTabSz="914400" rtl="0" eaLnBrk="1" fontAlgn="auto" latinLnBrk="0" hangingPunct="1">
              <a:lnSpc>
                <a:spcPts val="2700"/>
              </a:lnSpc>
              <a:spcBef>
                <a:spcPts val="1000"/>
              </a:spcBef>
              <a:spcAft>
                <a:spcPts val="0"/>
              </a:spcAft>
              <a:buClrTx/>
              <a:buSzTx/>
              <a:buFontTx/>
              <a:buNone/>
              <a:defRPr/>
            </a:pPr>
            <a:r>
              <a:rPr kumimoji="0" lang="sv-SE" sz="1200" b="1" i="0" u="none" strike="noStrike" kern="1200" cap="none" spc="0" normalizeH="0" baseline="0" noProof="0" dirty="0" smtClean="0">
                <a:ln>
                  <a:noFill/>
                </a:ln>
                <a:solidFill>
                  <a:srgbClr val="FFFFFF"/>
                </a:solidFill>
                <a:effectLst/>
                <a:uLnTx/>
                <a:uFillTx/>
                <a:latin typeface="Calibri" charset="0"/>
                <a:ea typeface="Calibri" charset="0"/>
                <a:cs typeface="Calibri" charset="0"/>
              </a:rPr>
              <a:t>Livslång</a:t>
            </a:r>
          </a:p>
          <a:p>
            <a:pPr marL="0" marR="0" lvl="0" indent="0" defTabSz="914400" rtl="0" eaLnBrk="1" fontAlgn="auto" latinLnBrk="0" hangingPunct="1">
              <a:lnSpc>
                <a:spcPts val="2700"/>
              </a:lnSpc>
              <a:spcBef>
                <a:spcPts val="1000"/>
              </a:spcBef>
              <a:spcAft>
                <a:spcPts val="0"/>
              </a:spcAft>
              <a:buClrTx/>
              <a:buSzTx/>
              <a:buFontTx/>
              <a:buNone/>
              <a:defRPr/>
            </a:pPr>
            <a:r>
              <a:rPr kumimoji="0" lang="sv-SE" sz="1200" b="1" i="0" u="none" strike="noStrike" kern="1200" cap="none" spc="0" normalizeH="0" baseline="0" noProof="0" dirty="0" smtClean="0">
                <a:ln>
                  <a:noFill/>
                </a:ln>
                <a:solidFill>
                  <a:srgbClr val="FFFFFF"/>
                </a:solidFill>
                <a:effectLst/>
                <a:uLnTx/>
                <a:uFillTx/>
                <a:latin typeface="Calibri" charset="0"/>
                <a:ea typeface="Calibri" charset="0"/>
                <a:cs typeface="Calibri" charset="0"/>
              </a:rPr>
              <a:t>Framgångsrik</a:t>
            </a:r>
            <a:endParaRPr kumimoji="0" lang="sv-SE" sz="1200" b="1" i="0" u="none" strike="noStrike" kern="1200" cap="none" spc="0" normalizeH="0" baseline="0" noProof="0" dirty="0">
              <a:ln>
                <a:noFill/>
              </a:ln>
              <a:solidFill>
                <a:srgbClr val="FFFFFF"/>
              </a:solidFill>
              <a:effectLst/>
              <a:uLnTx/>
              <a:uFillTx/>
              <a:latin typeface="Calibri" charset="0"/>
              <a:ea typeface="Calibri" charset="0"/>
              <a:cs typeface="Calibri" charset="0"/>
            </a:endParaRPr>
          </a:p>
        </p:txBody>
      </p:sp>
      <p:pic>
        <p:nvPicPr>
          <p:cNvPr id="4" name="Bildobjekt 3"/>
          <p:cNvPicPr>
            <a:picLocks noChangeAspect="1"/>
          </p:cNvPicPr>
          <p:nvPr/>
        </p:nvPicPr>
        <p:blipFill>
          <a:blip r:embed="rId3"/>
          <a:stretch>
            <a:fillRect/>
          </a:stretch>
        </p:blipFill>
        <p:spPr>
          <a:xfrm>
            <a:off x="10258484" y="47257"/>
            <a:ext cx="684996" cy="421355"/>
          </a:xfrm>
          <a:prstGeom prst="rect">
            <a:avLst/>
          </a:prstGeom>
        </p:spPr>
      </p:pic>
      <p:pic>
        <p:nvPicPr>
          <p:cNvPr id="5" name="Bildobjekt 4"/>
          <p:cNvPicPr>
            <a:picLocks noChangeAspect="1"/>
          </p:cNvPicPr>
          <p:nvPr/>
        </p:nvPicPr>
        <p:blipFill>
          <a:blip r:embed="rId4"/>
          <a:stretch>
            <a:fillRect/>
          </a:stretch>
        </p:blipFill>
        <p:spPr>
          <a:xfrm>
            <a:off x="10258484" y="519107"/>
            <a:ext cx="684776" cy="422347"/>
          </a:xfrm>
          <a:prstGeom prst="rect">
            <a:avLst/>
          </a:prstGeom>
        </p:spPr>
      </p:pic>
      <p:pic>
        <p:nvPicPr>
          <p:cNvPr id="6" name="Bildobjekt 5"/>
          <p:cNvPicPr>
            <a:picLocks noChangeAspect="1"/>
          </p:cNvPicPr>
          <p:nvPr/>
        </p:nvPicPr>
        <p:blipFill>
          <a:blip r:embed="rId5"/>
          <a:stretch>
            <a:fillRect/>
          </a:stretch>
        </p:blipFill>
        <p:spPr>
          <a:xfrm>
            <a:off x="10258484" y="991949"/>
            <a:ext cx="684776" cy="422347"/>
          </a:xfrm>
          <a:prstGeom prst="rect">
            <a:avLst/>
          </a:prstGeom>
        </p:spPr>
      </p:pic>
      <p:pic>
        <p:nvPicPr>
          <p:cNvPr id="7" name="Bildobjekt 6"/>
          <p:cNvPicPr>
            <a:picLocks noChangeAspect="1"/>
          </p:cNvPicPr>
          <p:nvPr/>
        </p:nvPicPr>
        <p:blipFill>
          <a:blip r:embed="rId6"/>
          <a:stretch>
            <a:fillRect/>
          </a:stretch>
        </p:blipFill>
        <p:spPr>
          <a:xfrm>
            <a:off x="10258704" y="1464791"/>
            <a:ext cx="684776" cy="422347"/>
          </a:xfrm>
          <a:prstGeom prst="rect">
            <a:avLst/>
          </a:prstGeom>
        </p:spPr>
      </p:pic>
      <p:pic>
        <p:nvPicPr>
          <p:cNvPr id="8" name="Bildobjekt 7"/>
          <p:cNvPicPr>
            <a:picLocks noChangeAspect="1"/>
          </p:cNvPicPr>
          <p:nvPr/>
        </p:nvPicPr>
        <p:blipFill>
          <a:blip r:embed="rId7"/>
          <a:stretch>
            <a:fillRect/>
          </a:stretch>
        </p:blipFill>
        <p:spPr>
          <a:xfrm>
            <a:off x="6896100" y="47257"/>
            <a:ext cx="3247798" cy="418033"/>
          </a:xfrm>
          <a:prstGeom prst="rect">
            <a:avLst/>
          </a:prstGeom>
        </p:spPr>
      </p:pic>
      <p:pic>
        <p:nvPicPr>
          <p:cNvPr id="9" name="Bildobjekt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83712" y="519108"/>
            <a:ext cx="1760186" cy="1384802"/>
          </a:xfrm>
          <a:prstGeom prst="rect">
            <a:avLst/>
          </a:prstGeom>
        </p:spPr>
      </p:pic>
    </p:spTree>
    <p:extLst>
      <p:ext uri="{BB962C8B-B14F-4D97-AF65-F5344CB8AC3E}">
        <p14:creationId xmlns:p14="http://schemas.microsoft.com/office/powerpoint/2010/main" val="63445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normAutofit/>
          </a:bodyPr>
          <a:lstStyle/>
          <a:p>
            <a:r>
              <a:rPr lang="sv-SE" dirty="0" smtClean="0"/>
              <a:t>Hur är vi som simidrottare i vår förening?</a:t>
            </a:r>
            <a:endParaRPr lang="sv-SE" dirty="0"/>
          </a:p>
        </p:txBody>
      </p:sp>
      <p:sp>
        <p:nvSpPr>
          <p:cNvPr id="4" name="Platshållare för text 3"/>
          <p:cNvSpPr>
            <a:spLocks noGrp="1"/>
          </p:cNvSpPr>
          <p:nvPr>
            <p:ph type="body" sz="quarter" idx="11"/>
          </p:nvPr>
        </p:nvSpPr>
        <p:spPr/>
        <p:txBody>
          <a:bodyPr/>
          <a:lstStyle/>
          <a:p>
            <a:pPr marL="0" indent="0">
              <a:buNone/>
            </a:pPr>
            <a:r>
              <a:rPr lang="sv-SE" dirty="0" smtClean="0"/>
              <a:t>Svensk Simidrotts föreningar förväntas följa den </a:t>
            </a:r>
            <a:r>
              <a:rPr lang="sv-SE" dirty="0"/>
              <a:t>Svenska </a:t>
            </a:r>
            <a:r>
              <a:rPr lang="sv-SE" dirty="0" err="1" smtClean="0"/>
              <a:t>Simlinjen</a:t>
            </a:r>
            <a:r>
              <a:rPr lang="sv-SE" dirty="0" smtClean="0"/>
              <a:t> samt ha </a:t>
            </a:r>
            <a:r>
              <a:rPr lang="sv-SE" dirty="0"/>
              <a:t>en verksamhet som strävar mot </a:t>
            </a:r>
            <a:r>
              <a:rPr lang="sv-SE" dirty="0">
                <a:hlinkClick r:id="rId2"/>
              </a:rPr>
              <a:t>Svensk Simidrott Strategi </a:t>
            </a:r>
            <a:r>
              <a:rPr lang="sv-SE" dirty="0" smtClean="0">
                <a:hlinkClick r:id="rId2"/>
              </a:rPr>
              <a:t>2025</a:t>
            </a:r>
            <a:r>
              <a:rPr lang="sv-SE" dirty="0" smtClean="0"/>
              <a:t>, dvs en </a:t>
            </a:r>
            <a:r>
              <a:rPr lang="sv-SE" dirty="0"/>
              <a:t>verksamhet för så många som möjligt, så länge som möjligt</a:t>
            </a:r>
            <a:r>
              <a:rPr lang="sv-SE" dirty="0" smtClean="0"/>
              <a:t>.</a:t>
            </a:r>
          </a:p>
          <a:p>
            <a:pPr>
              <a:lnSpc>
                <a:spcPct val="100000"/>
              </a:lnSpc>
            </a:pPr>
            <a:r>
              <a:rPr lang="sv-SE" dirty="0" smtClean="0"/>
              <a:t>Har </a:t>
            </a:r>
            <a:r>
              <a:rPr lang="sv-SE" dirty="0"/>
              <a:t>vi några policydokument som berör oss som </a:t>
            </a:r>
            <a:r>
              <a:rPr lang="sv-SE" dirty="0" smtClean="0"/>
              <a:t>simidrottare</a:t>
            </a:r>
            <a:r>
              <a:rPr lang="sv-SE" dirty="0"/>
              <a:t>?</a:t>
            </a:r>
          </a:p>
          <a:p>
            <a:pPr>
              <a:lnSpc>
                <a:spcPct val="100000"/>
              </a:lnSpc>
            </a:pPr>
            <a:r>
              <a:rPr lang="sv-SE" dirty="0"/>
              <a:t>Vilka olika informationskanaler har vår förening?</a:t>
            </a:r>
          </a:p>
          <a:p>
            <a:pPr lvl="1">
              <a:lnSpc>
                <a:spcPct val="100000"/>
              </a:lnSpc>
            </a:pPr>
            <a:r>
              <a:rPr lang="sv-SE" dirty="0"/>
              <a:t>Hemsida? Sociala medier? Hur ska vi bete </a:t>
            </a:r>
            <a:r>
              <a:rPr lang="sv-SE" dirty="0" smtClean="0"/>
              <a:t>oss i digitala kanaler?</a:t>
            </a:r>
            <a:endParaRPr lang="sv-SE" dirty="0"/>
          </a:p>
          <a:p>
            <a:pPr>
              <a:lnSpc>
                <a:spcPct val="100000"/>
              </a:lnSpc>
            </a:pPr>
            <a:r>
              <a:rPr lang="sv-SE" dirty="0"/>
              <a:t>Har vår förening något av följande? Var finns de </a:t>
            </a:r>
            <a:r>
              <a:rPr lang="sv-SE" dirty="0" err="1"/>
              <a:t>isåfall</a:t>
            </a:r>
            <a:r>
              <a:rPr lang="sv-SE" dirty="0"/>
              <a:t>?</a:t>
            </a:r>
          </a:p>
          <a:p>
            <a:pPr lvl="1">
              <a:lnSpc>
                <a:spcPct val="100000"/>
              </a:lnSpc>
            </a:pPr>
            <a:r>
              <a:rPr lang="sv-SE" dirty="0"/>
              <a:t>Vision, Mission, Kärnvärden, Verksamhetsidé, </a:t>
            </a:r>
            <a:r>
              <a:rPr lang="sv-SE" dirty="0" smtClean="0"/>
              <a:t>Värdegrund.</a:t>
            </a:r>
            <a:endParaRPr lang="sv-SE" dirty="0"/>
          </a:p>
          <a:p>
            <a:pPr>
              <a:lnSpc>
                <a:spcPct val="100000"/>
              </a:lnSpc>
            </a:pPr>
            <a:r>
              <a:rPr lang="sv-SE" dirty="0"/>
              <a:t>Har vår förening gjort ett värdegrundsarbete kring exempelvis </a:t>
            </a:r>
            <a:r>
              <a:rPr lang="sv-SE" dirty="0">
                <a:hlinkClick r:id="rId3"/>
              </a:rPr>
              <a:t>Trygg Idrott</a:t>
            </a:r>
            <a:r>
              <a:rPr lang="sv-SE" dirty="0" smtClean="0"/>
              <a:t>?</a:t>
            </a:r>
            <a:endParaRPr lang="sv-SE" dirty="0"/>
          </a:p>
        </p:txBody>
      </p:sp>
    </p:spTree>
    <p:extLst>
      <p:ext uri="{BB962C8B-B14F-4D97-AF65-F5344CB8AC3E}">
        <p14:creationId xmlns:p14="http://schemas.microsoft.com/office/powerpoint/2010/main" val="290378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chemeClr val="bg2"/>
                                      </p:to>
                                    </p:animClr>
                                  </p:sub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chemeClr val="bg2"/>
                                      </p:to>
                                    </p:animClr>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chemeClr val="bg2"/>
                                      </p:to>
                                    </p:animClr>
                                  </p:subTnLst>
                                </p:cTn>
                              </p:par>
                              <p:par>
                                <p:cTn id="21" presetID="1"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5" end="5"/>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6" end="6"/>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Hur är vi som Simidrottare i vår förening/grupp? Hur beter vi oss i mot varandra?</a:t>
            </a:r>
            <a:endParaRPr lang="sv-SE" dirty="0"/>
          </a:p>
        </p:txBody>
      </p:sp>
    </p:spTree>
    <p:extLst>
      <p:ext uri="{BB962C8B-B14F-4D97-AF65-F5344CB8AC3E}">
        <p14:creationId xmlns:p14="http://schemas.microsoft.com/office/powerpoint/2010/main" val="3057317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pPr marL="457200" indent="-457200">
              <a:buFont typeface="Arial" panose="020B0604020202020204" pitchFamily="34" charset="0"/>
              <a:buChar char="•"/>
            </a:pPr>
            <a:r>
              <a:rPr lang="sv-SE" dirty="0"/>
              <a:t>Vatten skiljer sig mot luft</a:t>
            </a:r>
          </a:p>
          <a:p>
            <a:pPr marL="457200" indent="-457200">
              <a:buFont typeface="Arial" panose="020B0604020202020204" pitchFamily="34" charset="0"/>
              <a:buChar char="•"/>
            </a:pPr>
            <a:r>
              <a:rPr lang="sv-SE" dirty="0"/>
              <a:t>Mekanik i </a:t>
            </a:r>
            <a:r>
              <a:rPr lang="sv-SE" dirty="0" smtClean="0"/>
              <a:t>simidrotten</a:t>
            </a:r>
            <a:endParaRPr lang="sv-SE" dirty="0"/>
          </a:p>
          <a:p>
            <a:pPr marL="457200" indent="-457200">
              <a:buFont typeface="Arial" panose="020B0604020202020204" pitchFamily="34" charset="0"/>
              <a:buChar char="•"/>
            </a:pPr>
            <a:r>
              <a:rPr lang="sv-SE" dirty="0"/>
              <a:t>Säkerhet</a:t>
            </a:r>
            <a:r>
              <a:rPr lang="sv-SE" dirty="0" smtClean="0"/>
              <a:t>!</a:t>
            </a:r>
          </a:p>
        </p:txBody>
      </p:sp>
      <p:sp>
        <p:nvSpPr>
          <p:cNvPr id="3" name="Rubrik 2"/>
          <p:cNvSpPr>
            <a:spLocks noGrp="1"/>
          </p:cNvSpPr>
          <p:nvPr>
            <p:ph type="ctrTitle"/>
          </p:nvPr>
        </p:nvSpPr>
        <p:spPr/>
        <p:txBody>
          <a:bodyPr>
            <a:normAutofit/>
          </a:bodyPr>
          <a:lstStyle/>
          <a:p>
            <a:r>
              <a:rPr lang="sv-SE" dirty="0" smtClean="0"/>
              <a:t>Att </a:t>
            </a:r>
            <a:r>
              <a:rPr lang="sv-SE" dirty="0" err="1"/>
              <a:t>s</a:t>
            </a:r>
            <a:r>
              <a:rPr lang="sv-SE" dirty="0" err="1" smtClean="0"/>
              <a:t>imidrotta</a:t>
            </a:r>
            <a:r>
              <a:rPr lang="sv-SE" dirty="0" smtClean="0"/>
              <a:t> i vatten</a:t>
            </a:r>
            <a:endParaRPr lang="sv-SE" dirty="0"/>
          </a:p>
        </p:txBody>
      </p:sp>
    </p:spTree>
    <p:extLst>
      <p:ext uri="{BB962C8B-B14F-4D97-AF65-F5344CB8AC3E}">
        <p14:creationId xmlns:p14="http://schemas.microsoft.com/office/powerpoint/2010/main" val="25006212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Vatten skiljer sig från luft</a:t>
            </a:r>
            <a:endParaRPr lang="sv-SE" dirty="0"/>
          </a:p>
        </p:txBody>
      </p:sp>
      <p:sp>
        <p:nvSpPr>
          <p:cNvPr id="3" name="Platshållare för text 2"/>
          <p:cNvSpPr>
            <a:spLocks noGrp="1"/>
          </p:cNvSpPr>
          <p:nvPr>
            <p:ph type="body" sz="quarter" idx="11"/>
          </p:nvPr>
        </p:nvSpPr>
        <p:spPr/>
        <p:txBody>
          <a:bodyPr/>
          <a:lstStyle/>
          <a:p>
            <a:pPr>
              <a:lnSpc>
                <a:spcPct val="100000"/>
              </a:lnSpc>
            </a:pPr>
            <a:r>
              <a:rPr lang="sv-SE" sz="2000" dirty="0"/>
              <a:t>Vatten är </a:t>
            </a:r>
            <a:r>
              <a:rPr lang="sv-SE" sz="2000" dirty="0" smtClean="0"/>
              <a:t>ett element som </a:t>
            </a:r>
            <a:r>
              <a:rPr lang="sv-SE" sz="2000" dirty="0" smtClean="0">
                <a:solidFill>
                  <a:srgbClr val="008EAA"/>
                </a:solidFill>
              </a:rPr>
              <a:t>skiljer </a:t>
            </a:r>
            <a:r>
              <a:rPr lang="sv-SE" sz="2000" dirty="0">
                <a:solidFill>
                  <a:srgbClr val="008EAA"/>
                </a:solidFill>
              </a:rPr>
              <a:t>sig från luft på flera </a:t>
            </a:r>
            <a:r>
              <a:rPr lang="sv-SE" sz="2000" dirty="0" smtClean="0">
                <a:solidFill>
                  <a:srgbClr val="008EAA"/>
                </a:solidFill>
              </a:rPr>
              <a:t>sätt </a:t>
            </a:r>
            <a:r>
              <a:rPr lang="sv-SE" sz="2000" dirty="0" smtClean="0"/>
              <a:t>och ger olika </a:t>
            </a:r>
            <a:r>
              <a:rPr lang="sv-SE" sz="2000" dirty="0"/>
              <a:t>förutsättningar både fysiskt och </a:t>
            </a:r>
            <a:r>
              <a:rPr lang="sv-SE" sz="2000" dirty="0" smtClean="0"/>
              <a:t>psykiskt mot att idrotta på land.</a:t>
            </a:r>
            <a:endParaRPr lang="sv-SE" sz="2000" dirty="0"/>
          </a:p>
          <a:p>
            <a:pPr>
              <a:lnSpc>
                <a:spcPct val="100000"/>
              </a:lnSpc>
            </a:pPr>
            <a:r>
              <a:rPr lang="sv-SE" sz="2000" dirty="0" smtClean="0"/>
              <a:t>Vatten är skonsamt att träna i, då det har </a:t>
            </a:r>
            <a:r>
              <a:rPr lang="sv-SE" sz="2000" dirty="0" smtClean="0">
                <a:solidFill>
                  <a:srgbClr val="008EAA"/>
                </a:solidFill>
              </a:rPr>
              <a:t>högre </a:t>
            </a:r>
            <a:r>
              <a:rPr lang="sv-SE" sz="2000" dirty="0">
                <a:solidFill>
                  <a:srgbClr val="008EAA"/>
                </a:solidFill>
              </a:rPr>
              <a:t>motstånd än </a:t>
            </a:r>
            <a:r>
              <a:rPr lang="sv-SE" sz="2000" dirty="0" smtClean="0">
                <a:solidFill>
                  <a:srgbClr val="008EAA"/>
                </a:solidFill>
              </a:rPr>
              <a:t>luft</a:t>
            </a:r>
            <a:r>
              <a:rPr lang="sv-SE" sz="2000" dirty="0" smtClean="0"/>
              <a:t>.</a:t>
            </a:r>
          </a:p>
          <a:p>
            <a:pPr>
              <a:lnSpc>
                <a:spcPct val="100000"/>
              </a:lnSpc>
            </a:pPr>
            <a:r>
              <a:rPr lang="sv-SE" sz="2000" dirty="0" smtClean="0"/>
              <a:t>I vatten är det även </a:t>
            </a:r>
            <a:r>
              <a:rPr lang="sv-SE" sz="2000" dirty="0" smtClean="0">
                <a:solidFill>
                  <a:srgbClr val="008EAA"/>
                </a:solidFill>
              </a:rPr>
              <a:t>högre tryck på kroppens muskler och lungor</a:t>
            </a:r>
            <a:r>
              <a:rPr lang="sv-SE" sz="2000" dirty="0" smtClean="0"/>
              <a:t>, vilket påverkar andningen. Det </a:t>
            </a:r>
            <a:r>
              <a:rPr lang="sv-SE" sz="2000" dirty="0" smtClean="0">
                <a:solidFill>
                  <a:srgbClr val="008EAA"/>
                </a:solidFill>
              </a:rPr>
              <a:t>driver även vätska </a:t>
            </a:r>
            <a:r>
              <a:rPr lang="sv-SE" sz="2000" dirty="0" smtClean="0"/>
              <a:t>ur din kropp och kan göra dig kissnödig. Kom ihåg att </a:t>
            </a:r>
            <a:r>
              <a:rPr lang="sv-SE" sz="2000" dirty="0" smtClean="0">
                <a:solidFill>
                  <a:srgbClr val="008EAA"/>
                </a:solidFill>
              </a:rPr>
              <a:t>dricka mycket för att behålla vätskebalans</a:t>
            </a:r>
            <a:r>
              <a:rPr lang="sv-SE" sz="2000" dirty="0" smtClean="0"/>
              <a:t>.</a:t>
            </a:r>
          </a:p>
          <a:p>
            <a:pPr>
              <a:lnSpc>
                <a:spcPct val="100000"/>
              </a:lnSpc>
            </a:pPr>
            <a:r>
              <a:rPr lang="sv-SE" sz="2000" dirty="0" smtClean="0"/>
              <a:t>Din kropp </a:t>
            </a:r>
            <a:r>
              <a:rPr lang="sv-SE" sz="2000" dirty="0" smtClean="0">
                <a:solidFill>
                  <a:srgbClr val="008EAA"/>
                </a:solidFill>
              </a:rPr>
              <a:t>strävar efter att ha en temperatur på </a:t>
            </a:r>
            <a:r>
              <a:rPr lang="sv-SE" sz="2000" dirty="0">
                <a:solidFill>
                  <a:srgbClr val="008EAA"/>
                </a:solidFill>
              </a:rPr>
              <a:t>+37 °C </a:t>
            </a:r>
            <a:r>
              <a:rPr lang="sv-SE" sz="2000" dirty="0"/>
              <a:t>för att fungera på bästa </a:t>
            </a:r>
            <a:r>
              <a:rPr lang="sv-SE" sz="2000" dirty="0" smtClean="0"/>
              <a:t>sätt. I </a:t>
            </a:r>
            <a:r>
              <a:rPr lang="sv-SE" sz="2000" dirty="0"/>
              <a:t>samband med muskelarbete </a:t>
            </a:r>
            <a:r>
              <a:rPr lang="sv-SE" sz="2000" dirty="0" smtClean="0"/>
              <a:t>på land kan din kroppstemperatur stiga upp till mer än </a:t>
            </a:r>
            <a:r>
              <a:rPr lang="sv-SE" sz="2000" dirty="0"/>
              <a:t>+39 °</a:t>
            </a:r>
            <a:r>
              <a:rPr lang="sv-SE" sz="2000" dirty="0" smtClean="0"/>
              <a:t>C. </a:t>
            </a:r>
            <a:r>
              <a:rPr lang="sv-SE" sz="2000" dirty="0"/>
              <a:t>Kroppen reagerar med att svettas för att på så sätt kyla ner </a:t>
            </a:r>
            <a:r>
              <a:rPr lang="sv-SE" sz="2000" dirty="0" smtClean="0"/>
              <a:t>kroppen. Du svettas även i vattnet, men </a:t>
            </a:r>
            <a:r>
              <a:rPr lang="sv-SE" sz="2000" dirty="0" smtClean="0">
                <a:solidFill>
                  <a:srgbClr val="008EAA"/>
                </a:solidFill>
              </a:rPr>
              <a:t>i vattnet </a:t>
            </a:r>
            <a:r>
              <a:rPr lang="sv-SE" sz="2000" dirty="0">
                <a:solidFill>
                  <a:srgbClr val="008EAA"/>
                </a:solidFill>
              </a:rPr>
              <a:t>tappar kroppen </a:t>
            </a:r>
            <a:r>
              <a:rPr lang="sv-SE" sz="2000" dirty="0" smtClean="0">
                <a:solidFill>
                  <a:srgbClr val="008EAA"/>
                </a:solidFill>
              </a:rPr>
              <a:t>även värme genom </a:t>
            </a:r>
            <a:r>
              <a:rPr lang="sv-SE" sz="2000" dirty="0">
                <a:solidFill>
                  <a:srgbClr val="008EAA"/>
                </a:solidFill>
              </a:rPr>
              <a:t>att </a:t>
            </a:r>
            <a:r>
              <a:rPr lang="sv-SE" sz="2000" dirty="0" smtClean="0">
                <a:solidFill>
                  <a:srgbClr val="008EAA"/>
                </a:solidFill>
              </a:rPr>
              <a:t>det kallare vattnet </a:t>
            </a:r>
            <a:r>
              <a:rPr lang="sv-SE" sz="2000" dirty="0">
                <a:solidFill>
                  <a:srgbClr val="008EAA"/>
                </a:solidFill>
              </a:rPr>
              <a:t>kommer i kontakt med huden</a:t>
            </a:r>
            <a:r>
              <a:rPr lang="sv-SE" sz="2000" dirty="0"/>
              <a:t>. </a:t>
            </a:r>
            <a:endParaRPr lang="sv-SE" sz="2000" dirty="0" smtClean="0"/>
          </a:p>
          <a:p>
            <a:pPr>
              <a:lnSpc>
                <a:spcPct val="100000"/>
              </a:lnSpc>
            </a:pPr>
            <a:r>
              <a:rPr lang="sv-SE" sz="2000" dirty="0" smtClean="0"/>
              <a:t>För </a:t>
            </a:r>
            <a:r>
              <a:rPr lang="sv-SE" sz="2000" dirty="0"/>
              <a:t>att bedriva verksamhet i vatten är det viktigt att </a:t>
            </a:r>
            <a:r>
              <a:rPr lang="sv-SE" sz="2000" dirty="0">
                <a:solidFill>
                  <a:srgbClr val="008EAA"/>
                </a:solidFill>
              </a:rPr>
              <a:t>vattnet håller en bra kvalitet</a:t>
            </a:r>
            <a:r>
              <a:rPr lang="sv-SE" sz="2000" dirty="0"/>
              <a:t>. Det som kan påverka vattenkvaliteten i en bassäng är </a:t>
            </a:r>
            <a:r>
              <a:rPr lang="sv-SE" sz="2000" dirty="0">
                <a:solidFill>
                  <a:srgbClr val="008EAA"/>
                </a:solidFill>
              </a:rPr>
              <a:t>främst de som använder </a:t>
            </a:r>
            <a:r>
              <a:rPr lang="sv-SE" sz="2000" dirty="0" smtClean="0">
                <a:solidFill>
                  <a:srgbClr val="008EAA"/>
                </a:solidFill>
              </a:rPr>
              <a:t>den </a:t>
            </a:r>
            <a:r>
              <a:rPr lang="sv-SE" sz="2000" dirty="0">
                <a:solidFill>
                  <a:srgbClr val="008EAA"/>
                </a:solidFill>
              </a:rPr>
              <a:t>och deras hygien</a:t>
            </a:r>
            <a:r>
              <a:rPr lang="sv-SE" sz="2000" dirty="0" smtClean="0"/>
              <a:t>.</a:t>
            </a:r>
            <a:endParaRPr lang="sv-SE" sz="2000" dirty="0"/>
          </a:p>
        </p:txBody>
      </p:sp>
    </p:spTree>
    <p:extLst>
      <p:ext uri="{BB962C8B-B14F-4D97-AF65-F5344CB8AC3E}">
        <p14:creationId xmlns:p14="http://schemas.microsoft.com/office/powerpoint/2010/main" val="20656749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r>
              <a:rPr lang="sv-SE" dirty="0" smtClean="0"/>
              <a:t>Vilka rutiner har du kring </a:t>
            </a:r>
            <a:r>
              <a:rPr lang="sv-SE" dirty="0"/>
              <a:t>att duscha innan </a:t>
            </a:r>
            <a:r>
              <a:rPr lang="sv-SE" dirty="0" smtClean="0"/>
              <a:t>du </a:t>
            </a:r>
            <a:r>
              <a:rPr lang="sv-SE" dirty="0"/>
              <a:t>hoppar i vattnet? Hur ser det ut i </a:t>
            </a:r>
            <a:r>
              <a:rPr lang="sv-SE" dirty="0" smtClean="0"/>
              <a:t>din grupp </a:t>
            </a:r>
            <a:r>
              <a:rPr lang="sv-SE" dirty="0"/>
              <a:t>och i föreningen</a:t>
            </a:r>
            <a:r>
              <a:rPr lang="sv-SE" dirty="0" smtClean="0"/>
              <a:t>?</a:t>
            </a:r>
            <a:endParaRPr lang="sv-SE" dirty="0"/>
          </a:p>
        </p:txBody>
      </p:sp>
    </p:spTree>
    <p:extLst>
      <p:ext uri="{BB962C8B-B14F-4D97-AF65-F5344CB8AC3E}">
        <p14:creationId xmlns:p14="http://schemas.microsoft.com/office/powerpoint/2010/main" val="38948686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Mekanik i simidrotten</a:t>
            </a:r>
            <a:endParaRPr lang="sv-SE" dirty="0"/>
          </a:p>
        </p:txBody>
      </p:sp>
      <p:sp>
        <p:nvSpPr>
          <p:cNvPr id="3" name="Platshållare för text 2"/>
          <p:cNvSpPr>
            <a:spLocks noGrp="1"/>
          </p:cNvSpPr>
          <p:nvPr>
            <p:ph type="body" sz="quarter" idx="11"/>
          </p:nvPr>
        </p:nvSpPr>
        <p:spPr>
          <a:xfrm>
            <a:off x="1358607" y="1480524"/>
            <a:ext cx="8774768" cy="5377476"/>
          </a:xfrm>
        </p:spPr>
        <p:txBody>
          <a:bodyPr/>
          <a:lstStyle/>
          <a:p>
            <a:pPr>
              <a:lnSpc>
                <a:spcPct val="100000"/>
              </a:lnSpc>
            </a:pPr>
            <a:r>
              <a:rPr lang="sv-SE" b="1" dirty="0" smtClean="0"/>
              <a:t>Kroppens tyngdpunkt</a:t>
            </a:r>
          </a:p>
          <a:p>
            <a:pPr lvl="1">
              <a:lnSpc>
                <a:spcPct val="100000"/>
              </a:lnSpc>
              <a:spcBef>
                <a:spcPts val="0"/>
              </a:spcBef>
            </a:pPr>
            <a:r>
              <a:rPr lang="sv-SE" sz="1500" dirty="0" smtClean="0"/>
              <a:t>Kroppens </a:t>
            </a:r>
            <a:r>
              <a:rPr lang="sv-SE" sz="1500" dirty="0" smtClean="0">
                <a:solidFill>
                  <a:srgbClr val="008EAA"/>
                </a:solidFill>
              </a:rPr>
              <a:t>förmåga att balansera i vattnet </a:t>
            </a:r>
            <a:r>
              <a:rPr lang="sv-SE" sz="1500" dirty="0" smtClean="0"/>
              <a:t>påverkas exempelvis när du växer eller bygger muskelmassa. Även huvudet </a:t>
            </a:r>
            <a:r>
              <a:rPr lang="sv-SE" sz="1500" dirty="0"/>
              <a:t>och armarnas </a:t>
            </a:r>
            <a:r>
              <a:rPr lang="sv-SE" sz="1500" dirty="0" smtClean="0"/>
              <a:t>position påverkar var kroppens tyngdpunkt hamnar.</a:t>
            </a:r>
          </a:p>
          <a:p>
            <a:pPr>
              <a:lnSpc>
                <a:spcPct val="100000"/>
              </a:lnSpc>
            </a:pPr>
            <a:r>
              <a:rPr lang="sv-SE" b="1" dirty="0" smtClean="0"/>
              <a:t>Densitet och flytförmåga</a:t>
            </a:r>
          </a:p>
          <a:p>
            <a:pPr lvl="1">
              <a:lnSpc>
                <a:spcPct val="100000"/>
              </a:lnSpc>
              <a:spcBef>
                <a:spcPts val="0"/>
              </a:spcBef>
            </a:pPr>
            <a:r>
              <a:rPr lang="sv-SE" sz="1500" dirty="0" smtClean="0">
                <a:solidFill>
                  <a:srgbClr val="008EAA"/>
                </a:solidFill>
              </a:rPr>
              <a:t>Kroppens </a:t>
            </a:r>
            <a:r>
              <a:rPr lang="sv-SE" sz="1500" dirty="0">
                <a:solidFill>
                  <a:srgbClr val="008EAA"/>
                </a:solidFill>
              </a:rPr>
              <a:t>sammansättning och densitet påverkar hur </a:t>
            </a:r>
            <a:r>
              <a:rPr lang="sv-SE" sz="1500" dirty="0" smtClean="0">
                <a:solidFill>
                  <a:srgbClr val="008EAA"/>
                </a:solidFill>
              </a:rPr>
              <a:t>du </a:t>
            </a:r>
            <a:r>
              <a:rPr lang="sv-SE" sz="1500" dirty="0">
                <a:solidFill>
                  <a:srgbClr val="008EAA"/>
                </a:solidFill>
              </a:rPr>
              <a:t>flyter</a:t>
            </a:r>
            <a:r>
              <a:rPr lang="sv-SE" sz="1500" dirty="0"/>
              <a:t>. Muskler har högre densitet än fett vilket gör att muskler lättare sjunker. Alla kan dock hitta sitt sätt att flyta på utifrån sina förutsättningar. </a:t>
            </a:r>
            <a:endParaRPr lang="sv-SE" sz="1500" dirty="0" smtClean="0"/>
          </a:p>
          <a:p>
            <a:pPr>
              <a:lnSpc>
                <a:spcPct val="100000"/>
              </a:lnSpc>
            </a:pPr>
            <a:r>
              <a:rPr lang="sv-SE" b="1" dirty="0"/>
              <a:t>Motstånd i </a:t>
            </a:r>
            <a:r>
              <a:rPr lang="sv-SE" b="1" dirty="0" smtClean="0"/>
              <a:t>vattnet</a:t>
            </a:r>
          </a:p>
          <a:p>
            <a:pPr lvl="1">
              <a:lnSpc>
                <a:spcPct val="100000"/>
              </a:lnSpc>
              <a:spcBef>
                <a:spcPts val="0"/>
              </a:spcBef>
            </a:pPr>
            <a:r>
              <a:rPr lang="sv-SE" sz="1500" dirty="0" smtClean="0"/>
              <a:t>På </a:t>
            </a:r>
            <a:r>
              <a:rPr lang="sv-SE" sz="1500" dirty="0"/>
              <a:t>grund av att vattnet har </a:t>
            </a:r>
            <a:r>
              <a:rPr lang="sv-SE" sz="1500" dirty="0">
                <a:solidFill>
                  <a:srgbClr val="008EAA"/>
                </a:solidFill>
              </a:rPr>
              <a:t>högre densitet än luft </a:t>
            </a:r>
            <a:r>
              <a:rPr lang="sv-SE" sz="1500" dirty="0"/>
              <a:t>skapar det också </a:t>
            </a:r>
            <a:r>
              <a:rPr lang="sv-SE" sz="1500" dirty="0">
                <a:solidFill>
                  <a:srgbClr val="008EAA"/>
                </a:solidFill>
              </a:rPr>
              <a:t>större motstånd när du ska röra </a:t>
            </a:r>
            <a:r>
              <a:rPr lang="sv-SE" sz="1500" dirty="0" smtClean="0">
                <a:solidFill>
                  <a:srgbClr val="008EAA"/>
                </a:solidFill>
              </a:rPr>
              <a:t>dig</a:t>
            </a:r>
            <a:r>
              <a:rPr lang="sv-SE" sz="1500" dirty="0" smtClean="0"/>
              <a:t>. </a:t>
            </a:r>
            <a:r>
              <a:rPr lang="sv-SE" sz="1500" dirty="0">
                <a:solidFill>
                  <a:srgbClr val="008EAA"/>
                </a:solidFill>
              </a:rPr>
              <a:t>G</a:t>
            </a:r>
            <a:r>
              <a:rPr lang="sv-SE" sz="1500" dirty="0" smtClean="0">
                <a:solidFill>
                  <a:srgbClr val="008EAA"/>
                </a:solidFill>
              </a:rPr>
              <a:t>enom </a:t>
            </a:r>
            <a:r>
              <a:rPr lang="sv-SE" sz="1500" dirty="0">
                <a:solidFill>
                  <a:srgbClr val="008EAA"/>
                </a:solidFill>
              </a:rPr>
              <a:t>vattnets högre densitet </a:t>
            </a:r>
            <a:r>
              <a:rPr lang="sv-SE" sz="1500" dirty="0" smtClean="0"/>
              <a:t>kan du ”ta tag” i vattnet och flytta kroppen framåt. För att bli mer effektiv behöver du även </a:t>
            </a:r>
            <a:r>
              <a:rPr lang="sv-SE" sz="1500" dirty="0">
                <a:solidFill>
                  <a:srgbClr val="008EAA"/>
                </a:solidFill>
              </a:rPr>
              <a:t>minimera </a:t>
            </a:r>
            <a:r>
              <a:rPr lang="sv-SE" sz="1500" dirty="0" smtClean="0">
                <a:solidFill>
                  <a:srgbClr val="008EAA"/>
                </a:solidFill>
              </a:rPr>
              <a:t>motståndet</a:t>
            </a:r>
            <a:r>
              <a:rPr lang="sv-SE" sz="1500" dirty="0">
                <a:solidFill>
                  <a:srgbClr val="008EAA"/>
                </a:solidFill>
              </a:rPr>
              <a:t> </a:t>
            </a:r>
            <a:r>
              <a:rPr lang="sv-SE" sz="1500" dirty="0" smtClean="0"/>
              <a:t>genom att vara strömlinjeformad vid simning och frånskjut.</a:t>
            </a:r>
            <a:endParaRPr lang="sv-SE" sz="1500" dirty="0"/>
          </a:p>
          <a:p>
            <a:pPr>
              <a:lnSpc>
                <a:spcPct val="100000"/>
              </a:lnSpc>
            </a:pPr>
            <a:r>
              <a:rPr lang="sv-SE" b="1" dirty="0" smtClean="0"/>
              <a:t>Framåtdrift</a:t>
            </a:r>
          </a:p>
          <a:p>
            <a:pPr lvl="1">
              <a:lnSpc>
                <a:spcPct val="100000"/>
              </a:lnSpc>
              <a:spcBef>
                <a:spcPts val="0"/>
              </a:spcBef>
            </a:pPr>
            <a:r>
              <a:rPr lang="sv-SE" sz="1500" dirty="0"/>
              <a:t>Det som bidrar till framåtdriften och att du rör dig i vattnet är bland annat </a:t>
            </a:r>
            <a:r>
              <a:rPr lang="sv-SE" sz="1500" dirty="0">
                <a:solidFill>
                  <a:srgbClr val="008EAA"/>
                </a:solidFill>
              </a:rPr>
              <a:t>lyft- och tryckkraften</a:t>
            </a:r>
            <a:r>
              <a:rPr lang="sv-SE" sz="1500" dirty="0"/>
              <a:t>. </a:t>
            </a:r>
            <a:r>
              <a:rPr lang="sv-SE" sz="1500" dirty="0">
                <a:solidFill>
                  <a:srgbClr val="008EAA"/>
                </a:solidFill>
              </a:rPr>
              <a:t>Lyftkraften gör att du flyter i vattnet</a:t>
            </a:r>
            <a:r>
              <a:rPr lang="sv-SE" sz="1500" dirty="0"/>
              <a:t> och </a:t>
            </a:r>
            <a:r>
              <a:rPr lang="sv-SE" sz="1500" dirty="0">
                <a:solidFill>
                  <a:srgbClr val="008EAA"/>
                </a:solidFill>
              </a:rPr>
              <a:t>tryckkraften är den kraft som uppstår när du pressar mot </a:t>
            </a:r>
            <a:r>
              <a:rPr lang="sv-SE" sz="1500" dirty="0" smtClean="0">
                <a:solidFill>
                  <a:srgbClr val="008EAA"/>
                </a:solidFill>
              </a:rPr>
              <a:t>rörelseriktningen</a:t>
            </a:r>
            <a:r>
              <a:rPr lang="sv-SE" sz="1500" dirty="0" smtClean="0"/>
              <a:t>, det </a:t>
            </a:r>
            <a:r>
              <a:rPr lang="sv-SE" sz="1500" dirty="0"/>
              <a:t>vill säga att du genom att föra vattnet bakåt själv åker framåt. </a:t>
            </a:r>
            <a:endParaRPr lang="sv-SE" sz="1500" dirty="0" smtClean="0"/>
          </a:p>
          <a:p>
            <a:pPr>
              <a:lnSpc>
                <a:spcPct val="100000"/>
              </a:lnSpc>
            </a:pPr>
            <a:r>
              <a:rPr lang="sv-SE" b="1" dirty="0" smtClean="0"/>
              <a:t>Rotationskraft</a:t>
            </a:r>
          </a:p>
          <a:p>
            <a:pPr lvl="1">
              <a:lnSpc>
                <a:spcPct val="100000"/>
              </a:lnSpc>
              <a:spcBef>
                <a:spcPts val="0"/>
              </a:spcBef>
            </a:pPr>
            <a:r>
              <a:rPr lang="sv-SE" sz="1500" dirty="0" smtClean="0">
                <a:solidFill>
                  <a:srgbClr val="008EAA"/>
                </a:solidFill>
              </a:rPr>
              <a:t>Rotationer </a:t>
            </a:r>
            <a:r>
              <a:rPr lang="sv-SE" sz="1500" dirty="0">
                <a:solidFill>
                  <a:srgbClr val="008EAA"/>
                </a:solidFill>
              </a:rPr>
              <a:t>kring den långa axeln </a:t>
            </a:r>
            <a:r>
              <a:rPr lang="sv-SE" sz="1500" dirty="0"/>
              <a:t>går från huvud till fötter och används till </a:t>
            </a:r>
            <a:r>
              <a:rPr lang="sv-SE" sz="1500" dirty="0" smtClean="0"/>
              <a:t>exempel i </a:t>
            </a:r>
            <a:r>
              <a:rPr lang="sv-SE" sz="1500" dirty="0"/>
              <a:t>crawl </a:t>
            </a:r>
            <a:r>
              <a:rPr lang="sv-SE" sz="1500" dirty="0" smtClean="0"/>
              <a:t>och ryggsim. </a:t>
            </a:r>
            <a:r>
              <a:rPr lang="sv-SE" sz="1500" dirty="0" smtClean="0">
                <a:solidFill>
                  <a:srgbClr val="008EAA"/>
                </a:solidFill>
              </a:rPr>
              <a:t>Rotationer kring den korta axeln </a:t>
            </a:r>
            <a:r>
              <a:rPr lang="sv-SE" sz="1500" dirty="0" smtClean="0"/>
              <a:t>går på tvären genom kroppen och används </a:t>
            </a:r>
            <a:r>
              <a:rPr lang="sv-SE" sz="1500" dirty="0"/>
              <a:t>till exempel </a:t>
            </a:r>
            <a:r>
              <a:rPr lang="sv-SE" sz="1500" dirty="0" smtClean="0"/>
              <a:t>vid vändningar samt </a:t>
            </a:r>
            <a:r>
              <a:rPr lang="sv-SE" sz="1500" dirty="0"/>
              <a:t>i </a:t>
            </a:r>
            <a:r>
              <a:rPr lang="sv-SE" sz="1500" dirty="0" smtClean="0"/>
              <a:t>bröstsim </a:t>
            </a:r>
            <a:r>
              <a:rPr lang="sv-SE" sz="1500" dirty="0"/>
              <a:t>och fjärilssim</a:t>
            </a:r>
            <a:r>
              <a:rPr lang="sv-SE" sz="1500" dirty="0" smtClean="0"/>
              <a:t>.</a:t>
            </a:r>
          </a:p>
        </p:txBody>
      </p:sp>
    </p:spTree>
    <p:extLst>
      <p:ext uri="{BB962C8B-B14F-4D97-AF65-F5344CB8AC3E}">
        <p14:creationId xmlns:p14="http://schemas.microsoft.com/office/powerpoint/2010/main" val="54974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chemeClr val="bg2"/>
                                      </p:to>
                                    </p:animClr>
                                  </p:sub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8" end="8"/>
                                            </p:txEl>
                                          </p:spTgt>
                                        </p:tgtEl>
                                        <p:attrNameLst>
                                          <p:attrName>ppt_c</p:attrName>
                                        </p:attrNameLst>
                                      </p:cBhvr>
                                      <p:to>
                                        <a:schemeClr val="bg2"/>
                                      </p:to>
                                    </p:animClr>
                                  </p:sub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9" end="9"/>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p:txBody>
          <a:bodyPr/>
          <a:lstStyle/>
          <a:p>
            <a:r>
              <a:rPr lang="sv-SE" dirty="0" smtClean="0"/>
              <a:t>Säkerhet!</a:t>
            </a:r>
            <a:endParaRPr lang="sv-SE" dirty="0"/>
          </a:p>
        </p:txBody>
      </p:sp>
      <p:sp>
        <p:nvSpPr>
          <p:cNvPr id="4" name="Platshållare för text 3"/>
          <p:cNvSpPr>
            <a:spLocks noGrp="1"/>
          </p:cNvSpPr>
          <p:nvPr>
            <p:ph type="body" sz="quarter" idx="11"/>
          </p:nvPr>
        </p:nvSpPr>
        <p:spPr/>
        <p:txBody>
          <a:bodyPr/>
          <a:lstStyle/>
          <a:p>
            <a:r>
              <a:rPr lang="sv-SE" dirty="0" smtClean="0"/>
              <a:t>Vad behöver du känna till kring säkerhet vid träning i vatten inom din simidrott? Diskutera nedanstående frågeställningar:</a:t>
            </a:r>
            <a:endParaRPr lang="sv-SE" dirty="0"/>
          </a:p>
        </p:txBody>
      </p:sp>
      <p:sp>
        <p:nvSpPr>
          <p:cNvPr id="9" name="Rektangel med rundade hörn 8"/>
          <p:cNvSpPr/>
          <p:nvPr/>
        </p:nvSpPr>
        <p:spPr>
          <a:xfrm>
            <a:off x="1496722" y="2658304"/>
            <a:ext cx="2360448" cy="917264"/>
          </a:xfrm>
          <a:prstGeom prst="roundRect">
            <a:avLst/>
          </a:prstGeom>
          <a:gradFill flip="none" rotWithShape="1">
            <a:gsLst>
              <a:gs pos="0">
                <a:srgbClr val="008EAA">
                  <a:tint val="66000"/>
                  <a:satMod val="160000"/>
                </a:srgbClr>
              </a:gs>
              <a:gs pos="50000">
                <a:srgbClr val="008EAA">
                  <a:tint val="44500"/>
                  <a:satMod val="160000"/>
                </a:srgbClr>
              </a:gs>
              <a:gs pos="100000">
                <a:srgbClr val="008EAA">
                  <a:tint val="23500"/>
                  <a:satMod val="160000"/>
                </a:srgbClr>
              </a:gs>
            </a:gsLst>
            <a:lin ang="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a:solidFill>
                  <a:schemeClr val="tx1"/>
                </a:solidFill>
                <a:latin typeface="Calibri" panose="020F0502020204030204" pitchFamily="34" charset="0"/>
                <a:cs typeface="Calibri" panose="020F0502020204030204" pitchFamily="34" charset="0"/>
              </a:rPr>
              <a:t>Var finns </a:t>
            </a:r>
            <a:r>
              <a:rPr lang="sv-SE" sz="1600" dirty="0" smtClean="0">
                <a:solidFill>
                  <a:schemeClr val="tx1"/>
                </a:solidFill>
                <a:latin typeface="Calibri" panose="020F0502020204030204" pitchFamily="34" charset="0"/>
                <a:cs typeface="Calibri" panose="020F0502020204030204" pitchFamily="34" charset="0"/>
              </a:rPr>
              <a:t>första hjälpen-utrustning i simhallen?</a:t>
            </a:r>
            <a:endParaRPr lang="sv-SE" sz="1600" dirty="0">
              <a:solidFill>
                <a:schemeClr val="tx1"/>
              </a:solidFill>
              <a:latin typeface="Calibri" panose="020F0502020204030204" pitchFamily="34" charset="0"/>
              <a:cs typeface="Calibri" panose="020F0502020204030204" pitchFamily="34" charset="0"/>
            </a:endParaRPr>
          </a:p>
        </p:txBody>
      </p:sp>
      <p:sp>
        <p:nvSpPr>
          <p:cNvPr id="13" name="Rektangel med rundade hörn 12"/>
          <p:cNvSpPr/>
          <p:nvPr/>
        </p:nvSpPr>
        <p:spPr>
          <a:xfrm>
            <a:off x="1496721" y="3941735"/>
            <a:ext cx="2360448" cy="904239"/>
          </a:xfrm>
          <a:prstGeom prst="roundRect">
            <a:avLst/>
          </a:prstGeom>
          <a:gradFill flip="none" rotWithShape="1">
            <a:gsLst>
              <a:gs pos="0">
                <a:srgbClr val="008EAA">
                  <a:tint val="66000"/>
                  <a:satMod val="160000"/>
                </a:srgbClr>
              </a:gs>
              <a:gs pos="50000">
                <a:srgbClr val="008EAA">
                  <a:tint val="44500"/>
                  <a:satMod val="160000"/>
                </a:srgbClr>
              </a:gs>
              <a:gs pos="100000">
                <a:srgbClr val="008EAA">
                  <a:tint val="23500"/>
                  <a:satMod val="160000"/>
                </a:srgbClr>
              </a:gs>
            </a:gsLst>
            <a:lin ang="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sv-SE" sz="1600" dirty="0">
                <a:solidFill>
                  <a:schemeClr val="tx1"/>
                </a:solidFill>
                <a:latin typeface="Calibri" panose="020F0502020204030204" pitchFamily="34" charset="0"/>
                <a:cs typeface="Calibri" panose="020F0502020204030204" pitchFamily="34" charset="0"/>
              </a:rPr>
              <a:t>Hur ser rutinerna ut vid en olycka</a:t>
            </a:r>
            <a:r>
              <a:rPr lang="sv-SE" sz="1600" dirty="0" smtClean="0">
                <a:solidFill>
                  <a:schemeClr val="tx1"/>
                </a:solidFill>
                <a:latin typeface="Calibri" panose="020F0502020204030204" pitchFamily="34" charset="0"/>
                <a:cs typeface="Calibri" panose="020F0502020204030204" pitchFamily="34" charset="0"/>
              </a:rPr>
              <a:t>? Vem gör vad? Ansvarig i föreningen?</a:t>
            </a:r>
            <a:endParaRPr lang="sv-SE" sz="1600" dirty="0">
              <a:solidFill>
                <a:schemeClr val="tx1"/>
              </a:solidFill>
              <a:latin typeface="Calibri" panose="020F0502020204030204" pitchFamily="34" charset="0"/>
              <a:cs typeface="Calibri" panose="020F0502020204030204" pitchFamily="34" charset="0"/>
            </a:endParaRPr>
          </a:p>
        </p:txBody>
      </p:sp>
      <p:sp>
        <p:nvSpPr>
          <p:cNvPr id="15" name="Rektangel med rundade hörn 14"/>
          <p:cNvSpPr/>
          <p:nvPr/>
        </p:nvSpPr>
        <p:spPr>
          <a:xfrm>
            <a:off x="4565767" y="2658305"/>
            <a:ext cx="2360447" cy="922458"/>
          </a:xfrm>
          <a:prstGeom prst="roundRect">
            <a:avLst/>
          </a:prstGeom>
          <a:gradFill flip="none" rotWithShape="1">
            <a:gsLst>
              <a:gs pos="0">
                <a:srgbClr val="008EAA">
                  <a:tint val="66000"/>
                  <a:satMod val="160000"/>
                </a:srgbClr>
              </a:gs>
              <a:gs pos="50000">
                <a:srgbClr val="008EAA">
                  <a:tint val="44500"/>
                  <a:satMod val="160000"/>
                </a:srgbClr>
              </a:gs>
              <a:gs pos="100000">
                <a:srgbClr val="008EAA">
                  <a:tint val="23500"/>
                  <a:satMod val="160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smtClean="0">
                <a:solidFill>
                  <a:schemeClr val="tx1"/>
                </a:solidFill>
                <a:latin typeface="Calibri" panose="020F0502020204030204" pitchFamily="34" charset="0"/>
                <a:cs typeface="Calibri" panose="020F0502020204030204" pitchFamily="34" charset="0"/>
              </a:rPr>
              <a:t>Har föreningen några policydokument du behöver känna till?</a:t>
            </a:r>
            <a:endParaRPr lang="sv-SE" sz="1600" dirty="0">
              <a:solidFill>
                <a:schemeClr val="tx1"/>
              </a:solidFill>
              <a:latin typeface="Calibri" panose="020F0502020204030204" pitchFamily="34" charset="0"/>
              <a:cs typeface="Calibri" panose="020F0502020204030204" pitchFamily="34" charset="0"/>
            </a:endParaRPr>
          </a:p>
        </p:txBody>
      </p:sp>
      <p:sp>
        <p:nvSpPr>
          <p:cNvPr id="18" name="Rektangel med rundade hörn 17"/>
          <p:cNvSpPr/>
          <p:nvPr/>
        </p:nvSpPr>
        <p:spPr>
          <a:xfrm>
            <a:off x="4565767" y="3941736"/>
            <a:ext cx="2360447" cy="909432"/>
          </a:xfrm>
          <a:prstGeom prst="roundRect">
            <a:avLst/>
          </a:prstGeom>
          <a:gradFill flip="none" rotWithShape="1">
            <a:gsLst>
              <a:gs pos="0">
                <a:srgbClr val="008EAA">
                  <a:tint val="66000"/>
                  <a:satMod val="160000"/>
                </a:srgbClr>
              </a:gs>
              <a:gs pos="50000">
                <a:srgbClr val="008EAA">
                  <a:tint val="44500"/>
                  <a:satMod val="160000"/>
                </a:srgbClr>
              </a:gs>
              <a:gs pos="100000">
                <a:srgbClr val="008EAA">
                  <a:tint val="23500"/>
                  <a:satMod val="160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smtClean="0">
                <a:solidFill>
                  <a:schemeClr val="tx1"/>
                </a:solidFill>
                <a:latin typeface="Calibri" panose="020F0502020204030204" pitchFamily="34" charset="0"/>
                <a:cs typeface="Calibri" panose="020F0502020204030204" pitchFamily="34" charset="0"/>
              </a:rPr>
              <a:t>Hur larmar du - direktlarm eller 112?</a:t>
            </a:r>
            <a:endParaRPr lang="sv-SE" sz="1600" dirty="0">
              <a:solidFill>
                <a:schemeClr val="tx1"/>
              </a:solidFill>
              <a:latin typeface="Calibri" panose="020F0502020204030204" pitchFamily="34" charset="0"/>
              <a:cs typeface="Calibri" panose="020F0502020204030204" pitchFamily="34" charset="0"/>
            </a:endParaRPr>
          </a:p>
        </p:txBody>
      </p:sp>
      <p:sp>
        <p:nvSpPr>
          <p:cNvPr id="20" name="Rektangel med rundade hörn 19"/>
          <p:cNvSpPr/>
          <p:nvPr/>
        </p:nvSpPr>
        <p:spPr>
          <a:xfrm>
            <a:off x="7634811" y="3941736"/>
            <a:ext cx="2360447" cy="909432"/>
          </a:xfrm>
          <a:prstGeom prst="roundRect">
            <a:avLst/>
          </a:prstGeom>
          <a:gradFill flip="none" rotWithShape="1">
            <a:gsLst>
              <a:gs pos="0">
                <a:srgbClr val="008EAA">
                  <a:tint val="66000"/>
                  <a:satMod val="160000"/>
                </a:srgbClr>
              </a:gs>
              <a:gs pos="50000">
                <a:srgbClr val="008EAA">
                  <a:tint val="44500"/>
                  <a:satMod val="160000"/>
                </a:srgbClr>
              </a:gs>
              <a:gs pos="100000">
                <a:srgbClr val="008EAA">
                  <a:tint val="23500"/>
                  <a:satMod val="160000"/>
                </a:srgb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smtClean="0">
                <a:solidFill>
                  <a:schemeClr val="tx1"/>
                </a:solidFill>
                <a:latin typeface="Calibri" panose="020F0502020204030204" pitchFamily="34" charset="0"/>
                <a:cs typeface="Calibri" panose="020F0502020204030204" pitchFamily="34" charset="0"/>
              </a:rPr>
              <a:t>Var finns badpersonalen (om de inte är vid bassängen)?</a:t>
            </a:r>
            <a:endParaRPr lang="sv-SE" sz="1600" dirty="0">
              <a:solidFill>
                <a:schemeClr val="tx1"/>
              </a:solidFill>
              <a:latin typeface="Calibri" panose="020F0502020204030204" pitchFamily="34" charset="0"/>
              <a:cs typeface="Calibri" panose="020F0502020204030204" pitchFamily="34" charset="0"/>
            </a:endParaRPr>
          </a:p>
        </p:txBody>
      </p:sp>
      <p:sp>
        <p:nvSpPr>
          <p:cNvPr id="16" name="Rektangel med rundade hörn 15"/>
          <p:cNvSpPr/>
          <p:nvPr/>
        </p:nvSpPr>
        <p:spPr>
          <a:xfrm>
            <a:off x="7621756" y="2658304"/>
            <a:ext cx="2373502" cy="927453"/>
          </a:xfrm>
          <a:prstGeom prst="roundRect">
            <a:avLst/>
          </a:prstGeom>
          <a:gradFill flip="none" rotWithShape="1">
            <a:gsLst>
              <a:gs pos="0">
                <a:srgbClr val="008EAA">
                  <a:tint val="66000"/>
                  <a:satMod val="160000"/>
                </a:srgbClr>
              </a:gs>
              <a:gs pos="50000">
                <a:srgbClr val="008EAA">
                  <a:tint val="44500"/>
                  <a:satMod val="160000"/>
                </a:srgbClr>
              </a:gs>
              <a:gs pos="100000">
                <a:srgbClr val="008EAA">
                  <a:tint val="23500"/>
                  <a:satMod val="160000"/>
                </a:srgb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600" dirty="0" smtClean="0">
                <a:solidFill>
                  <a:schemeClr val="tx1"/>
                </a:solidFill>
                <a:latin typeface="Calibri" panose="020F0502020204030204" pitchFamily="34" charset="0"/>
                <a:cs typeface="Calibri" panose="020F0502020204030204" pitchFamily="34" charset="0"/>
              </a:rPr>
              <a:t>Var finns återsamlingsplatsen i simhallen?</a:t>
            </a:r>
            <a:endParaRPr lang="sv-SE" sz="1600" dirty="0">
              <a:solidFill>
                <a:schemeClr val="tx1"/>
              </a:solidFill>
              <a:latin typeface="Calibri" panose="020F0502020204030204" pitchFamily="34" charset="0"/>
              <a:cs typeface="Calibri" panose="020F0502020204030204" pitchFamily="34" charset="0"/>
            </a:endParaRPr>
          </a:p>
        </p:txBody>
      </p:sp>
      <p:sp>
        <p:nvSpPr>
          <p:cNvPr id="22" name="Rektangel med rundade hörn 21"/>
          <p:cNvSpPr/>
          <p:nvPr/>
        </p:nvSpPr>
        <p:spPr>
          <a:xfrm>
            <a:off x="7634812" y="5212142"/>
            <a:ext cx="2360447" cy="909432"/>
          </a:xfrm>
          <a:prstGeom prst="roundRect">
            <a:avLst/>
          </a:prstGeom>
          <a:gradFill flip="none" rotWithShape="1">
            <a:gsLst>
              <a:gs pos="0">
                <a:srgbClr val="008EAA">
                  <a:tint val="66000"/>
                  <a:satMod val="160000"/>
                </a:srgbClr>
              </a:gs>
              <a:gs pos="50000">
                <a:srgbClr val="008EAA">
                  <a:tint val="44500"/>
                  <a:satMod val="160000"/>
                </a:srgbClr>
              </a:gs>
              <a:gs pos="100000">
                <a:srgbClr val="008EAA">
                  <a:tint val="23500"/>
                  <a:satMod val="160000"/>
                </a:srgbClr>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sv-SE" sz="1600" dirty="0">
                <a:solidFill>
                  <a:schemeClr val="tx1"/>
                </a:solidFill>
                <a:latin typeface="Calibri" panose="020F0502020204030204" pitchFamily="34" charset="0"/>
                <a:cs typeface="Calibri" panose="020F0502020204030204" pitchFamily="34" charset="0"/>
              </a:rPr>
              <a:t>Vad gör vi om vi är i vattnet och brandlarmet går?</a:t>
            </a:r>
          </a:p>
        </p:txBody>
      </p:sp>
      <p:sp>
        <p:nvSpPr>
          <p:cNvPr id="23" name="Rektangel med rundade hörn 22"/>
          <p:cNvSpPr/>
          <p:nvPr/>
        </p:nvSpPr>
        <p:spPr>
          <a:xfrm>
            <a:off x="4565767" y="5212142"/>
            <a:ext cx="2360447" cy="909432"/>
          </a:xfrm>
          <a:prstGeom prst="roundRect">
            <a:avLst/>
          </a:prstGeom>
          <a:gradFill flip="none" rotWithShape="1">
            <a:gsLst>
              <a:gs pos="0">
                <a:srgbClr val="008EAA">
                  <a:tint val="66000"/>
                  <a:satMod val="160000"/>
                </a:srgbClr>
              </a:gs>
              <a:gs pos="50000">
                <a:srgbClr val="008EAA">
                  <a:tint val="44500"/>
                  <a:satMod val="160000"/>
                </a:srgbClr>
              </a:gs>
              <a:gs pos="100000">
                <a:srgbClr val="008EAA">
                  <a:tint val="23500"/>
                  <a:satMod val="160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sv-SE" sz="1600" dirty="0">
                <a:solidFill>
                  <a:schemeClr val="tx1"/>
                </a:solidFill>
                <a:latin typeface="Calibri" panose="020F0502020204030204" pitchFamily="34" charset="0"/>
                <a:cs typeface="Calibri" panose="020F0502020204030204" pitchFamily="34" charset="0"/>
              </a:rPr>
              <a:t>Finns det någon hjärtstartare i </a:t>
            </a:r>
            <a:r>
              <a:rPr lang="sv-SE" sz="1600" dirty="0" smtClean="0">
                <a:solidFill>
                  <a:schemeClr val="tx1"/>
                </a:solidFill>
                <a:latin typeface="Calibri" panose="020F0502020204030204" pitchFamily="34" charset="0"/>
                <a:cs typeface="Calibri" panose="020F0502020204030204" pitchFamily="34" charset="0"/>
              </a:rPr>
              <a:t>simhallen?</a:t>
            </a:r>
            <a:endParaRPr lang="sv-SE" sz="1600" dirty="0">
              <a:solidFill>
                <a:schemeClr val="tx1"/>
              </a:solidFill>
              <a:latin typeface="Calibri" panose="020F0502020204030204" pitchFamily="34" charset="0"/>
              <a:cs typeface="Calibri" panose="020F0502020204030204" pitchFamily="34" charset="0"/>
            </a:endParaRPr>
          </a:p>
        </p:txBody>
      </p:sp>
      <p:sp>
        <p:nvSpPr>
          <p:cNvPr id="24" name="Rektangel med rundade hörn 23"/>
          <p:cNvSpPr/>
          <p:nvPr/>
        </p:nvSpPr>
        <p:spPr>
          <a:xfrm>
            <a:off x="1496722" y="5212142"/>
            <a:ext cx="2360447" cy="909432"/>
          </a:xfrm>
          <a:prstGeom prst="roundRect">
            <a:avLst/>
          </a:prstGeom>
          <a:gradFill flip="none" rotWithShape="1">
            <a:gsLst>
              <a:gs pos="0">
                <a:srgbClr val="008EAA">
                  <a:tint val="66000"/>
                  <a:satMod val="160000"/>
                </a:srgbClr>
              </a:gs>
              <a:gs pos="50000">
                <a:srgbClr val="008EAA">
                  <a:tint val="44500"/>
                  <a:satMod val="160000"/>
                </a:srgbClr>
              </a:gs>
              <a:gs pos="100000">
                <a:srgbClr val="008EAA">
                  <a:tint val="23500"/>
                  <a:satMod val="160000"/>
                </a:srgbClr>
              </a:gs>
            </a:gsLst>
            <a:lin ang="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sv-SE" sz="1600" dirty="0">
                <a:solidFill>
                  <a:schemeClr val="tx1"/>
                </a:solidFill>
                <a:latin typeface="Calibri" panose="020F0502020204030204" pitchFamily="34" charset="0"/>
                <a:cs typeface="Calibri" panose="020F0502020204030204" pitchFamily="34" charset="0"/>
              </a:rPr>
              <a:t>Utrymningsvägar och </a:t>
            </a:r>
            <a:r>
              <a:rPr lang="sv-SE" sz="1600" dirty="0" smtClean="0">
                <a:solidFill>
                  <a:schemeClr val="tx1"/>
                </a:solidFill>
                <a:latin typeface="Calibri" panose="020F0502020204030204" pitchFamily="34" charset="0"/>
                <a:cs typeface="Calibri" panose="020F0502020204030204" pitchFamily="34" charset="0"/>
              </a:rPr>
              <a:t>uppsamlingsplats i simhallen?</a:t>
            </a:r>
            <a:endParaRPr lang="sv-SE" sz="16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583309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pPr marL="457200" indent="-457200">
              <a:buFont typeface="Arial" panose="020B0604020202020204" pitchFamily="34" charset="0"/>
              <a:buChar char="•"/>
            </a:pPr>
            <a:r>
              <a:rPr lang="sv-SE" dirty="0"/>
              <a:t>Simningens ABC</a:t>
            </a:r>
          </a:p>
          <a:p>
            <a:pPr marL="457200" indent="-457200">
              <a:buFont typeface="Arial" panose="020B0604020202020204" pitchFamily="34" charset="0"/>
              <a:buChar char="•"/>
            </a:pPr>
            <a:r>
              <a:rPr lang="sv-SE" dirty="0"/>
              <a:t>Exempel på bra simteknik i de olika simsätten</a:t>
            </a:r>
          </a:p>
          <a:p>
            <a:pPr marL="457200" indent="-457200">
              <a:buFont typeface="Arial" panose="020B0604020202020204" pitchFamily="34" charset="0"/>
              <a:buChar char="•"/>
            </a:pPr>
            <a:r>
              <a:rPr lang="sv-SE" dirty="0"/>
              <a:t>Hur ska jag bygga upp mitt simsätt?</a:t>
            </a:r>
          </a:p>
          <a:p>
            <a:pPr marL="457200" indent="-457200">
              <a:buFont typeface="Arial" panose="020B0604020202020204" pitchFamily="34" charset="0"/>
              <a:buChar char="•"/>
            </a:pPr>
            <a:r>
              <a:rPr lang="sv-SE" dirty="0"/>
              <a:t>(Fördjupningsuppgift</a:t>
            </a:r>
            <a:r>
              <a:rPr lang="sv-SE" dirty="0" smtClean="0"/>
              <a:t>)</a:t>
            </a:r>
          </a:p>
        </p:txBody>
      </p:sp>
      <p:sp>
        <p:nvSpPr>
          <p:cNvPr id="3" name="Rubrik 2"/>
          <p:cNvSpPr>
            <a:spLocks noGrp="1"/>
          </p:cNvSpPr>
          <p:nvPr>
            <p:ph type="ctrTitle"/>
          </p:nvPr>
        </p:nvSpPr>
        <p:spPr/>
        <p:txBody>
          <a:bodyPr>
            <a:normAutofit/>
          </a:bodyPr>
          <a:lstStyle/>
          <a:p>
            <a:r>
              <a:rPr lang="sv-SE" dirty="0" smtClean="0"/>
              <a:t>Simteknik</a:t>
            </a:r>
            <a:endParaRPr lang="sv-SE" dirty="0"/>
          </a:p>
        </p:txBody>
      </p:sp>
    </p:spTree>
    <p:extLst>
      <p:ext uri="{BB962C8B-B14F-4D97-AF65-F5344CB8AC3E}">
        <p14:creationId xmlns:p14="http://schemas.microsoft.com/office/powerpoint/2010/main" val="35426262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10"/>
          <p:cNvSpPr>
            <a:spLocks noGrp="1"/>
          </p:cNvSpPr>
          <p:nvPr>
            <p:ph type="ctrTitle"/>
          </p:nvPr>
        </p:nvSpPr>
        <p:spPr/>
        <p:txBody>
          <a:bodyPr/>
          <a:lstStyle/>
          <a:p>
            <a:r>
              <a:rPr lang="sv-SE" dirty="0" smtClean="0"/>
              <a:t>Simningens ABC</a:t>
            </a:r>
            <a:endParaRPr lang="sv-SE" dirty="0"/>
          </a:p>
        </p:txBody>
      </p:sp>
      <p:sp>
        <p:nvSpPr>
          <p:cNvPr id="12" name="Platshållare för text 11"/>
          <p:cNvSpPr>
            <a:spLocks noGrp="1"/>
          </p:cNvSpPr>
          <p:nvPr>
            <p:ph type="body" sz="quarter" idx="11"/>
          </p:nvPr>
        </p:nvSpPr>
        <p:spPr>
          <a:xfrm>
            <a:off x="1358607" y="1480524"/>
            <a:ext cx="8774768" cy="4992195"/>
          </a:xfrm>
        </p:spPr>
        <p:txBody>
          <a:bodyPr/>
          <a:lstStyle/>
          <a:p>
            <a:pPr>
              <a:lnSpc>
                <a:spcPct val="100000"/>
              </a:lnSpc>
            </a:pPr>
            <a:r>
              <a:rPr lang="sv-SE" dirty="0" smtClean="0"/>
              <a:t>Simidrott bygger </a:t>
            </a:r>
            <a:r>
              <a:rPr lang="sv-SE" dirty="0"/>
              <a:t>på </a:t>
            </a:r>
            <a:r>
              <a:rPr lang="sv-SE" dirty="0" smtClean="0">
                <a:solidFill>
                  <a:srgbClr val="008EAA"/>
                </a:solidFill>
              </a:rPr>
              <a:t>åtta olika centrala moment/grundstenar</a:t>
            </a:r>
            <a:r>
              <a:rPr lang="sv-SE" dirty="0" smtClean="0"/>
              <a:t>, vilka sammantaget benämns som Simningens ABC:</a:t>
            </a:r>
          </a:p>
          <a:p>
            <a:pPr marL="0" indent="0">
              <a:lnSpc>
                <a:spcPct val="100000"/>
              </a:lnSpc>
              <a:buNone/>
            </a:pPr>
            <a:r>
              <a:rPr lang="sv-SE" dirty="0" smtClean="0"/>
              <a:t>           </a:t>
            </a:r>
          </a:p>
          <a:p>
            <a:pPr>
              <a:lnSpc>
                <a:spcPct val="100000"/>
              </a:lnSpc>
            </a:pPr>
            <a:endParaRPr lang="sv-SE" dirty="0"/>
          </a:p>
          <a:p>
            <a:pPr>
              <a:lnSpc>
                <a:spcPct val="100000"/>
              </a:lnSpc>
            </a:pPr>
            <a:endParaRPr lang="sv-SE" dirty="0" smtClean="0"/>
          </a:p>
          <a:p>
            <a:pPr>
              <a:lnSpc>
                <a:spcPct val="100000"/>
              </a:lnSpc>
            </a:pPr>
            <a:endParaRPr lang="sv-SE" sz="4000" dirty="0"/>
          </a:p>
          <a:p>
            <a:pPr>
              <a:lnSpc>
                <a:spcPct val="100000"/>
              </a:lnSpc>
            </a:pPr>
            <a:endParaRPr lang="sv-SE" dirty="0" smtClean="0"/>
          </a:p>
          <a:p>
            <a:pPr marL="0" indent="0">
              <a:lnSpc>
                <a:spcPct val="100000"/>
              </a:lnSpc>
              <a:buNone/>
            </a:pPr>
            <a:r>
              <a:rPr lang="sv-SE" dirty="0" smtClean="0"/>
              <a:t>           </a:t>
            </a:r>
          </a:p>
          <a:p>
            <a:pPr>
              <a:lnSpc>
                <a:spcPct val="100000"/>
              </a:lnSpc>
            </a:pPr>
            <a:r>
              <a:rPr lang="sv-SE" dirty="0" smtClean="0"/>
              <a:t>Att behärska alla moment är av stor vikt för att såväl barn, unga som vuxna ska </a:t>
            </a:r>
            <a:r>
              <a:rPr lang="sv-SE" dirty="0" smtClean="0">
                <a:solidFill>
                  <a:srgbClr val="008EAA"/>
                </a:solidFill>
              </a:rPr>
              <a:t>utvecklas inom all typ av </a:t>
            </a:r>
            <a:r>
              <a:rPr lang="sv-SE" dirty="0" err="1" smtClean="0">
                <a:solidFill>
                  <a:srgbClr val="008EAA"/>
                </a:solidFill>
              </a:rPr>
              <a:t>simidrottsverkamhet</a:t>
            </a:r>
            <a:r>
              <a:rPr lang="sv-SE" dirty="0" smtClean="0"/>
              <a:t>.</a:t>
            </a:r>
            <a:endParaRPr lang="sv-SE" dirty="0"/>
          </a:p>
          <a:p>
            <a:pPr>
              <a:lnSpc>
                <a:spcPct val="100000"/>
              </a:lnSpc>
            </a:pPr>
            <a:r>
              <a:rPr lang="sv-SE" dirty="0" smtClean="0"/>
              <a:t>Alla moment i Simningens ABC behöver </a:t>
            </a:r>
            <a:r>
              <a:rPr lang="sv-SE" dirty="0" smtClean="0">
                <a:solidFill>
                  <a:srgbClr val="008EAA"/>
                </a:solidFill>
              </a:rPr>
              <a:t>underhållas och utvecklas genom hela </a:t>
            </a:r>
            <a:r>
              <a:rPr lang="sv-SE" dirty="0" err="1" smtClean="0">
                <a:solidFill>
                  <a:srgbClr val="008EAA"/>
                </a:solidFill>
              </a:rPr>
              <a:t>simidrottarens</a:t>
            </a:r>
            <a:r>
              <a:rPr lang="sv-SE" dirty="0" smtClean="0">
                <a:solidFill>
                  <a:srgbClr val="008EAA"/>
                </a:solidFill>
              </a:rPr>
              <a:t> karriär</a:t>
            </a:r>
            <a:r>
              <a:rPr lang="sv-SE" dirty="0" smtClean="0"/>
              <a:t>.</a:t>
            </a:r>
          </a:p>
        </p:txBody>
      </p:sp>
      <p:pic>
        <p:nvPicPr>
          <p:cNvPr id="4" name="Bildobjekt 3"/>
          <p:cNvPicPr>
            <a:picLocks noChangeAspect="1"/>
          </p:cNvPicPr>
          <p:nvPr/>
        </p:nvPicPr>
        <p:blipFill>
          <a:blip r:embed="rId3"/>
          <a:stretch>
            <a:fillRect/>
          </a:stretch>
        </p:blipFill>
        <p:spPr>
          <a:xfrm>
            <a:off x="1768433" y="2710010"/>
            <a:ext cx="4991964" cy="1650137"/>
          </a:xfrm>
          <a:prstGeom prst="rect">
            <a:avLst/>
          </a:prstGeom>
        </p:spPr>
      </p:pic>
    </p:spTree>
    <p:extLst>
      <p:ext uri="{BB962C8B-B14F-4D97-AF65-F5344CB8AC3E}">
        <p14:creationId xmlns:p14="http://schemas.microsoft.com/office/powerpoint/2010/main" val="3050111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2">
                                            <p:txEl>
                                              <p:pRg st="0" end="0"/>
                                            </p:txEl>
                                          </p:spTgt>
                                        </p:tgtEl>
                                        <p:attrNameLst>
                                          <p:attrName>ppt_c</p:attrName>
                                        </p:attrNameLst>
                                      </p:cBhvr>
                                      <p:to>
                                        <a:schemeClr val="bg2"/>
                                      </p:to>
                                    </p:animClr>
                                  </p:sub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12">
                                            <p:txEl>
                                              <p:pRg st="7" end="7"/>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12">
                                            <p:txEl>
                                              <p:pRg st="8" end="8"/>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Mål med utbildningen</a:t>
            </a:r>
            <a:endParaRPr lang="sv-SE" dirty="0"/>
          </a:p>
        </p:txBody>
      </p:sp>
      <p:sp>
        <p:nvSpPr>
          <p:cNvPr id="4" name="Platshållare för text 2"/>
          <p:cNvSpPr txBox="1">
            <a:spLocks/>
          </p:cNvSpPr>
          <p:nvPr/>
        </p:nvSpPr>
        <p:spPr>
          <a:xfrm>
            <a:off x="1358607" y="1480524"/>
            <a:ext cx="8774768" cy="5004252"/>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600" b="0" i="0" kern="1200">
                <a:solidFill>
                  <a:schemeClr val="bg1"/>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sv-SE" sz="2800" dirty="0" smtClean="0"/>
          </a:p>
          <a:p>
            <a:r>
              <a:rPr lang="sv-SE" b="1" u="sng" dirty="0" smtClean="0"/>
              <a:t>Mål </a:t>
            </a:r>
            <a:r>
              <a:rPr lang="sv-SE" b="1" u="sng" dirty="0"/>
              <a:t>med </a:t>
            </a:r>
            <a:r>
              <a:rPr lang="sv-SE" b="1" u="sng" dirty="0" err="1" smtClean="0"/>
              <a:t>simidrottarutbildningen</a:t>
            </a:r>
            <a:r>
              <a:rPr lang="sv-SE" b="1" dirty="0" smtClean="0"/>
              <a:t/>
            </a:r>
            <a:br>
              <a:rPr lang="sv-SE" b="1" dirty="0" smtClean="0"/>
            </a:br>
            <a:r>
              <a:rPr lang="sv-SE" sz="2800" dirty="0" smtClean="0"/>
              <a:t>Simidrottaren </a:t>
            </a:r>
            <a:r>
              <a:rPr lang="sv-SE" sz="2800" dirty="0"/>
              <a:t>ska kunna bli mer självständig i sin roll som idrottare och mer delaktig kring sin tränings- och tävlingsplanering. Detta leder till att vi kan behålla fler aktiva inom simidrotten längre.</a:t>
            </a:r>
            <a:endParaRPr lang="sv-SE" sz="2800" dirty="0" smtClean="0">
              <a:solidFill>
                <a:srgbClr val="FF0000"/>
              </a:solidFill>
            </a:endParaRPr>
          </a:p>
          <a:p>
            <a:endParaRPr lang="sv-SE" sz="2800" dirty="0" smtClean="0"/>
          </a:p>
          <a:p>
            <a:r>
              <a:rPr lang="sv-SE" b="1" u="sng" dirty="0"/>
              <a:t>Mål med </a:t>
            </a:r>
            <a:r>
              <a:rPr lang="sv-SE" b="1" u="sng" dirty="0" smtClean="0"/>
              <a:t>simidrottsspecifika delen</a:t>
            </a:r>
            <a:r>
              <a:rPr lang="sv-SE" sz="2800" dirty="0" smtClean="0"/>
              <a:t/>
            </a:r>
            <a:br>
              <a:rPr lang="sv-SE" sz="2800" dirty="0" smtClean="0"/>
            </a:br>
            <a:r>
              <a:rPr lang="sv-SE" sz="2800" dirty="0" smtClean="0"/>
              <a:t>Ge </a:t>
            </a:r>
            <a:r>
              <a:rPr lang="sv-SE" sz="2800" dirty="0"/>
              <a:t>simidrottaren </a:t>
            </a:r>
            <a:r>
              <a:rPr lang="sv-SE" sz="2800" dirty="0" smtClean="0"/>
              <a:t>simidrottsspecifik </a:t>
            </a:r>
            <a:r>
              <a:rPr lang="sv-SE" sz="2800" dirty="0"/>
              <a:t>kunskap utifrån </a:t>
            </a:r>
            <a:r>
              <a:rPr lang="sv-SE" sz="2800" dirty="0" smtClean="0"/>
              <a:t>målet med </a:t>
            </a:r>
            <a:r>
              <a:rPr lang="sv-SE" sz="2800" dirty="0" err="1" smtClean="0"/>
              <a:t>simidrottarutbildningen</a:t>
            </a:r>
            <a:r>
              <a:rPr lang="sv-SE" sz="2800" dirty="0" smtClean="0"/>
              <a:t>.</a:t>
            </a:r>
            <a:endParaRPr lang="sv-SE" sz="2800" dirty="0">
              <a:solidFill>
                <a:srgbClr val="FF0000"/>
              </a:solidFill>
            </a:endParaRPr>
          </a:p>
          <a:p>
            <a:endParaRPr lang="sv-SE" sz="2800" dirty="0" smtClean="0"/>
          </a:p>
        </p:txBody>
      </p:sp>
    </p:spTree>
    <p:extLst>
      <p:ext uri="{BB962C8B-B14F-4D97-AF65-F5344CB8AC3E}">
        <p14:creationId xmlns:p14="http://schemas.microsoft.com/office/powerpoint/2010/main" val="1767529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66666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666666"/>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lnSpcReduction="10000"/>
          </a:bodyPr>
          <a:lstStyle/>
          <a:p>
            <a:pPr>
              <a:lnSpc>
                <a:spcPct val="100000"/>
              </a:lnSpc>
            </a:pPr>
            <a:r>
              <a:rPr lang="sv-SE" dirty="0" smtClean="0"/>
              <a:t>Skriv ner en del av ett träningspass (exempelvis ett </a:t>
            </a:r>
            <a:r>
              <a:rPr lang="sv-SE" dirty="0" err="1" smtClean="0"/>
              <a:t>insim</a:t>
            </a:r>
            <a:r>
              <a:rPr lang="sv-SE" dirty="0" smtClean="0"/>
              <a:t>), där du fokuserar på samtliga moment i Simningens ABC.</a:t>
            </a:r>
            <a:endParaRPr lang="sv-SE" dirty="0"/>
          </a:p>
        </p:txBody>
      </p:sp>
      <p:sp>
        <p:nvSpPr>
          <p:cNvPr id="3" name="Ellips 2"/>
          <p:cNvSpPr/>
          <p:nvPr/>
        </p:nvSpPr>
        <p:spPr>
          <a:xfrm>
            <a:off x="4902161" y="1349251"/>
            <a:ext cx="1476663" cy="626153"/>
          </a:xfrm>
          <a:prstGeom prst="ellipse">
            <a:avLst/>
          </a:prstGeom>
          <a:solidFill>
            <a:srgbClr val="5CC9DB"/>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a:ea typeface="+mn-ea"/>
                <a:cs typeface="Arial"/>
              </a:rPr>
              <a:t>Balansera</a:t>
            </a:r>
          </a:p>
        </p:txBody>
      </p:sp>
      <p:sp>
        <p:nvSpPr>
          <p:cNvPr id="4" name="Ellips 3"/>
          <p:cNvSpPr/>
          <p:nvPr/>
        </p:nvSpPr>
        <p:spPr>
          <a:xfrm>
            <a:off x="6656505" y="1349251"/>
            <a:ext cx="1476663" cy="626868"/>
          </a:xfrm>
          <a:prstGeom prst="ellipse">
            <a:avLst/>
          </a:prstGeom>
          <a:solidFill>
            <a:srgbClr val="5CC9DB"/>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a:ea typeface="+mn-ea"/>
                <a:cs typeface="Arial"/>
              </a:rPr>
              <a:t>Förflytta</a:t>
            </a:r>
          </a:p>
        </p:txBody>
      </p:sp>
      <p:sp>
        <p:nvSpPr>
          <p:cNvPr id="5" name="Ellips 4"/>
          <p:cNvSpPr/>
          <p:nvPr/>
        </p:nvSpPr>
        <p:spPr>
          <a:xfrm>
            <a:off x="8410846" y="1349251"/>
            <a:ext cx="1476663" cy="626153"/>
          </a:xfrm>
          <a:prstGeom prst="ellipse">
            <a:avLst/>
          </a:prstGeom>
          <a:solidFill>
            <a:srgbClr val="5CC9DB"/>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a:ea typeface="+mn-ea"/>
                <a:cs typeface="Arial"/>
              </a:rPr>
              <a:t>Rotera</a:t>
            </a:r>
          </a:p>
        </p:txBody>
      </p:sp>
      <p:sp>
        <p:nvSpPr>
          <p:cNvPr id="6" name="Ellips 5"/>
          <p:cNvSpPr/>
          <p:nvPr/>
        </p:nvSpPr>
        <p:spPr>
          <a:xfrm>
            <a:off x="10165187" y="1349251"/>
            <a:ext cx="1476663" cy="626153"/>
          </a:xfrm>
          <a:prstGeom prst="ellipse">
            <a:avLst/>
          </a:prstGeom>
          <a:solidFill>
            <a:srgbClr val="5CC9DB"/>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srgbClr val="000000"/>
                </a:solidFill>
                <a:effectLst/>
                <a:uLnTx/>
                <a:uFillTx/>
                <a:latin typeface="Arial"/>
                <a:ea typeface="+mn-ea"/>
                <a:cs typeface="Arial"/>
              </a:rPr>
              <a:t>Flyta</a:t>
            </a:r>
          </a:p>
        </p:txBody>
      </p:sp>
      <p:sp>
        <p:nvSpPr>
          <p:cNvPr id="7" name="Ellips 6"/>
          <p:cNvSpPr/>
          <p:nvPr/>
        </p:nvSpPr>
        <p:spPr>
          <a:xfrm>
            <a:off x="4902161" y="283208"/>
            <a:ext cx="1476663" cy="626153"/>
          </a:xfrm>
          <a:prstGeom prst="ellipse">
            <a:avLst/>
          </a:prstGeom>
          <a:solidFill>
            <a:srgbClr val="5CC9DB"/>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smtClean="0">
                <a:ln>
                  <a:noFill/>
                </a:ln>
                <a:solidFill>
                  <a:srgbClr val="000000"/>
                </a:solidFill>
                <a:effectLst/>
                <a:uLnTx/>
                <a:uFillTx/>
                <a:latin typeface="Arial"/>
                <a:ea typeface="+mn-ea"/>
                <a:cs typeface="Arial"/>
              </a:rPr>
              <a:t>Andas</a:t>
            </a:r>
            <a:endParaRPr kumimoji="0" lang="sv-SE" sz="1400" b="0" i="0" u="none" strike="noStrike" kern="1200" cap="none" spc="0" normalizeH="0" baseline="0" noProof="0" dirty="0">
              <a:ln>
                <a:noFill/>
              </a:ln>
              <a:solidFill>
                <a:srgbClr val="000000"/>
              </a:solidFill>
              <a:effectLst/>
              <a:uLnTx/>
              <a:uFillTx/>
              <a:latin typeface="Arial"/>
              <a:ea typeface="+mn-ea"/>
              <a:cs typeface="Arial"/>
            </a:endParaRPr>
          </a:p>
        </p:txBody>
      </p:sp>
      <p:sp>
        <p:nvSpPr>
          <p:cNvPr id="8" name="Ellips 7"/>
          <p:cNvSpPr/>
          <p:nvPr/>
        </p:nvSpPr>
        <p:spPr>
          <a:xfrm>
            <a:off x="6656505" y="282493"/>
            <a:ext cx="1476663" cy="626868"/>
          </a:xfrm>
          <a:prstGeom prst="ellipse">
            <a:avLst/>
          </a:prstGeom>
          <a:solidFill>
            <a:srgbClr val="5CC9DB"/>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smtClean="0">
                <a:ln>
                  <a:noFill/>
                </a:ln>
                <a:solidFill>
                  <a:srgbClr val="000000"/>
                </a:solidFill>
                <a:effectLst/>
                <a:uLnTx/>
                <a:uFillTx/>
                <a:latin typeface="Arial"/>
                <a:ea typeface="+mn-ea"/>
                <a:cs typeface="Arial"/>
              </a:rPr>
              <a:t>Doppa</a:t>
            </a:r>
            <a:endParaRPr kumimoji="0" lang="sv-SE" sz="1400" b="0" i="0" u="none" strike="noStrike" kern="1200" cap="none" spc="0" normalizeH="0" baseline="0" noProof="0" dirty="0">
              <a:ln>
                <a:noFill/>
              </a:ln>
              <a:solidFill>
                <a:srgbClr val="000000"/>
              </a:solidFill>
              <a:effectLst/>
              <a:uLnTx/>
              <a:uFillTx/>
              <a:latin typeface="Arial"/>
              <a:ea typeface="+mn-ea"/>
              <a:cs typeface="Arial"/>
            </a:endParaRPr>
          </a:p>
        </p:txBody>
      </p:sp>
      <p:sp>
        <p:nvSpPr>
          <p:cNvPr id="9" name="Ellips 8"/>
          <p:cNvSpPr/>
          <p:nvPr/>
        </p:nvSpPr>
        <p:spPr>
          <a:xfrm>
            <a:off x="8410848" y="282493"/>
            <a:ext cx="1476663" cy="626153"/>
          </a:xfrm>
          <a:prstGeom prst="ellipse">
            <a:avLst/>
          </a:prstGeom>
          <a:solidFill>
            <a:srgbClr val="5CC9DB"/>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smtClean="0">
                <a:ln>
                  <a:noFill/>
                </a:ln>
                <a:solidFill>
                  <a:srgbClr val="000000"/>
                </a:solidFill>
                <a:effectLst/>
                <a:uLnTx/>
                <a:uFillTx/>
                <a:latin typeface="Arial"/>
                <a:ea typeface="+mn-ea"/>
                <a:cs typeface="Arial"/>
              </a:rPr>
              <a:t>Glida</a:t>
            </a:r>
            <a:endParaRPr kumimoji="0" lang="sv-SE" sz="1400" b="0" i="0" u="none" strike="noStrike" kern="1200" cap="none" spc="0" normalizeH="0" baseline="0" noProof="0" dirty="0">
              <a:ln>
                <a:noFill/>
              </a:ln>
              <a:solidFill>
                <a:srgbClr val="000000"/>
              </a:solidFill>
              <a:effectLst/>
              <a:uLnTx/>
              <a:uFillTx/>
              <a:latin typeface="Arial"/>
              <a:ea typeface="+mn-ea"/>
              <a:cs typeface="Arial"/>
            </a:endParaRPr>
          </a:p>
        </p:txBody>
      </p:sp>
      <p:sp>
        <p:nvSpPr>
          <p:cNvPr id="10" name="Ellips 9"/>
          <p:cNvSpPr/>
          <p:nvPr/>
        </p:nvSpPr>
        <p:spPr>
          <a:xfrm>
            <a:off x="10165191" y="282493"/>
            <a:ext cx="1476663" cy="626153"/>
          </a:xfrm>
          <a:prstGeom prst="ellipse">
            <a:avLst/>
          </a:prstGeom>
          <a:solidFill>
            <a:srgbClr val="5CC9DB"/>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smtClean="0">
                <a:ln>
                  <a:noFill/>
                </a:ln>
                <a:solidFill>
                  <a:srgbClr val="000000"/>
                </a:solidFill>
                <a:effectLst/>
                <a:uLnTx/>
                <a:uFillTx/>
                <a:latin typeface="Arial"/>
                <a:ea typeface="+mn-ea"/>
                <a:cs typeface="Arial"/>
              </a:rPr>
              <a:t>Hoppa</a:t>
            </a:r>
            <a:endParaRPr kumimoji="0" lang="sv-SE" sz="1400" b="0" i="0" u="none" strike="noStrike" kern="120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9156583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Exempel på bra simteknik</a:t>
            </a:r>
            <a:endParaRPr lang="sv-SE" dirty="0"/>
          </a:p>
        </p:txBody>
      </p:sp>
      <p:sp>
        <p:nvSpPr>
          <p:cNvPr id="3" name="Platshållare för text 2"/>
          <p:cNvSpPr>
            <a:spLocks noGrp="1"/>
          </p:cNvSpPr>
          <p:nvPr>
            <p:ph type="body" sz="quarter" idx="11"/>
          </p:nvPr>
        </p:nvSpPr>
        <p:spPr/>
        <p:txBody>
          <a:bodyPr/>
          <a:lstStyle/>
          <a:p>
            <a:pPr marL="0" indent="0">
              <a:buNone/>
            </a:pPr>
            <a:r>
              <a:rPr lang="sv-SE" dirty="0" smtClean="0"/>
              <a:t>Här kan du se filmer, där olika landslagssimmare visar simsätten:</a:t>
            </a:r>
          </a:p>
          <a:p>
            <a:pPr marL="0" indent="0">
              <a:buNone/>
            </a:pPr>
            <a:endParaRPr lang="sv-SE" sz="1250" dirty="0"/>
          </a:p>
          <a:p>
            <a:r>
              <a:rPr lang="sv-SE" dirty="0" smtClean="0">
                <a:hlinkClick r:id="rId2"/>
              </a:rPr>
              <a:t>Fjärilsim</a:t>
            </a:r>
            <a:endParaRPr lang="sv-SE" dirty="0" smtClean="0"/>
          </a:p>
          <a:p>
            <a:endParaRPr lang="sv-SE" sz="1250" dirty="0" smtClean="0"/>
          </a:p>
          <a:p>
            <a:r>
              <a:rPr lang="sv-SE" dirty="0" smtClean="0">
                <a:hlinkClick r:id="rId3"/>
              </a:rPr>
              <a:t>Ryggsim</a:t>
            </a:r>
            <a:endParaRPr lang="sv-SE" dirty="0" smtClean="0"/>
          </a:p>
          <a:p>
            <a:endParaRPr lang="sv-SE" sz="1250" dirty="0"/>
          </a:p>
          <a:p>
            <a:r>
              <a:rPr lang="sv-SE" dirty="0" smtClean="0">
                <a:hlinkClick r:id="rId4"/>
              </a:rPr>
              <a:t>Bröstsim</a:t>
            </a:r>
            <a:endParaRPr lang="sv-SE" dirty="0" smtClean="0"/>
          </a:p>
          <a:p>
            <a:endParaRPr lang="sv-SE" sz="1250" dirty="0"/>
          </a:p>
          <a:p>
            <a:r>
              <a:rPr lang="sv-SE" dirty="0" smtClean="0">
                <a:hlinkClick r:id="rId5"/>
              </a:rPr>
              <a:t>Frisim</a:t>
            </a:r>
            <a:endParaRPr lang="sv-SE" dirty="0" smtClean="0"/>
          </a:p>
          <a:p>
            <a:endParaRPr lang="sv-SE" sz="1250" dirty="0" smtClean="0"/>
          </a:p>
          <a:p>
            <a:r>
              <a:rPr lang="sv-SE" dirty="0">
                <a:hlinkClick r:id="rId6"/>
              </a:rPr>
              <a:t>Start </a:t>
            </a:r>
            <a:r>
              <a:rPr lang="sv-SE" dirty="0" smtClean="0">
                <a:hlinkClick r:id="rId6"/>
              </a:rPr>
              <a:t>och undervattenssimning</a:t>
            </a:r>
            <a:endParaRPr lang="sv-SE" dirty="0"/>
          </a:p>
        </p:txBody>
      </p:sp>
    </p:spTree>
    <p:extLst>
      <p:ext uri="{BB962C8B-B14F-4D97-AF65-F5344CB8AC3E}">
        <p14:creationId xmlns:p14="http://schemas.microsoft.com/office/powerpoint/2010/main" val="19178395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Hur ska jag bygga upp mitt simsätt?</a:t>
            </a:r>
            <a:endParaRPr lang="sv-SE" dirty="0"/>
          </a:p>
        </p:txBody>
      </p:sp>
      <p:sp>
        <p:nvSpPr>
          <p:cNvPr id="3" name="Platshållare för text 2"/>
          <p:cNvSpPr>
            <a:spLocks noGrp="1"/>
          </p:cNvSpPr>
          <p:nvPr>
            <p:ph type="body" sz="quarter" idx="11"/>
          </p:nvPr>
        </p:nvSpPr>
        <p:spPr/>
        <p:txBody>
          <a:bodyPr/>
          <a:lstStyle/>
          <a:p>
            <a:r>
              <a:rPr lang="sv-SE" dirty="0" smtClean="0"/>
              <a:t>Bygg upp ditt simsätt med en </a:t>
            </a:r>
            <a:r>
              <a:rPr lang="sv-SE" dirty="0" smtClean="0">
                <a:solidFill>
                  <a:srgbClr val="008EAA"/>
                </a:solidFill>
              </a:rPr>
              <a:t>progression</a:t>
            </a:r>
            <a:r>
              <a:rPr lang="sv-SE" dirty="0" smtClean="0"/>
              <a:t>, där du först och främst har en kontrollerad </a:t>
            </a:r>
            <a:r>
              <a:rPr lang="sv-SE" dirty="0" smtClean="0">
                <a:solidFill>
                  <a:srgbClr val="008EAA"/>
                </a:solidFill>
              </a:rPr>
              <a:t>kroppsposition</a:t>
            </a:r>
            <a:r>
              <a:rPr lang="sv-SE" dirty="0" smtClean="0"/>
              <a:t> </a:t>
            </a:r>
            <a:r>
              <a:rPr lang="sv-SE" dirty="0"/>
              <a:t>för att sedan lägga på </a:t>
            </a:r>
            <a:r>
              <a:rPr lang="sv-SE" dirty="0">
                <a:solidFill>
                  <a:srgbClr val="008EAA"/>
                </a:solidFill>
              </a:rPr>
              <a:t>benrörelse</a:t>
            </a:r>
            <a:r>
              <a:rPr lang="sv-SE" dirty="0"/>
              <a:t> och </a:t>
            </a:r>
            <a:r>
              <a:rPr lang="sv-SE" dirty="0">
                <a:solidFill>
                  <a:srgbClr val="008EAA"/>
                </a:solidFill>
              </a:rPr>
              <a:t>armtag</a:t>
            </a:r>
            <a:r>
              <a:rPr lang="sv-SE" dirty="0"/>
              <a:t>. </a:t>
            </a:r>
            <a:r>
              <a:rPr lang="sv-SE" dirty="0" smtClean="0"/>
              <a:t>Därefter </a:t>
            </a:r>
            <a:r>
              <a:rPr lang="sv-SE" dirty="0"/>
              <a:t>kommer </a:t>
            </a:r>
            <a:r>
              <a:rPr lang="sv-SE" dirty="0">
                <a:solidFill>
                  <a:srgbClr val="008EAA"/>
                </a:solidFill>
              </a:rPr>
              <a:t>timingen</a:t>
            </a:r>
            <a:r>
              <a:rPr lang="sv-SE" dirty="0"/>
              <a:t> mellan armar och ben och när det behärskas </a:t>
            </a:r>
            <a:r>
              <a:rPr lang="sv-SE" dirty="0" smtClean="0"/>
              <a:t>läggs </a:t>
            </a:r>
            <a:r>
              <a:rPr lang="sv-SE" dirty="0">
                <a:solidFill>
                  <a:srgbClr val="008EAA"/>
                </a:solidFill>
              </a:rPr>
              <a:t>andningen</a:t>
            </a:r>
            <a:r>
              <a:rPr lang="sv-SE" dirty="0"/>
              <a:t> på. </a:t>
            </a:r>
          </a:p>
          <a:p>
            <a:r>
              <a:rPr lang="sv-SE" dirty="0" smtClean="0"/>
              <a:t>Du kan även </a:t>
            </a:r>
            <a:r>
              <a:rPr lang="sv-SE" dirty="0" smtClean="0">
                <a:solidFill>
                  <a:srgbClr val="008EAA"/>
                </a:solidFill>
              </a:rPr>
              <a:t>titta på varje delmoment </a:t>
            </a:r>
            <a:r>
              <a:rPr lang="sv-SE" dirty="0" smtClean="0"/>
              <a:t>(kroppsposition, benspark, armtag, andning respektive </a:t>
            </a:r>
            <a:r>
              <a:rPr lang="sv-SE" dirty="0" err="1" smtClean="0"/>
              <a:t>timning</a:t>
            </a:r>
            <a:r>
              <a:rPr lang="sv-SE" dirty="0" smtClean="0"/>
              <a:t>) och reflektera kring </a:t>
            </a:r>
            <a:r>
              <a:rPr lang="sv-SE" dirty="0" smtClean="0">
                <a:solidFill>
                  <a:srgbClr val="008EAA"/>
                </a:solidFill>
              </a:rPr>
              <a:t>vad du kan förbättra i varje delmoment </a:t>
            </a:r>
            <a:r>
              <a:rPr lang="sv-SE" dirty="0" smtClean="0"/>
              <a:t>för att på så vis utveckla din sammansatta simning.</a:t>
            </a:r>
          </a:p>
          <a:p>
            <a:r>
              <a:rPr lang="sv-SE" dirty="0" smtClean="0"/>
              <a:t>Jobba med </a:t>
            </a:r>
            <a:r>
              <a:rPr lang="sv-SE" dirty="0" smtClean="0">
                <a:solidFill>
                  <a:srgbClr val="008EAA"/>
                </a:solidFill>
              </a:rPr>
              <a:t>teknik- och </a:t>
            </a:r>
            <a:r>
              <a:rPr lang="sv-SE" dirty="0" err="1" smtClean="0">
                <a:solidFill>
                  <a:srgbClr val="008EAA"/>
                </a:solidFill>
              </a:rPr>
              <a:t>fartövningar</a:t>
            </a:r>
            <a:r>
              <a:rPr lang="sv-SE" dirty="0"/>
              <a:t> </a:t>
            </a:r>
            <a:r>
              <a:rPr lang="sv-SE" dirty="0" smtClean="0"/>
              <a:t>där du utvecklar samtliga delmoment, antingen </a:t>
            </a:r>
            <a:r>
              <a:rPr lang="sv-SE" dirty="0" smtClean="0">
                <a:solidFill>
                  <a:srgbClr val="008EAA"/>
                </a:solidFill>
              </a:rPr>
              <a:t>var och en för sig </a:t>
            </a:r>
            <a:r>
              <a:rPr lang="sv-SE" dirty="0" smtClean="0"/>
              <a:t>eller som </a:t>
            </a:r>
            <a:r>
              <a:rPr lang="sv-SE" dirty="0" smtClean="0">
                <a:solidFill>
                  <a:srgbClr val="008EAA"/>
                </a:solidFill>
              </a:rPr>
              <a:t>sammansatt </a:t>
            </a:r>
            <a:r>
              <a:rPr lang="sv-SE" dirty="0">
                <a:solidFill>
                  <a:srgbClr val="008EAA"/>
                </a:solidFill>
              </a:rPr>
              <a:t>s</a:t>
            </a:r>
            <a:r>
              <a:rPr lang="sv-SE" dirty="0" smtClean="0">
                <a:solidFill>
                  <a:srgbClr val="008EAA"/>
                </a:solidFill>
              </a:rPr>
              <a:t>imning</a:t>
            </a:r>
            <a:r>
              <a:rPr lang="sv-SE" dirty="0" smtClean="0"/>
              <a:t>.</a:t>
            </a:r>
          </a:p>
        </p:txBody>
      </p:sp>
      <p:sp>
        <p:nvSpPr>
          <p:cNvPr id="18" name="Streckad höger 5"/>
          <p:cNvSpPr/>
          <p:nvPr/>
        </p:nvSpPr>
        <p:spPr>
          <a:xfrm>
            <a:off x="738323" y="5670522"/>
            <a:ext cx="8985505" cy="771468"/>
          </a:xfrm>
          <a:prstGeom prst="stripedRightArrow">
            <a:avLst/>
          </a:prstGeom>
          <a:solidFill>
            <a:srgbClr val="6666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9" name="Ellips 18"/>
          <p:cNvSpPr/>
          <p:nvPr/>
        </p:nvSpPr>
        <p:spPr>
          <a:xfrm>
            <a:off x="908255" y="5636345"/>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Kropps-</a:t>
            </a:r>
            <a:b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b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position</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0" name="Ellips 19"/>
          <p:cNvSpPr/>
          <p:nvPr/>
        </p:nvSpPr>
        <p:spPr>
          <a:xfrm>
            <a:off x="2247918" y="5636345"/>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Benspark</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1" name="Ellips 20"/>
          <p:cNvSpPr/>
          <p:nvPr/>
        </p:nvSpPr>
        <p:spPr>
          <a:xfrm>
            <a:off x="3587581" y="5633993"/>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Armtag</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3" name="Ellips 22"/>
          <p:cNvSpPr/>
          <p:nvPr/>
        </p:nvSpPr>
        <p:spPr>
          <a:xfrm>
            <a:off x="6266905" y="5636345"/>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Andning</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4" name="Ellips 23"/>
          <p:cNvSpPr/>
          <p:nvPr/>
        </p:nvSpPr>
        <p:spPr>
          <a:xfrm>
            <a:off x="7606570" y="5495205"/>
            <a:ext cx="1611645" cy="1120132"/>
          </a:xfrm>
          <a:prstGeom prst="ellipse">
            <a:avLst/>
          </a:prstGeom>
          <a:solidFill>
            <a:srgbClr val="008EAA"/>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rPr>
              <a:t>Sammansatt </a:t>
            </a: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
            </a:r>
            <a:b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b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Simning</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6" name="Ellips 25"/>
          <p:cNvSpPr/>
          <p:nvPr/>
        </p:nvSpPr>
        <p:spPr>
          <a:xfrm>
            <a:off x="4927244" y="5633993"/>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Timing</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1911331782"/>
      </p:ext>
    </p:extLst>
  </p:cSld>
  <p:clrMapOvr>
    <a:masterClrMapping/>
  </p:clrMapOvr>
  <p:timing>
    <p:tnLst>
      <p:par>
        <p:cTn id="1" dur="indefinite" restart="never" nodeType="tmRoot"/>
      </p:par>
    </p:tnLst>
    <p:bldLst>
      <p:bldP spid="3" grpId="0" uiExpand="1"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subTnLst>
                    <p:animClr clrSpc="rgb" dir="cw">
                      <p:cBhvr override="childStyle">
                        <p:cTn dur="1" fill="hold" display="0" masterRel="nextClick" afterEffect="1"/>
                        <p:tgtEl>
                          <p:spTgt spid="3"/>
                        </p:tgtEl>
                        <p:attrNameLst>
                          <p:attrName>ppt_c</p:attrName>
                        </p:attrNameLst>
                      </p:cBhvr>
                      <p:to>
                        <a:srgbClr val="D4D2D2"/>
                      </p:to>
                    </p:animClr>
                  </p:sub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subTnLst>
                    <p:animClr clrSpc="rgb" dir="cw">
                      <p:cBhvr override="childStyle">
                        <p:cTn dur="1" fill="hold" display="0" masterRel="nextClick" afterEffect="1"/>
                        <p:tgtEl>
                          <p:spTgt spid="3"/>
                        </p:tgtEl>
                        <p:attrNameLst>
                          <p:attrName>ppt_c</p:attrName>
                        </p:attrNameLst>
                      </p:cBhvr>
                      <p:to>
                        <a:srgbClr val="D4D2D2"/>
                      </p:to>
                    </p:animClr>
                  </p:sub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subTnLst>
                    <p:animClr clrSpc="rgb" dir="cw">
                      <p:cBhvr override="childStyle">
                        <p:cTn dur="1" fill="hold" display="0" masterRel="nextClick" afterEffect="1"/>
                        <p:tgtEl>
                          <p:spTgt spid="3"/>
                        </p:tgtEl>
                        <p:attrNameLst>
                          <p:attrName>ppt_c</p:attrName>
                        </p:attrNameLst>
                      </p:cBhvr>
                      <p:to>
                        <a:srgbClr val="D4D2D2"/>
                      </p:to>
                    </p:animClr>
                  </p:sub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subTnLst>
                    <p:animClr clrSpc="rgb" dir="cw">
                      <p:cBhvr override="childStyle">
                        <p:cTn dur="1" fill="hold" display="0" masterRel="nextClick" afterEffect="1"/>
                        <p:tgtEl>
                          <p:spTgt spid="3"/>
                        </p:tgtEl>
                        <p:attrNameLst>
                          <p:attrName>ppt_c</p:attrName>
                        </p:attrNameLst>
                      </p:cBhvr>
                      <p:to>
                        <a:srgbClr val="D4D2D2"/>
                      </p:to>
                    </p:animClr>
                  </p:sub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subTnLst>
                    <p:animClr clrSpc="rgb" dir="cw">
                      <p:cBhvr override="childStyle">
                        <p:cTn dur="1" fill="hold" display="0" masterRel="nextClick" afterEffect="1"/>
                        <p:tgtEl>
                          <p:spTgt spid="3"/>
                        </p:tgtEl>
                        <p:attrNameLst>
                          <p:attrName>ppt_c</p:attrName>
                        </p:attrNameLst>
                      </p:cBhvr>
                      <p:to>
                        <a:srgbClr val="D4D2D2"/>
                      </p:to>
                    </p:animClr>
                  </p:subTnLst>
                </p:cTn>
              </p:par>
            </p:tnLst>
          </p:tmpl>
        </p:tmplLst>
      </p:b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85000" lnSpcReduction="10000"/>
          </a:bodyPr>
          <a:lstStyle/>
          <a:p>
            <a:r>
              <a:rPr lang="sv-SE" dirty="0" smtClean="0"/>
              <a:t>Välj ett simsätt. Reflektera </a:t>
            </a:r>
            <a:r>
              <a:rPr lang="sv-SE" dirty="0"/>
              <a:t>kring vad du kan förbättra </a:t>
            </a:r>
            <a:r>
              <a:rPr lang="sv-SE" dirty="0" smtClean="0"/>
              <a:t>och tänka på i </a:t>
            </a:r>
            <a:r>
              <a:rPr lang="sv-SE" dirty="0"/>
              <a:t>varje delmoment </a:t>
            </a:r>
            <a:r>
              <a:rPr lang="sv-SE" dirty="0" smtClean="0"/>
              <a:t>av simsättets uppbyggnad. Vilka teknikövningar kan du använda, för att utveckla din sammansatta simning? </a:t>
            </a:r>
            <a:endParaRPr lang="sv-SE" dirty="0"/>
          </a:p>
        </p:txBody>
      </p:sp>
      <p:sp>
        <p:nvSpPr>
          <p:cNvPr id="18" name="textruta 17"/>
          <p:cNvSpPr txBox="1"/>
          <p:nvPr/>
        </p:nvSpPr>
        <p:spPr>
          <a:xfrm>
            <a:off x="7261223" y="1634454"/>
            <a:ext cx="4648199" cy="3785652"/>
          </a:xfrm>
          <a:prstGeom prst="rect">
            <a:avLst/>
          </a:prstGeom>
          <a:solidFill>
            <a:schemeClr val="bg1"/>
          </a:solidFill>
          <a:ln w="2540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FRISIM (Exempel)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Kroppsposition</a:t>
            </a:r>
            <a:endParaRPr kumimoji="0" lang="sv-SE"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Rak kroppsposition med</a:t>
            </a:r>
            <a:r>
              <a:rPr kumimoji="0" lang="sv-SE" sz="1200" b="0" i="0" u="none" strike="noStrike" kern="1200" cap="none" spc="0" normalizeH="0" noProof="0" dirty="0" smtClean="0">
                <a:ln>
                  <a:noFill/>
                </a:ln>
                <a:solidFill>
                  <a:srgbClr val="000000"/>
                </a:solidFill>
                <a:effectLst/>
                <a:uLnTx/>
                <a:uFillTx/>
                <a:latin typeface="Calibri" panose="020F0502020204030204" pitchFamily="34" charset="0"/>
                <a:ea typeface="+mn-ea"/>
                <a:cs typeface="Calibri" panose="020F0502020204030204" pitchFamily="34" charset="0"/>
              </a:rPr>
              <a:t> bra balans och minimalt motstånd.</a:t>
            </a:r>
            <a:endParaRPr lang="sv-SE" sz="1200" noProof="0" dirty="0" smtClean="0">
              <a:solidFill>
                <a:srgbClr val="000000"/>
              </a:solidFill>
              <a:latin typeface="Calibri" panose="020F0502020204030204" pitchFamily="34" charset="0"/>
              <a:cs typeface="Calibri" panose="020F0502020204030204" pitchFamily="34" charset="0"/>
            </a:endParaRPr>
          </a:p>
          <a:p>
            <a:pPr marL="444500" lvl="1" indent="-177800">
              <a:buFont typeface="Wingdings" panose="05000000000000000000" pitchFamily="2" charset="2"/>
              <a:buChar char="Ø"/>
              <a:defRPr/>
            </a:pPr>
            <a:r>
              <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Flyta</a:t>
            </a:r>
            <a:r>
              <a:rPr kumimoji="0" lang="sv-SE" sz="1200" b="0" i="0" u="none" strike="noStrike" kern="1200" cap="none" spc="0" normalizeH="0" noProof="0" dirty="0" smtClean="0">
                <a:ln>
                  <a:noFill/>
                </a:ln>
                <a:solidFill>
                  <a:srgbClr val="000000"/>
                </a:solidFill>
                <a:effectLst/>
                <a:uLnTx/>
                <a:uFillTx/>
                <a:latin typeface="Calibri" panose="020F0502020204030204" pitchFamily="34" charset="0"/>
                <a:ea typeface="+mn-ea"/>
                <a:cs typeface="Calibri" panose="020F0502020204030204" pitchFamily="34" charset="0"/>
              </a:rPr>
              <a:t> i 11:a position utan att benen sjunker.</a:t>
            </a:r>
            <a:endPar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Benspark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smtClean="0">
                <a:solidFill>
                  <a:srgbClr val="000000"/>
                </a:solidFill>
                <a:latin typeface="Calibri" panose="020F0502020204030204" pitchFamily="34" charset="0"/>
                <a:cs typeface="Calibri" panose="020F0502020204030204" pitchFamily="34" charset="0"/>
              </a:rPr>
              <a:t>Sträck benen </a:t>
            </a:r>
            <a:r>
              <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under vattnet </a:t>
            </a:r>
            <a:r>
              <a:rPr kumimoji="0" lang="sv-SE"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(cykla inte med benen</a:t>
            </a:r>
            <a:r>
              <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a:t>
            </a:r>
          </a:p>
          <a:p>
            <a:pPr marL="444500" lvl="1" indent="-177800">
              <a:buFont typeface="Wingdings" panose="05000000000000000000" pitchFamily="2" charset="2"/>
              <a:buChar char="Ø"/>
              <a:defRPr/>
            </a:pPr>
            <a:r>
              <a:rPr lang="sv-SE" sz="1200" dirty="0">
                <a:latin typeface="Calibri" panose="020F0502020204030204" pitchFamily="34" charset="0"/>
                <a:cs typeface="Calibri" panose="020F0502020204030204" pitchFamily="34" charset="0"/>
              </a:rPr>
              <a:t>J</a:t>
            </a:r>
            <a:r>
              <a:rPr lang="sv-SE" sz="1200" dirty="0" smtClean="0">
                <a:latin typeface="Calibri" panose="020F0502020204030204" pitchFamily="34" charset="0"/>
                <a:cs typeface="Calibri" panose="020F0502020204030204" pitchFamily="34" charset="0"/>
              </a:rPr>
              <a:t>obba </a:t>
            </a:r>
            <a:r>
              <a:rPr lang="sv-SE" sz="1200" dirty="0">
                <a:latin typeface="Calibri" panose="020F0502020204030204" pitchFamily="34" charset="0"/>
                <a:cs typeface="Calibri" panose="020F0502020204030204" pitchFamily="34" charset="0"/>
              </a:rPr>
              <a:t>med raka ben där sparken utgår från </a:t>
            </a:r>
            <a:r>
              <a:rPr lang="sv-SE" sz="1200" dirty="0" smtClean="0">
                <a:latin typeface="Calibri" panose="020F0502020204030204" pitchFamily="34" charset="0"/>
                <a:cs typeface="Calibri" panose="020F0502020204030204" pitchFamily="34" charset="0"/>
              </a:rPr>
              <a:t>höft. Eventuellt benspark på rygg med platta ovanför knäna.</a:t>
            </a:r>
          </a:p>
          <a:p>
            <a:pPr marL="444500" lvl="1" indent="-177800">
              <a:buFont typeface="Wingdings" panose="05000000000000000000" pitchFamily="2" charset="2"/>
              <a:buChar char="Ø"/>
              <a:defRPr/>
            </a:pPr>
            <a:endParaRPr kumimoji="0" lang="sv-SE" sz="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Armtag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Få en mer avslappnad</a:t>
            </a:r>
            <a:r>
              <a:rPr kumimoji="0" lang="sv-SE" sz="1200" b="0" i="0" u="none" strike="noStrike" kern="1200" cap="none" spc="0" normalizeH="0" noProof="0" dirty="0" smtClean="0">
                <a:ln>
                  <a:noFill/>
                </a:ln>
                <a:solidFill>
                  <a:srgbClr val="000000"/>
                </a:solidFill>
                <a:effectLst/>
                <a:uLnTx/>
                <a:uFillTx/>
                <a:latin typeface="Calibri" panose="020F0502020204030204" pitchFamily="34" charset="0"/>
                <a:ea typeface="+mn-ea"/>
                <a:cs typeface="Calibri" panose="020F0502020204030204" pitchFamily="34" charset="0"/>
              </a:rPr>
              <a:t> återföring genom böjd arm i återföreningen.</a:t>
            </a:r>
          </a:p>
          <a:p>
            <a:pPr marL="444500" lvl="1" indent="-177800">
              <a:buFont typeface="Wingdings" panose="05000000000000000000" pitchFamily="2" charset="2"/>
              <a:buChar char="Ø"/>
              <a:defRPr/>
            </a:pPr>
            <a:r>
              <a:rPr lang="sv-SE" sz="1200" baseline="0" dirty="0" smtClean="0">
                <a:solidFill>
                  <a:srgbClr val="000000"/>
                </a:solidFill>
                <a:latin typeface="Calibri" panose="020F0502020204030204" pitchFamily="34" charset="0"/>
                <a:cs typeface="Calibri" panose="020F0502020204030204" pitchFamily="34" charset="0"/>
              </a:rPr>
              <a:t>Släp</a:t>
            </a:r>
            <a:r>
              <a:rPr lang="sv-SE" sz="1200" dirty="0" smtClean="0">
                <a:solidFill>
                  <a:srgbClr val="000000"/>
                </a:solidFill>
                <a:latin typeface="Calibri" panose="020F0502020204030204" pitchFamily="34" charset="0"/>
                <a:cs typeface="Calibri" panose="020F0502020204030204" pitchFamily="34" charset="0"/>
              </a:rPr>
              <a:t> – dvs dra handen vid vattenytan i återföringen.</a:t>
            </a:r>
            <a:endParaRPr kumimoji="0" lang="sv-SE"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Andning</a:t>
            </a:r>
            <a:endParaRPr kumimoji="0" lang="sv-SE" sz="1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Inte lyfta upp huvudet vid andning.</a:t>
            </a:r>
          </a:p>
          <a:p>
            <a:pPr marL="444500" lvl="1" indent="-177800">
              <a:buFont typeface="Wingdings" panose="05000000000000000000" pitchFamily="2" charset="2"/>
              <a:buChar char="Ø"/>
              <a:defRPr/>
            </a:pPr>
            <a:r>
              <a:rPr lang="sv-SE" sz="1200" dirty="0" smtClean="0">
                <a:solidFill>
                  <a:srgbClr val="000000"/>
                </a:solidFill>
                <a:latin typeface="Calibri" panose="020F0502020204030204" pitchFamily="34" charset="0"/>
                <a:cs typeface="Calibri" panose="020F0502020204030204" pitchFamily="34" charset="0"/>
              </a:rPr>
              <a:t>Benspark på sidan, e</a:t>
            </a:r>
            <a:r>
              <a:rPr lang="sv-SE" sz="1200" dirty="0" smtClean="0">
                <a:latin typeface="Calibri" panose="020F0502020204030204" pitchFamily="34" charset="0"/>
                <a:cs typeface="Calibri" panose="020F0502020204030204" pitchFamily="34" charset="0"/>
              </a:rPr>
              <a:t>tt </a:t>
            </a:r>
            <a:r>
              <a:rPr lang="sv-SE" sz="1200" dirty="0">
                <a:latin typeface="Calibri" panose="020F0502020204030204" pitchFamily="34" charset="0"/>
                <a:cs typeface="Calibri" panose="020F0502020204030204" pitchFamily="34" charset="0"/>
              </a:rPr>
              <a:t>glasöga under vattenytan i </a:t>
            </a:r>
            <a:r>
              <a:rPr lang="sv-SE" sz="1200" dirty="0" smtClean="0">
                <a:latin typeface="Calibri" panose="020F0502020204030204" pitchFamily="34" charset="0"/>
                <a:cs typeface="Calibri" panose="020F0502020204030204" pitchFamily="34" charset="0"/>
              </a:rPr>
              <a:t>andningen.</a:t>
            </a:r>
            <a:endParaRPr lang="sv-SE"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Timing (armar och ben)</a:t>
            </a:r>
            <a:endParaRPr kumimoji="0" lang="sv-SE"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Naturlig frisimning med 6-takts benspark</a:t>
            </a:r>
          </a:p>
          <a:p>
            <a:pPr marL="444500" lvl="1" indent="-177800">
              <a:buFont typeface="Wingdings" panose="05000000000000000000" pitchFamily="2" charset="2"/>
              <a:buChar char="Ø"/>
              <a:defRPr/>
            </a:pPr>
            <a:r>
              <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Räkna </a:t>
            </a:r>
            <a:r>
              <a:rPr kumimoji="0" lang="sv-SE"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sparkar per sida </a:t>
            </a:r>
            <a:r>
              <a:rPr kumimoji="0" lang="sv-SE" sz="12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1-2-3/1-2-3</a:t>
            </a:r>
            <a:endParaRPr kumimoji="0" lang="sv-SE"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6" name="Streckad höger 5"/>
          <p:cNvSpPr/>
          <p:nvPr/>
        </p:nvSpPr>
        <p:spPr>
          <a:xfrm>
            <a:off x="2960823" y="514322"/>
            <a:ext cx="8985505" cy="771468"/>
          </a:xfrm>
          <a:prstGeom prst="stripedRightArrow">
            <a:avLst/>
          </a:prstGeom>
          <a:solidFill>
            <a:srgbClr val="6666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9" name="Ellips 18"/>
          <p:cNvSpPr/>
          <p:nvPr/>
        </p:nvSpPr>
        <p:spPr>
          <a:xfrm>
            <a:off x="3130755" y="480145"/>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Kropps-</a:t>
            </a:r>
            <a:b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b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position</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0" name="Ellips 19"/>
          <p:cNvSpPr/>
          <p:nvPr/>
        </p:nvSpPr>
        <p:spPr>
          <a:xfrm>
            <a:off x="4470418" y="480145"/>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Benspark</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1" name="Ellips 20"/>
          <p:cNvSpPr/>
          <p:nvPr/>
        </p:nvSpPr>
        <p:spPr>
          <a:xfrm>
            <a:off x="5810081" y="477793"/>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Armtag</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2" name="Ellips 21"/>
          <p:cNvSpPr/>
          <p:nvPr/>
        </p:nvSpPr>
        <p:spPr>
          <a:xfrm>
            <a:off x="8489405" y="480145"/>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Andning</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3" name="Ellips 22"/>
          <p:cNvSpPr/>
          <p:nvPr/>
        </p:nvSpPr>
        <p:spPr>
          <a:xfrm>
            <a:off x="9829070" y="339005"/>
            <a:ext cx="1611645" cy="1120132"/>
          </a:xfrm>
          <a:prstGeom prst="ellipse">
            <a:avLst/>
          </a:prstGeom>
          <a:solidFill>
            <a:srgbClr val="008EAA"/>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rPr>
              <a:t>Sammansatt </a:t>
            </a: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
            </a:r>
            <a:b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b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Simning</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4" name="Ellips 23"/>
          <p:cNvSpPr/>
          <p:nvPr/>
        </p:nvSpPr>
        <p:spPr>
          <a:xfrm>
            <a:off x="7149744" y="477793"/>
            <a:ext cx="1212269" cy="842556"/>
          </a:xfrm>
          <a:prstGeom prst="ellipse">
            <a:avLst/>
          </a:prstGeom>
          <a:solidFill>
            <a:srgbClr val="666666"/>
          </a:solidFill>
          <a:ln>
            <a:solidFill>
              <a:schemeClr val="bg1">
                <a:lumMod val="9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smtClean="0">
                <a:ln>
                  <a:noFill/>
                </a:ln>
                <a:solidFill>
                  <a:srgbClr val="FFFFFF"/>
                </a:solidFill>
                <a:effectLst/>
                <a:uLnTx/>
                <a:uFillTx/>
                <a:latin typeface="Century Gothic" panose="020F0302020204030204"/>
                <a:ea typeface="+mn-ea"/>
                <a:cs typeface="+mn-cs"/>
              </a:rPr>
              <a:t>Timing</a:t>
            </a:r>
            <a:endParaRPr kumimoji="0" lang="sv-SE" sz="12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2733540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92500"/>
          </a:bodyPr>
          <a:lstStyle/>
          <a:p>
            <a:pPr>
              <a:lnSpc>
                <a:spcPct val="100000"/>
              </a:lnSpc>
            </a:pPr>
            <a:r>
              <a:rPr lang="sv-SE" dirty="0" smtClean="0"/>
              <a:t>Titta på en föreläsning kopplat till ett valfritt simsätt (se exempel i rutan). Skriv upp 3-5 olika målsättningar kring hur du kan förbättra ditt eget simsätt.</a:t>
            </a:r>
            <a:endParaRPr lang="sv-SE" dirty="0"/>
          </a:p>
        </p:txBody>
      </p:sp>
      <p:sp>
        <p:nvSpPr>
          <p:cNvPr id="3" name="Rektangel 2"/>
          <p:cNvSpPr/>
          <p:nvPr/>
        </p:nvSpPr>
        <p:spPr>
          <a:xfrm>
            <a:off x="7380180" y="116584"/>
            <a:ext cx="4712970" cy="196939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nchorCtr="0"/>
          <a:lstStyle/>
          <a:p>
            <a:pPr>
              <a:lnSpc>
                <a:spcPct val="150000"/>
              </a:lnSpc>
            </a:pPr>
            <a:r>
              <a:rPr lang="sv-SE" dirty="0" err="1" smtClean="0">
                <a:solidFill>
                  <a:schemeClr val="tx1"/>
                </a:solidFill>
                <a:latin typeface="Calibri" panose="020F0502020204030204" pitchFamily="34" charset="0"/>
                <a:cs typeface="Calibri" panose="020F0502020204030204" pitchFamily="34" charset="0"/>
              </a:rPr>
              <a:t>Webinars</a:t>
            </a:r>
            <a:r>
              <a:rPr lang="sv-SE" dirty="0" smtClean="0">
                <a:solidFill>
                  <a:schemeClr val="tx1"/>
                </a:solidFill>
                <a:latin typeface="Calibri" panose="020F0502020204030204" pitchFamily="34" charset="0"/>
                <a:cs typeface="Calibri" panose="020F0502020204030204" pitchFamily="34" charset="0"/>
              </a:rPr>
              <a:t> med </a:t>
            </a:r>
            <a:r>
              <a:rPr lang="sv-SE" b="1" dirty="0" smtClean="0">
                <a:solidFill>
                  <a:schemeClr val="tx1"/>
                </a:solidFill>
                <a:latin typeface="Calibri" panose="020F0502020204030204" pitchFamily="34" charset="0"/>
                <a:cs typeface="Calibri" panose="020F0502020204030204" pitchFamily="34" charset="0"/>
              </a:rPr>
              <a:t>Russel Mark </a:t>
            </a:r>
            <a:r>
              <a:rPr lang="sv-SE" dirty="0" smtClean="0">
                <a:solidFill>
                  <a:schemeClr val="tx1"/>
                </a:solidFill>
                <a:latin typeface="Calibri" panose="020F0502020204030204" pitchFamily="34" charset="0"/>
                <a:cs typeface="Calibri" panose="020F0502020204030204" pitchFamily="34" charset="0"/>
              </a:rPr>
              <a:t>från USA Swimming:</a:t>
            </a:r>
          </a:p>
          <a:p>
            <a:pPr>
              <a:lnSpc>
                <a:spcPct val="150000"/>
              </a:lnSpc>
            </a:pPr>
            <a:r>
              <a:rPr lang="sv-SE" sz="1200" dirty="0" smtClean="0">
                <a:latin typeface="Calibri" panose="020F0502020204030204" pitchFamily="34" charset="0"/>
                <a:cs typeface="Calibri" panose="020F0502020204030204" pitchFamily="34" charset="0"/>
                <a:hlinkClick r:id="rId2"/>
              </a:rPr>
              <a:t>Fjärilsim</a:t>
            </a:r>
            <a:endParaRPr lang="sv-SE" sz="1200" dirty="0">
              <a:latin typeface="Calibri" panose="020F0502020204030204" pitchFamily="34" charset="0"/>
              <a:cs typeface="Calibri" panose="020F0502020204030204" pitchFamily="34" charset="0"/>
            </a:endParaRPr>
          </a:p>
          <a:p>
            <a:pPr>
              <a:lnSpc>
                <a:spcPct val="150000"/>
              </a:lnSpc>
            </a:pPr>
            <a:r>
              <a:rPr lang="sv-SE" sz="1200" dirty="0" smtClean="0">
                <a:latin typeface="Calibri" panose="020F0502020204030204" pitchFamily="34" charset="0"/>
                <a:cs typeface="Calibri" panose="020F0502020204030204" pitchFamily="34" charset="0"/>
                <a:hlinkClick r:id="rId3"/>
              </a:rPr>
              <a:t>Ryggsim</a:t>
            </a:r>
            <a:endParaRPr lang="sv-SE" sz="1200" dirty="0">
              <a:latin typeface="Calibri" panose="020F0502020204030204" pitchFamily="34" charset="0"/>
              <a:cs typeface="Calibri" panose="020F0502020204030204" pitchFamily="34" charset="0"/>
            </a:endParaRPr>
          </a:p>
          <a:p>
            <a:pPr>
              <a:lnSpc>
                <a:spcPct val="150000"/>
              </a:lnSpc>
            </a:pPr>
            <a:r>
              <a:rPr lang="sv-SE" sz="1200" dirty="0" smtClean="0">
                <a:latin typeface="Calibri" panose="020F0502020204030204" pitchFamily="34" charset="0"/>
                <a:cs typeface="Calibri" panose="020F0502020204030204" pitchFamily="34" charset="0"/>
                <a:hlinkClick r:id="rId4"/>
              </a:rPr>
              <a:t>Bröstsim</a:t>
            </a:r>
            <a:endParaRPr lang="sv-SE" sz="1200" dirty="0">
              <a:latin typeface="Calibri" panose="020F0502020204030204" pitchFamily="34" charset="0"/>
              <a:cs typeface="Calibri" panose="020F0502020204030204" pitchFamily="34" charset="0"/>
            </a:endParaRPr>
          </a:p>
          <a:p>
            <a:pPr>
              <a:lnSpc>
                <a:spcPct val="150000"/>
              </a:lnSpc>
            </a:pPr>
            <a:r>
              <a:rPr lang="sv-SE" sz="1200" dirty="0" smtClean="0">
                <a:latin typeface="Calibri" panose="020F0502020204030204" pitchFamily="34" charset="0"/>
                <a:cs typeface="Calibri" panose="020F0502020204030204" pitchFamily="34" charset="0"/>
                <a:hlinkClick r:id="rId5"/>
              </a:rPr>
              <a:t>Frisim del 1 (Armtag)</a:t>
            </a:r>
            <a:endParaRPr lang="sv-SE" sz="1200" dirty="0" smtClean="0">
              <a:latin typeface="Calibri" panose="020F0502020204030204" pitchFamily="34" charset="0"/>
              <a:cs typeface="Calibri" panose="020F0502020204030204" pitchFamily="34" charset="0"/>
            </a:endParaRPr>
          </a:p>
          <a:p>
            <a:pPr>
              <a:lnSpc>
                <a:spcPct val="150000"/>
              </a:lnSpc>
            </a:pPr>
            <a:r>
              <a:rPr lang="sv-SE" sz="1200" dirty="0" smtClean="0">
                <a:latin typeface="Calibri" panose="020F0502020204030204" pitchFamily="34" charset="0"/>
                <a:cs typeface="Calibri" panose="020F0502020204030204" pitchFamily="34" charset="0"/>
                <a:hlinkClick r:id="rId5"/>
              </a:rPr>
              <a:t>Frisim del 2 (Benspark, Kroppsposition, Rotation, Andning)</a:t>
            </a:r>
            <a:endParaRPr lang="sv-SE" sz="12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90976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70000" lnSpcReduction="20000"/>
          </a:bodyPr>
          <a:lstStyle/>
          <a:p>
            <a:pPr>
              <a:lnSpc>
                <a:spcPct val="120000"/>
              </a:lnSpc>
            </a:pPr>
            <a:r>
              <a:rPr lang="sv-SE" dirty="0" smtClean="0"/>
              <a:t>Undervattenskick kallas av många för ”Det femte simsättet”. Titta på en föreläsning kopplat till undervattenskick (se exempel i rutan). Reflektera kring hur du ska kunna förbättra din undervattenskick.</a:t>
            </a:r>
            <a:endParaRPr lang="sv-SE" dirty="0"/>
          </a:p>
        </p:txBody>
      </p:sp>
      <p:sp>
        <p:nvSpPr>
          <p:cNvPr id="3" name="Rektangel 2"/>
          <p:cNvSpPr/>
          <p:nvPr/>
        </p:nvSpPr>
        <p:spPr>
          <a:xfrm>
            <a:off x="7380180" y="116584"/>
            <a:ext cx="4712970" cy="101357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nchorCtr="0"/>
          <a:lstStyle/>
          <a:p>
            <a:pPr>
              <a:lnSpc>
                <a:spcPct val="150000"/>
              </a:lnSpc>
            </a:pPr>
            <a:r>
              <a:rPr lang="sv-SE" dirty="0" err="1" smtClean="0">
                <a:solidFill>
                  <a:schemeClr val="tx1"/>
                </a:solidFill>
                <a:latin typeface="Calibri" panose="020F0502020204030204" pitchFamily="34" charset="0"/>
                <a:cs typeface="Calibri" panose="020F0502020204030204" pitchFamily="34" charset="0"/>
              </a:rPr>
              <a:t>Webinar</a:t>
            </a:r>
            <a:r>
              <a:rPr lang="sv-SE" dirty="0" smtClean="0">
                <a:solidFill>
                  <a:schemeClr val="tx1"/>
                </a:solidFill>
                <a:latin typeface="Calibri" panose="020F0502020204030204" pitchFamily="34" charset="0"/>
                <a:cs typeface="Calibri" panose="020F0502020204030204" pitchFamily="34" charset="0"/>
              </a:rPr>
              <a:t> med </a:t>
            </a:r>
            <a:r>
              <a:rPr lang="sv-SE" b="1" dirty="0" smtClean="0">
                <a:solidFill>
                  <a:schemeClr val="tx1"/>
                </a:solidFill>
                <a:latin typeface="Calibri" panose="020F0502020204030204" pitchFamily="34" charset="0"/>
                <a:cs typeface="Calibri" panose="020F0502020204030204" pitchFamily="34" charset="0"/>
              </a:rPr>
              <a:t>Russel Mark </a:t>
            </a:r>
            <a:r>
              <a:rPr lang="sv-SE" dirty="0" smtClean="0">
                <a:solidFill>
                  <a:schemeClr val="tx1"/>
                </a:solidFill>
                <a:latin typeface="Calibri" panose="020F0502020204030204" pitchFamily="34" charset="0"/>
                <a:cs typeface="Calibri" panose="020F0502020204030204" pitchFamily="34" charset="0"/>
              </a:rPr>
              <a:t>från USA Swimming:</a:t>
            </a:r>
          </a:p>
          <a:p>
            <a:pPr>
              <a:lnSpc>
                <a:spcPct val="150000"/>
              </a:lnSpc>
            </a:pPr>
            <a:r>
              <a:rPr lang="sv-SE" sz="1200" dirty="0" err="1" smtClean="0">
                <a:latin typeface="Calibri" panose="020F0502020204030204" pitchFamily="34" charset="0"/>
                <a:cs typeface="Calibri" panose="020F0502020204030204" pitchFamily="34" charset="0"/>
                <a:hlinkClick r:id="rId2"/>
              </a:rPr>
              <a:t>Dolphin</a:t>
            </a:r>
            <a:r>
              <a:rPr lang="sv-SE" sz="1200" dirty="0" smtClean="0">
                <a:latin typeface="Calibri" panose="020F0502020204030204" pitchFamily="34" charset="0"/>
                <a:cs typeface="Calibri" panose="020F0502020204030204" pitchFamily="34" charset="0"/>
                <a:hlinkClick r:id="rId2"/>
              </a:rPr>
              <a:t> </a:t>
            </a:r>
            <a:r>
              <a:rPr lang="sv-SE" sz="1200" dirty="0" err="1" smtClean="0">
                <a:latin typeface="Calibri" panose="020F0502020204030204" pitchFamily="34" charset="0"/>
                <a:cs typeface="Calibri" panose="020F0502020204030204" pitchFamily="34" charset="0"/>
                <a:hlinkClick r:id="rId2"/>
              </a:rPr>
              <a:t>Kicking</a:t>
            </a:r>
            <a:endParaRPr lang="sv-SE" sz="12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90214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pPr marL="457200" indent="-457200">
              <a:buFont typeface="Arial" panose="020B0604020202020204" pitchFamily="34" charset="0"/>
              <a:buChar char="•"/>
            </a:pPr>
            <a:r>
              <a:rPr lang="sv-SE" dirty="0"/>
              <a:t>Landträning för </a:t>
            </a:r>
            <a:r>
              <a:rPr lang="sv-SE" dirty="0" smtClean="0"/>
              <a:t>simidrottare</a:t>
            </a:r>
            <a:endParaRPr lang="sv-SE" dirty="0"/>
          </a:p>
          <a:p>
            <a:pPr marL="457200" indent="-457200">
              <a:buFont typeface="Arial" panose="020B0604020202020204" pitchFamily="34" charset="0"/>
              <a:buChar char="•"/>
            </a:pPr>
            <a:r>
              <a:rPr lang="sv-SE" dirty="0" smtClean="0"/>
              <a:t>Övningsbank landträning</a:t>
            </a:r>
            <a:endParaRPr lang="sv-SE" dirty="0"/>
          </a:p>
          <a:p>
            <a:pPr marL="457200" indent="-457200">
              <a:buFont typeface="Arial" panose="020B0604020202020204" pitchFamily="34" charset="0"/>
              <a:buChar char="•"/>
            </a:pPr>
            <a:r>
              <a:rPr lang="sv-SE" dirty="0"/>
              <a:t>(Fördjupningsuppgift</a:t>
            </a:r>
            <a:r>
              <a:rPr lang="sv-SE" dirty="0" smtClean="0"/>
              <a:t>)</a:t>
            </a:r>
          </a:p>
        </p:txBody>
      </p:sp>
      <p:sp>
        <p:nvSpPr>
          <p:cNvPr id="3" name="Rubrik 2"/>
          <p:cNvSpPr>
            <a:spLocks noGrp="1"/>
          </p:cNvSpPr>
          <p:nvPr>
            <p:ph type="ctrTitle"/>
          </p:nvPr>
        </p:nvSpPr>
        <p:spPr/>
        <p:txBody>
          <a:bodyPr>
            <a:normAutofit/>
          </a:bodyPr>
          <a:lstStyle/>
          <a:p>
            <a:r>
              <a:rPr lang="sv-SE" dirty="0" smtClean="0"/>
              <a:t>Landträning</a:t>
            </a:r>
            <a:endParaRPr lang="sv-SE" dirty="0"/>
          </a:p>
        </p:txBody>
      </p:sp>
    </p:spTree>
    <p:extLst>
      <p:ext uri="{BB962C8B-B14F-4D97-AF65-F5344CB8AC3E}">
        <p14:creationId xmlns:p14="http://schemas.microsoft.com/office/powerpoint/2010/main" val="24129541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a:t>L</a:t>
            </a:r>
            <a:r>
              <a:rPr lang="sv-SE" dirty="0" smtClean="0"/>
              <a:t>andträning för Simidrottare</a:t>
            </a:r>
            <a:endParaRPr lang="sv-SE" dirty="0"/>
          </a:p>
        </p:txBody>
      </p:sp>
      <p:sp>
        <p:nvSpPr>
          <p:cNvPr id="3" name="Platshållare för text 2"/>
          <p:cNvSpPr>
            <a:spLocks noGrp="1"/>
          </p:cNvSpPr>
          <p:nvPr>
            <p:ph type="body" sz="quarter" idx="11"/>
          </p:nvPr>
        </p:nvSpPr>
        <p:spPr/>
        <p:txBody>
          <a:bodyPr/>
          <a:lstStyle/>
          <a:p>
            <a:r>
              <a:rPr lang="sv-SE" dirty="0"/>
              <a:t>Även om vatten är huvudelementet när det kommer till de olika simidrotterna finns det </a:t>
            </a:r>
            <a:r>
              <a:rPr lang="sv-SE" dirty="0">
                <a:solidFill>
                  <a:srgbClr val="008EAA"/>
                </a:solidFill>
              </a:rPr>
              <a:t>många fördelar med att träna på </a:t>
            </a:r>
            <a:r>
              <a:rPr lang="sv-SE" dirty="0" smtClean="0">
                <a:solidFill>
                  <a:srgbClr val="008EAA"/>
                </a:solidFill>
              </a:rPr>
              <a:t>land</a:t>
            </a:r>
            <a:r>
              <a:rPr lang="sv-SE" dirty="0" smtClean="0"/>
              <a:t>.</a:t>
            </a:r>
          </a:p>
          <a:p>
            <a:r>
              <a:rPr lang="sv-SE" dirty="0" smtClean="0"/>
              <a:t>Genom </a:t>
            </a:r>
            <a:r>
              <a:rPr lang="sv-SE" dirty="0"/>
              <a:t>landträningen kan </a:t>
            </a:r>
            <a:r>
              <a:rPr lang="sv-SE" dirty="0">
                <a:solidFill>
                  <a:srgbClr val="008EAA"/>
                </a:solidFill>
              </a:rPr>
              <a:t>skador förebyggas och </a:t>
            </a:r>
            <a:r>
              <a:rPr lang="sv-SE" dirty="0" smtClean="0">
                <a:solidFill>
                  <a:srgbClr val="008EAA"/>
                </a:solidFill>
              </a:rPr>
              <a:t>styrka, rörlighet</a:t>
            </a:r>
            <a:r>
              <a:rPr lang="sv-SE" dirty="0">
                <a:solidFill>
                  <a:srgbClr val="008EAA"/>
                </a:solidFill>
              </a:rPr>
              <a:t>, motorik och koordination utvecklas. </a:t>
            </a:r>
            <a:endParaRPr lang="sv-SE" dirty="0" smtClean="0">
              <a:solidFill>
                <a:srgbClr val="008EAA"/>
              </a:solidFill>
            </a:endParaRPr>
          </a:p>
          <a:p>
            <a:r>
              <a:rPr lang="sv-SE" dirty="0" smtClean="0"/>
              <a:t>Genom landträning kan du förbättra dig på saker </a:t>
            </a:r>
            <a:r>
              <a:rPr lang="sv-SE" dirty="0" smtClean="0">
                <a:solidFill>
                  <a:srgbClr val="008EAA"/>
                </a:solidFill>
              </a:rPr>
              <a:t>som är svårt att göra optimalt i </a:t>
            </a:r>
            <a:r>
              <a:rPr lang="sv-SE" dirty="0">
                <a:solidFill>
                  <a:srgbClr val="008EAA"/>
                </a:solidFill>
              </a:rPr>
              <a:t>vattnet</a:t>
            </a:r>
            <a:r>
              <a:rPr lang="sv-SE" dirty="0"/>
              <a:t>, </a:t>
            </a:r>
            <a:r>
              <a:rPr lang="sv-SE" dirty="0" smtClean="0"/>
              <a:t>till exempel maximal styrka, </a:t>
            </a:r>
            <a:r>
              <a:rPr lang="sv-SE" dirty="0"/>
              <a:t>motorik </a:t>
            </a:r>
            <a:r>
              <a:rPr lang="sv-SE" dirty="0" smtClean="0"/>
              <a:t>eller balans</a:t>
            </a:r>
            <a:r>
              <a:rPr lang="sv-SE" dirty="0"/>
              <a:t>.</a:t>
            </a:r>
            <a:endParaRPr lang="sv-SE" dirty="0" smtClean="0"/>
          </a:p>
        </p:txBody>
      </p:sp>
    </p:spTree>
    <p:extLst>
      <p:ext uri="{BB962C8B-B14F-4D97-AF65-F5344CB8AC3E}">
        <p14:creationId xmlns:p14="http://schemas.microsoft.com/office/powerpoint/2010/main" val="2761447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Övningsbank landträning</a:t>
            </a:r>
            <a:endParaRPr lang="sv-SE" dirty="0"/>
          </a:p>
        </p:txBody>
      </p:sp>
      <p:sp>
        <p:nvSpPr>
          <p:cNvPr id="6" name="Platshållare för text 5"/>
          <p:cNvSpPr>
            <a:spLocks noGrp="1"/>
          </p:cNvSpPr>
          <p:nvPr>
            <p:ph type="body" sz="quarter" idx="11"/>
          </p:nvPr>
        </p:nvSpPr>
        <p:spPr>
          <a:xfrm>
            <a:off x="1358606" y="1480524"/>
            <a:ext cx="9499893" cy="4961466"/>
          </a:xfrm>
        </p:spPr>
        <p:txBody>
          <a:bodyPr/>
          <a:lstStyle/>
          <a:p>
            <a:r>
              <a:rPr lang="sv-SE" dirty="0" smtClean="0"/>
              <a:t>Ladda hem och kolla igenom materialen: </a:t>
            </a:r>
          </a:p>
          <a:p>
            <a:endParaRPr lang="sv-SE" sz="2000" dirty="0"/>
          </a:p>
          <a:p>
            <a:r>
              <a:rPr lang="sv-SE" sz="2000" dirty="0" smtClean="0">
                <a:hlinkClick r:id="rId3"/>
              </a:rPr>
              <a:t>Övningsbank landträning</a:t>
            </a:r>
            <a:r>
              <a:rPr lang="sv-SE" sz="2000" dirty="0" smtClean="0"/>
              <a:t> </a:t>
            </a:r>
            <a:r>
              <a:rPr lang="sv-SE" sz="2000" i="1" dirty="0" smtClean="0"/>
              <a:t>(klicka på länken)</a:t>
            </a:r>
          </a:p>
          <a:p>
            <a:endParaRPr lang="sv-SE" sz="2000" dirty="0"/>
          </a:p>
          <a:p>
            <a:endParaRPr lang="sv-SE" sz="2000" dirty="0" smtClean="0"/>
          </a:p>
          <a:p>
            <a:endParaRPr lang="sv-SE" sz="2000" dirty="0"/>
          </a:p>
          <a:p>
            <a:endParaRPr lang="sv-SE" sz="2000" dirty="0" smtClean="0"/>
          </a:p>
          <a:p>
            <a:endParaRPr lang="sv-SE" sz="2000" dirty="0"/>
          </a:p>
          <a:p>
            <a:endParaRPr lang="sv-SE" sz="2000" dirty="0" smtClean="0"/>
          </a:p>
          <a:p>
            <a:endParaRPr lang="sv-SE" sz="2000" dirty="0"/>
          </a:p>
          <a:p>
            <a:endParaRPr lang="sv-SE" sz="2000" dirty="0" smtClean="0"/>
          </a:p>
          <a:p>
            <a:r>
              <a:rPr lang="sv-SE" sz="2000" dirty="0">
                <a:hlinkClick r:id="rId4"/>
              </a:rPr>
              <a:t>Träningsbank </a:t>
            </a:r>
            <a:r>
              <a:rPr lang="sv-SE" sz="2000" dirty="0" smtClean="0">
                <a:hlinkClick r:id="rId4"/>
              </a:rPr>
              <a:t>Simning</a:t>
            </a:r>
            <a:r>
              <a:rPr lang="sv-SE" sz="2000" dirty="0" smtClean="0"/>
              <a:t> </a:t>
            </a:r>
            <a:r>
              <a:rPr lang="sv-SE" sz="2000" i="1" dirty="0" smtClean="0"/>
              <a:t>(klicka på länken)</a:t>
            </a:r>
            <a:endParaRPr lang="sv-SE" sz="1600" i="1" dirty="0"/>
          </a:p>
          <a:p>
            <a:endParaRPr lang="sv-SE" sz="2000" dirty="0"/>
          </a:p>
        </p:txBody>
      </p:sp>
      <p:pic>
        <p:nvPicPr>
          <p:cNvPr id="46" name="Bildobjekt 45"/>
          <p:cNvPicPr>
            <a:picLocks noChangeAspect="1"/>
          </p:cNvPicPr>
          <p:nvPr/>
        </p:nvPicPr>
        <p:blipFill>
          <a:blip r:embed="rId5"/>
          <a:stretch>
            <a:fillRect/>
          </a:stretch>
        </p:blipFill>
        <p:spPr>
          <a:xfrm>
            <a:off x="1358606" y="5033659"/>
            <a:ext cx="1064957" cy="1408331"/>
          </a:xfrm>
          <a:prstGeom prst="rect">
            <a:avLst/>
          </a:prstGeom>
        </p:spPr>
      </p:pic>
      <p:pic>
        <p:nvPicPr>
          <p:cNvPr id="3" name="Bildobjekt 2"/>
          <p:cNvPicPr>
            <a:picLocks noChangeAspect="1"/>
          </p:cNvPicPr>
          <p:nvPr/>
        </p:nvPicPr>
        <p:blipFill>
          <a:blip r:embed="rId6"/>
          <a:stretch>
            <a:fillRect/>
          </a:stretch>
        </p:blipFill>
        <p:spPr>
          <a:xfrm>
            <a:off x="1358606" y="2564603"/>
            <a:ext cx="2165055" cy="1384978"/>
          </a:xfrm>
          <a:prstGeom prst="rect">
            <a:avLst/>
          </a:prstGeom>
        </p:spPr>
      </p:pic>
    </p:spTree>
    <p:extLst>
      <p:ext uri="{BB962C8B-B14F-4D97-AF65-F5344CB8AC3E}">
        <p14:creationId xmlns:p14="http://schemas.microsoft.com/office/powerpoint/2010/main" val="1919143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1"/>
          </p:nvPr>
        </p:nvSpPr>
        <p:spPr/>
        <p:txBody>
          <a:bodyPr>
            <a:normAutofit fontScale="70000" lnSpcReduction="20000"/>
          </a:bodyPr>
          <a:lstStyle/>
          <a:p>
            <a:pPr>
              <a:lnSpc>
                <a:spcPct val="120000"/>
              </a:lnSpc>
            </a:pPr>
            <a:r>
              <a:rPr lang="sv-SE" dirty="0" smtClean="0"/>
              <a:t>Sätt </a:t>
            </a:r>
            <a:r>
              <a:rPr lang="sv-SE" dirty="0"/>
              <a:t>ihop ett landuppvärmningspass som passar dig och som hade tagit ca 30 minuter att genomföra. Utgå </a:t>
            </a:r>
            <a:r>
              <a:rPr lang="sv-SE" dirty="0" smtClean="0"/>
              <a:t>gärna från </a:t>
            </a:r>
            <a:r>
              <a:rPr lang="sv-SE" dirty="0"/>
              <a:t>materialen </a:t>
            </a:r>
            <a:r>
              <a:rPr lang="sv-SE" dirty="0" smtClean="0"/>
              <a:t>”</a:t>
            </a:r>
            <a:r>
              <a:rPr lang="sv-SE" dirty="0" smtClean="0">
                <a:hlinkClick r:id="rId3"/>
              </a:rPr>
              <a:t>Övningsbank landträning</a:t>
            </a:r>
            <a:r>
              <a:rPr lang="sv-SE" dirty="0" smtClean="0"/>
              <a:t>” och/eller ”</a:t>
            </a:r>
            <a:r>
              <a:rPr lang="sv-SE" dirty="0" smtClean="0">
                <a:hlinkClick r:id="rId4"/>
              </a:rPr>
              <a:t>Träningsbank Simning</a:t>
            </a:r>
            <a:r>
              <a:rPr lang="sv-SE" dirty="0" smtClean="0"/>
              <a:t>”.</a:t>
            </a:r>
            <a:endParaRPr lang="sv-SE" dirty="0"/>
          </a:p>
        </p:txBody>
      </p:sp>
    </p:spTree>
    <p:extLst>
      <p:ext uri="{BB962C8B-B14F-4D97-AF65-F5344CB8AC3E}">
        <p14:creationId xmlns:p14="http://schemas.microsoft.com/office/powerpoint/2010/main" val="1391149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pPr marL="457200" indent="-457200">
              <a:buFont typeface="Arial" panose="020B0604020202020204" pitchFamily="34" charset="0"/>
              <a:buChar char="•"/>
            </a:pPr>
            <a:r>
              <a:rPr lang="sv-SE" dirty="0" smtClean="0"/>
              <a:t>Simidrottens </a:t>
            </a:r>
            <a:r>
              <a:rPr lang="sv-SE" dirty="0"/>
              <a:t>organisation</a:t>
            </a:r>
          </a:p>
          <a:p>
            <a:pPr marL="457200" indent="-457200">
              <a:buFont typeface="Arial" panose="020B0604020202020204" pitchFamily="34" charset="0"/>
              <a:buChar char="•"/>
            </a:pPr>
            <a:r>
              <a:rPr lang="sv-SE" dirty="0"/>
              <a:t>Stödorganisationer</a:t>
            </a:r>
          </a:p>
          <a:p>
            <a:pPr marL="457200" indent="-457200">
              <a:buFont typeface="Arial" panose="020B0604020202020204" pitchFamily="34" charset="0"/>
              <a:buChar char="•"/>
            </a:pPr>
            <a:r>
              <a:rPr lang="sv-SE" dirty="0"/>
              <a:t>Svensk Simidrotts Vision, Kärnvärden och Utvecklingsmodell</a:t>
            </a:r>
          </a:p>
          <a:p>
            <a:pPr marL="457200" indent="-457200">
              <a:buFont typeface="Arial" panose="020B0604020202020204" pitchFamily="34" charset="0"/>
              <a:buChar char="•"/>
            </a:pPr>
            <a:r>
              <a:rPr lang="sv-SE" dirty="0" smtClean="0"/>
              <a:t>Hur </a:t>
            </a:r>
            <a:r>
              <a:rPr lang="sv-SE" dirty="0"/>
              <a:t>är vi som </a:t>
            </a:r>
            <a:r>
              <a:rPr lang="sv-SE" dirty="0" smtClean="0"/>
              <a:t>simidrottare </a:t>
            </a:r>
            <a:r>
              <a:rPr lang="sv-SE" dirty="0"/>
              <a:t>i vår förening</a:t>
            </a:r>
            <a:r>
              <a:rPr lang="sv-SE" dirty="0" smtClean="0"/>
              <a:t>?</a:t>
            </a:r>
          </a:p>
          <a:p>
            <a:endParaRPr lang="sv-SE" dirty="0"/>
          </a:p>
        </p:txBody>
      </p:sp>
      <p:sp>
        <p:nvSpPr>
          <p:cNvPr id="3" name="Rubrik 2"/>
          <p:cNvSpPr>
            <a:spLocks noGrp="1"/>
          </p:cNvSpPr>
          <p:nvPr>
            <p:ph type="ctrTitle"/>
          </p:nvPr>
        </p:nvSpPr>
        <p:spPr/>
        <p:txBody>
          <a:bodyPr>
            <a:normAutofit/>
          </a:bodyPr>
          <a:lstStyle/>
          <a:p>
            <a:r>
              <a:rPr lang="sv-SE" dirty="0" smtClean="0"/>
              <a:t>Svensk Simidrott</a:t>
            </a:r>
            <a:endParaRPr lang="sv-SE" dirty="0"/>
          </a:p>
        </p:txBody>
      </p:sp>
    </p:spTree>
    <p:extLst>
      <p:ext uri="{BB962C8B-B14F-4D97-AF65-F5344CB8AC3E}">
        <p14:creationId xmlns:p14="http://schemas.microsoft.com/office/powerpoint/2010/main" val="14803785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85000" lnSpcReduction="10000"/>
          </a:bodyPr>
          <a:lstStyle/>
          <a:p>
            <a:pPr>
              <a:lnSpc>
                <a:spcPct val="120000"/>
              </a:lnSpc>
              <a:spcBef>
                <a:spcPts val="0"/>
              </a:spcBef>
            </a:pPr>
            <a:r>
              <a:rPr lang="sv-SE" dirty="0" smtClean="0"/>
              <a:t>Har du några </a:t>
            </a:r>
            <a:r>
              <a:rPr lang="sv-SE" dirty="0"/>
              <a:t>a</a:t>
            </a:r>
            <a:r>
              <a:rPr lang="sv-SE" dirty="0" smtClean="0"/>
              <a:t>ndra favoritövningar i ditt landträningsprogram? Lyft fram 2-4 olika övningar och diskutera i mindre grupper: Hur och varför gör du dessa övningar?</a:t>
            </a:r>
            <a:endParaRPr lang="sv-SE" dirty="0"/>
          </a:p>
        </p:txBody>
      </p:sp>
    </p:spTree>
    <p:extLst>
      <p:ext uri="{BB962C8B-B14F-4D97-AF65-F5344CB8AC3E}">
        <p14:creationId xmlns:p14="http://schemas.microsoft.com/office/powerpoint/2010/main" val="41607640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p:cNvSpPr/>
          <p:nvPr/>
        </p:nvSpPr>
        <p:spPr>
          <a:xfrm>
            <a:off x="7369440" y="96467"/>
            <a:ext cx="4712970" cy="101357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t" anchorCtr="0"/>
          <a:lstStyle/>
          <a:p>
            <a:pPr>
              <a:lnSpc>
                <a:spcPct val="150000"/>
              </a:lnSpc>
            </a:pPr>
            <a:r>
              <a:rPr lang="sv-SE" dirty="0" err="1" smtClean="0">
                <a:solidFill>
                  <a:schemeClr val="tx1"/>
                </a:solidFill>
                <a:latin typeface="Calibri" panose="020F0502020204030204" pitchFamily="34" charset="0"/>
                <a:cs typeface="Calibri" panose="020F0502020204030204" pitchFamily="34" charset="0"/>
              </a:rPr>
              <a:t>Webinar</a:t>
            </a:r>
            <a:r>
              <a:rPr lang="sv-SE" dirty="0" smtClean="0">
                <a:solidFill>
                  <a:schemeClr val="tx1"/>
                </a:solidFill>
                <a:latin typeface="Calibri" panose="020F0502020204030204" pitchFamily="34" charset="0"/>
                <a:cs typeface="Calibri" panose="020F0502020204030204" pitchFamily="34" charset="0"/>
              </a:rPr>
              <a:t> med </a:t>
            </a:r>
            <a:r>
              <a:rPr lang="sv-SE" b="1" dirty="0" err="1">
                <a:solidFill>
                  <a:schemeClr val="tx1"/>
                </a:solidFill>
                <a:latin typeface="Calibri" panose="020F0502020204030204" pitchFamily="34" charset="0"/>
                <a:cs typeface="Calibri" panose="020F0502020204030204" pitchFamily="34" charset="0"/>
              </a:rPr>
              <a:t>Markell</a:t>
            </a:r>
            <a:r>
              <a:rPr lang="sv-SE" b="1" dirty="0">
                <a:solidFill>
                  <a:schemeClr val="tx1"/>
                </a:solidFill>
                <a:latin typeface="Calibri" panose="020F0502020204030204" pitchFamily="34" charset="0"/>
                <a:cs typeface="Calibri" panose="020F0502020204030204" pitchFamily="34" charset="0"/>
              </a:rPr>
              <a:t> </a:t>
            </a:r>
            <a:r>
              <a:rPr lang="sv-SE" b="1" dirty="0" err="1">
                <a:solidFill>
                  <a:schemeClr val="tx1"/>
                </a:solidFill>
                <a:latin typeface="Calibri" panose="020F0502020204030204" pitchFamily="34" charset="0"/>
                <a:cs typeface="Calibri" panose="020F0502020204030204" pitchFamily="34" charset="0"/>
              </a:rPr>
              <a:t>Lyng</a:t>
            </a:r>
            <a:r>
              <a:rPr lang="sv-SE" dirty="0">
                <a:solidFill>
                  <a:schemeClr val="tx1"/>
                </a:solidFill>
                <a:latin typeface="Calibri" panose="020F0502020204030204" pitchFamily="34" charset="0"/>
                <a:cs typeface="Calibri" panose="020F0502020204030204" pitchFamily="34" charset="0"/>
              </a:rPr>
              <a:t> från </a:t>
            </a:r>
            <a:r>
              <a:rPr lang="sv-SE" dirty="0" smtClean="0">
                <a:solidFill>
                  <a:schemeClr val="tx1"/>
                </a:solidFill>
                <a:latin typeface="Calibri" panose="020F0502020204030204" pitchFamily="34" charset="0"/>
                <a:cs typeface="Calibri" panose="020F0502020204030204" pitchFamily="34" charset="0"/>
              </a:rPr>
              <a:t>USA Swimming:</a:t>
            </a:r>
          </a:p>
          <a:p>
            <a:pPr>
              <a:lnSpc>
                <a:spcPct val="150000"/>
              </a:lnSpc>
            </a:pPr>
            <a:r>
              <a:rPr lang="sv-SE" sz="1200" dirty="0" err="1" smtClean="0">
                <a:solidFill>
                  <a:schemeClr val="tx1"/>
                </a:solidFill>
                <a:latin typeface="Calibri" panose="020F0502020204030204" pitchFamily="34" charset="0"/>
                <a:cs typeface="Calibri" panose="020F0502020204030204" pitchFamily="34" charset="0"/>
                <a:hlinkClick r:id="rId2"/>
              </a:rPr>
              <a:t>Functional</a:t>
            </a:r>
            <a:r>
              <a:rPr lang="sv-SE" sz="1200" dirty="0" smtClean="0">
                <a:solidFill>
                  <a:schemeClr val="tx1"/>
                </a:solidFill>
                <a:latin typeface="Calibri" panose="020F0502020204030204" pitchFamily="34" charset="0"/>
                <a:cs typeface="Calibri" panose="020F0502020204030204" pitchFamily="34" charset="0"/>
                <a:hlinkClick r:id="rId2"/>
              </a:rPr>
              <a:t> </a:t>
            </a:r>
            <a:r>
              <a:rPr lang="sv-SE" sz="1200" dirty="0" err="1">
                <a:solidFill>
                  <a:schemeClr val="tx1"/>
                </a:solidFill>
                <a:latin typeface="Calibri" panose="020F0502020204030204" pitchFamily="34" charset="0"/>
                <a:cs typeface="Calibri" panose="020F0502020204030204" pitchFamily="34" charset="0"/>
                <a:hlinkClick r:id="rId2"/>
              </a:rPr>
              <a:t>Dryland</a:t>
            </a:r>
            <a:r>
              <a:rPr lang="sv-SE" sz="1200" dirty="0">
                <a:solidFill>
                  <a:schemeClr val="tx1"/>
                </a:solidFill>
                <a:latin typeface="Calibri" panose="020F0502020204030204" pitchFamily="34" charset="0"/>
                <a:cs typeface="Calibri" panose="020F0502020204030204" pitchFamily="34" charset="0"/>
                <a:hlinkClick r:id="rId2"/>
              </a:rPr>
              <a:t> for </a:t>
            </a:r>
            <a:r>
              <a:rPr lang="sv-SE" sz="1200" dirty="0" err="1">
                <a:solidFill>
                  <a:schemeClr val="tx1"/>
                </a:solidFill>
                <a:latin typeface="Calibri" panose="020F0502020204030204" pitchFamily="34" charset="0"/>
                <a:cs typeface="Calibri" panose="020F0502020204030204" pitchFamily="34" charset="0"/>
                <a:hlinkClick r:id="rId2"/>
              </a:rPr>
              <a:t>Swimmers</a:t>
            </a:r>
            <a:endParaRPr lang="sv-SE" sz="1200" dirty="0">
              <a:solidFill>
                <a:schemeClr val="tx1"/>
              </a:solidFill>
              <a:latin typeface="Calibri" panose="020F0502020204030204" pitchFamily="34" charset="0"/>
              <a:cs typeface="Calibri" panose="020F0502020204030204" pitchFamily="34" charset="0"/>
            </a:endParaRPr>
          </a:p>
          <a:p>
            <a:pPr>
              <a:lnSpc>
                <a:spcPct val="150000"/>
              </a:lnSpc>
            </a:pPr>
            <a:endParaRPr lang="sv-SE" sz="1200" dirty="0" smtClean="0">
              <a:latin typeface="Calibri" panose="020F0502020204030204" pitchFamily="34" charset="0"/>
              <a:cs typeface="Calibri" panose="020F0502020204030204" pitchFamily="34" charset="0"/>
            </a:endParaRPr>
          </a:p>
        </p:txBody>
      </p:sp>
      <p:sp>
        <p:nvSpPr>
          <p:cNvPr id="2" name="Platshållare för text 1"/>
          <p:cNvSpPr>
            <a:spLocks noGrp="1"/>
          </p:cNvSpPr>
          <p:nvPr>
            <p:ph type="body" sz="quarter" idx="11"/>
          </p:nvPr>
        </p:nvSpPr>
        <p:spPr/>
        <p:txBody>
          <a:bodyPr>
            <a:normAutofit fontScale="85000" lnSpcReduction="10000"/>
          </a:bodyPr>
          <a:lstStyle/>
          <a:p>
            <a:pPr>
              <a:lnSpc>
                <a:spcPct val="120000"/>
              </a:lnSpc>
            </a:pPr>
            <a:r>
              <a:rPr lang="sv-SE" dirty="0" smtClean="0"/>
              <a:t>Titta på en föreläsning kopplat till landträning (se exempel i rutan). Skriv upp 3-5 olika målsättningar kring hur du kan förbättra ditt eget landträningsprogram.</a:t>
            </a:r>
            <a:endParaRPr lang="sv-SE" dirty="0"/>
          </a:p>
        </p:txBody>
      </p:sp>
    </p:spTree>
    <p:extLst>
      <p:ext uri="{BB962C8B-B14F-4D97-AF65-F5344CB8AC3E}">
        <p14:creationId xmlns:p14="http://schemas.microsoft.com/office/powerpoint/2010/main" val="19301715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a:bodyPr>
          <a:lstStyle/>
          <a:p>
            <a:pPr marL="457200" indent="-457200">
              <a:buFont typeface="Arial" panose="020B0604020202020204" pitchFamily="34" charset="0"/>
              <a:buChar char="•"/>
            </a:pPr>
            <a:r>
              <a:rPr lang="sv-SE" dirty="0"/>
              <a:t>Träningsplanering</a:t>
            </a:r>
          </a:p>
          <a:p>
            <a:pPr marL="457200" indent="-457200">
              <a:buFont typeface="Arial" panose="020B0604020202020204" pitchFamily="34" charset="0"/>
              <a:buChar char="•"/>
            </a:pPr>
            <a:r>
              <a:rPr lang="sv-SE" dirty="0"/>
              <a:t>Flerårig planering</a:t>
            </a:r>
          </a:p>
          <a:p>
            <a:pPr marL="457200" indent="-457200">
              <a:buFont typeface="Arial" panose="020B0604020202020204" pitchFamily="34" charset="0"/>
              <a:buChar char="•"/>
            </a:pPr>
            <a:r>
              <a:rPr lang="sv-SE" dirty="0"/>
              <a:t>Ettårig planering</a:t>
            </a:r>
          </a:p>
          <a:p>
            <a:pPr marL="457200" indent="-457200">
              <a:buFont typeface="Arial" panose="020B0604020202020204" pitchFamily="34" charset="0"/>
              <a:buChar char="•"/>
            </a:pPr>
            <a:r>
              <a:rPr lang="sv-SE" dirty="0"/>
              <a:t>Periodiseringsmodeller</a:t>
            </a:r>
          </a:p>
          <a:p>
            <a:pPr marL="457200" indent="-457200">
              <a:buFont typeface="Arial" panose="020B0604020202020204" pitchFamily="34" charset="0"/>
              <a:buChar char="•"/>
            </a:pPr>
            <a:r>
              <a:rPr lang="sv-SE" dirty="0"/>
              <a:t>Vad ingår i din planering?</a:t>
            </a:r>
          </a:p>
          <a:p>
            <a:pPr marL="457200" indent="-457200">
              <a:buFont typeface="Arial" panose="020B0604020202020204" pitchFamily="34" charset="0"/>
              <a:buChar char="•"/>
            </a:pPr>
            <a:r>
              <a:rPr lang="sv-SE" dirty="0" smtClean="0"/>
              <a:t>Tävlingsplanering</a:t>
            </a:r>
          </a:p>
        </p:txBody>
      </p:sp>
      <p:sp>
        <p:nvSpPr>
          <p:cNvPr id="3" name="Rubrik 2"/>
          <p:cNvSpPr>
            <a:spLocks noGrp="1"/>
          </p:cNvSpPr>
          <p:nvPr>
            <p:ph type="ctrTitle"/>
          </p:nvPr>
        </p:nvSpPr>
        <p:spPr/>
        <p:txBody>
          <a:bodyPr>
            <a:normAutofit/>
          </a:bodyPr>
          <a:lstStyle/>
          <a:p>
            <a:r>
              <a:rPr lang="sv-SE" dirty="0" smtClean="0"/>
              <a:t>Planering och Periodisering</a:t>
            </a:r>
            <a:endParaRPr lang="sv-SE" dirty="0"/>
          </a:p>
        </p:txBody>
      </p:sp>
    </p:spTree>
    <p:extLst>
      <p:ext uri="{BB962C8B-B14F-4D97-AF65-F5344CB8AC3E}">
        <p14:creationId xmlns:p14="http://schemas.microsoft.com/office/powerpoint/2010/main" val="19467235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Träningsplanering</a:t>
            </a:r>
            <a:endParaRPr lang="sv-SE" dirty="0"/>
          </a:p>
        </p:txBody>
      </p:sp>
      <p:sp>
        <p:nvSpPr>
          <p:cNvPr id="3" name="Platshållare för text 2"/>
          <p:cNvSpPr>
            <a:spLocks noGrp="1"/>
          </p:cNvSpPr>
          <p:nvPr>
            <p:ph type="body" sz="quarter" idx="11"/>
          </p:nvPr>
        </p:nvSpPr>
        <p:spPr>
          <a:xfrm>
            <a:off x="1358607" y="1480524"/>
            <a:ext cx="8774768" cy="5377476"/>
          </a:xfrm>
        </p:spPr>
        <p:txBody>
          <a:bodyPr/>
          <a:lstStyle/>
          <a:p>
            <a:r>
              <a:rPr lang="sv-SE" dirty="0" smtClean="0"/>
              <a:t>En planering ska ge </a:t>
            </a:r>
            <a:r>
              <a:rPr lang="sv-SE" dirty="0" smtClean="0">
                <a:solidFill>
                  <a:srgbClr val="008EAA"/>
                </a:solidFill>
              </a:rPr>
              <a:t>struktur </a:t>
            </a:r>
            <a:r>
              <a:rPr lang="sv-SE" dirty="0">
                <a:solidFill>
                  <a:srgbClr val="008EAA"/>
                </a:solidFill>
              </a:rPr>
              <a:t>och </a:t>
            </a:r>
            <a:r>
              <a:rPr lang="sv-SE" dirty="0" smtClean="0">
                <a:solidFill>
                  <a:srgbClr val="008EAA"/>
                </a:solidFill>
              </a:rPr>
              <a:t>kvalitet</a:t>
            </a:r>
            <a:r>
              <a:rPr lang="sv-SE" dirty="0" smtClean="0"/>
              <a:t>. Med en bra planering kan du </a:t>
            </a:r>
            <a:r>
              <a:rPr lang="sv-SE" dirty="0" smtClean="0">
                <a:solidFill>
                  <a:srgbClr val="008EAA"/>
                </a:solidFill>
              </a:rPr>
              <a:t>säkerställa att du hinner </a:t>
            </a:r>
            <a:r>
              <a:rPr lang="sv-SE" dirty="0">
                <a:solidFill>
                  <a:srgbClr val="008EAA"/>
                </a:solidFill>
              </a:rPr>
              <a:t>med det du </a:t>
            </a:r>
            <a:r>
              <a:rPr lang="sv-SE" dirty="0" smtClean="0">
                <a:solidFill>
                  <a:srgbClr val="008EAA"/>
                </a:solidFill>
              </a:rPr>
              <a:t>behöver göra </a:t>
            </a:r>
            <a:r>
              <a:rPr lang="sv-SE" dirty="0" smtClean="0"/>
              <a:t>ur ett såväl kortsiktigt som långsiktigt perspektiv.</a:t>
            </a:r>
          </a:p>
          <a:p>
            <a:r>
              <a:rPr lang="sv-SE" dirty="0" smtClean="0"/>
              <a:t>För </a:t>
            </a:r>
            <a:r>
              <a:rPr lang="sv-SE" dirty="0"/>
              <a:t>att säkerställa en positiv utvecklingskurva krävs </a:t>
            </a:r>
            <a:r>
              <a:rPr lang="sv-SE" dirty="0" smtClean="0"/>
              <a:t>det </a:t>
            </a:r>
            <a:r>
              <a:rPr lang="sv-SE" dirty="0"/>
              <a:t>att </a:t>
            </a:r>
            <a:r>
              <a:rPr lang="sv-SE" dirty="0" smtClean="0"/>
              <a:t>du </a:t>
            </a:r>
            <a:r>
              <a:rPr lang="sv-SE" dirty="0" smtClean="0">
                <a:solidFill>
                  <a:srgbClr val="008EAA"/>
                </a:solidFill>
              </a:rPr>
              <a:t>utvärderar</a:t>
            </a:r>
            <a:r>
              <a:rPr lang="sv-SE" dirty="0" smtClean="0"/>
              <a:t> din träning med </a:t>
            </a:r>
            <a:r>
              <a:rPr lang="sv-SE" dirty="0"/>
              <a:t>jämna mellanrum.</a:t>
            </a:r>
          </a:p>
          <a:p>
            <a:r>
              <a:rPr lang="sv-SE" dirty="0"/>
              <a:t>För att förebygga skador, överträning </a:t>
            </a:r>
            <a:r>
              <a:rPr lang="sv-SE" dirty="0" smtClean="0"/>
              <a:t>och för att </a:t>
            </a:r>
            <a:r>
              <a:rPr lang="sv-SE" dirty="0"/>
              <a:t>kunna pricka </a:t>
            </a:r>
            <a:r>
              <a:rPr lang="sv-SE" dirty="0" smtClean="0"/>
              <a:t>in </a:t>
            </a:r>
            <a:r>
              <a:rPr lang="sv-SE" dirty="0"/>
              <a:t>en formtopp till de </a:t>
            </a:r>
            <a:r>
              <a:rPr lang="sv-SE" dirty="0" smtClean="0"/>
              <a:t>viktigaste </a:t>
            </a:r>
            <a:r>
              <a:rPr lang="sv-SE" dirty="0"/>
              <a:t>tävlingarna är </a:t>
            </a:r>
            <a:r>
              <a:rPr lang="sv-SE" dirty="0" smtClean="0">
                <a:solidFill>
                  <a:srgbClr val="008EAA"/>
                </a:solidFill>
              </a:rPr>
              <a:t>periodisering</a:t>
            </a:r>
            <a:r>
              <a:rPr lang="sv-SE" dirty="0" smtClean="0"/>
              <a:t> </a:t>
            </a:r>
            <a:r>
              <a:rPr lang="sv-SE" dirty="0"/>
              <a:t>av träningen en förutsättning</a:t>
            </a:r>
            <a:r>
              <a:rPr lang="sv-SE" dirty="0" smtClean="0"/>
              <a:t>.</a:t>
            </a:r>
          </a:p>
          <a:p>
            <a:r>
              <a:rPr lang="sv-SE" dirty="0" smtClean="0"/>
              <a:t>Periodisering </a:t>
            </a:r>
            <a:r>
              <a:rPr lang="sv-SE" dirty="0"/>
              <a:t>är ett </a:t>
            </a:r>
            <a:r>
              <a:rPr lang="sv-SE" dirty="0">
                <a:solidFill>
                  <a:srgbClr val="008EAA"/>
                </a:solidFill>
              </a:rPr>
              <a:t>systematiskt sätt att variera </a:t>
            </a:r>
            <a:r>
              <a:rPr lang="sv-SE" dirty="0" smtClean="0">
                <a:solidFill>
                  <a:srgbClr val="008EAA"/>
                </a:solidFill>
              </a:rPr>
              <a:t>träningen</a:t>
            </a:r>
            <a:r>
              <a:rPr lang="sv-SE" dirty="0" smtClean="0"/>
              <a:t>.</a:t>
            </a:r>
          </a:p>
          <a:p>
            <a:endParaRPr lang="sv-SE" dirty="0"/>
          </a:p>
          <a:p>
            <a:pPr marL="0" indent="0">
              <a:buNone/>
            </a:pPr>
            <a:endParaRPr lang="sv-SE" sz="1200" i="1" dirty="0" smtClean="0"/>
          </a:p>
          <a:p>
            <a:pPr marL="0" indent="0">
              <a:buNone/>
            </a:pPr>
            <a:endParaRPr lang="sv-SE" sz="1200" i="1" dirty="0"/>
          </a:p>
          <a:p>
            <a:pPr marL="0" indent="0">
              <a:buNone/>
            </a:pPr>
            <a:endParaRPr lang="sv-SE" sz="1200" i="1" dirty="0" smtClean="0"/>
          </a:p>
          <a:p>
            <a:pPr marL="0" indent="0">
              <a:buNone/>
            </a:pPr>
            <a:endParaRPr lang="sv-SE" sz="1200" i="1" dirty="0" smtClean="0"/>
          </a:p>
          <a:p>
            <a:pPr marL="0" indent="0">
              <a:buNone/>
            </a:pPr>
            <a:endParaRPr lang="sv-SE" sz="1200" i="1" dirty="0"/>
          </a:p>
          <a:p>
            <a:pPr marL="0" indent="0">
              <a:buNone/>
              <a:tabLst>
                <a:tab pos="2063750" algn="l"/>
              </a:tabLst>
            </a:pPr>
            <a:r>
              <a:rPr lang="sv-SE" sz="1200" i="1" dirty="0"/>
              <a:t>	</a:t>
            </a:r>
            <a:r>
              <a:rPr lang="sv-SE" sz="1200" i="1" dirty="0" smtClean="0"/>
              <a:t/>
            </a:r>
            <a:br>
              <a:rPr lang="sv-SE" sz="1200" i="1" dirty="0" smtClean="0"/>
            </a:br>
            <a:r>
              <a:rPr lang="sv-SE" sz="1200" i="1" dirty="0" smtClean="0"/>
              <a:t>	</a:t>
            </a:r>
          </a:p>
          <a:p>
            <a:pPr marL="0" indent="0">
              <a:buNone/>
              <a:tabLst>
                <a:tab pos="2063750" algn="l"/>
              </a:tabLst>
            </a:pPr>
            <a:endParaRPr lang="sv-SE" sz="1200" i="1" dirty="0"/>
          </a:p>
          <a:p>
            <a:pPr marL="0" indent="0">
              <a:buNone/>
              <a:tabLst>
                <a:tab pos="2063750" algn="l"/>
              </a:tabLst>
            </a:pPr>
            <a:endParaRPr lang="sv-SE" sz="1200" i="1" dirty="0" smtClean="0"/>
          </a:p>
          <a:p>
            <a:pPr marL="0" indent="0">
              <a:buNone/>
              <a:tabLst>
                <a:tab pos="2063750" algn="l"/>
              </a:tabLst>
            </a:pPr>
            <a:endParaRPr lang="sv-SE" sz="1200" i="1" dirty="0"/>
          </a:p>
          <a:p>
            <a:pPr marL="0" indent="0">
              <a:buNone/>
              <a:tabLst>
                <a:tab pos="2063750" algn="l"/>
              </a:tabLst>
            </a:pPr>
            <a:r>
              <a:rPr lang="sv-SE" sz="1200" i="1" dirty="0" smtClean="0"/>
              <a:t>	Planeringshjulet </a:t>
            </a:r>
            <a:r>
              <a:rPr lang="sv-SE" sz="1200" i="1" dirty="0"/>
              <a:t>- visar planeringens olika </a:t>
            </a:r>
            <a:r>
              <a:rPr lang="sv-SE" sz="1200" i="1" dirty="0" smtClean="0"/>
              <a:t>faser. (</a:t>
            </a:r>
            <a:r>
              <a:rPr lang="sv-SE" sz="1200" i="1" dirty="0" err="1" smtClean="0"/>
              <a:t>Simlinjen</a:t>
            </a:r>
            <a:r>
              <a:rPr lang="sv-SE" sz="1200" i="1" dirty="0" smtClean="0"/>
              <a:t> </a:t>
            </a:r>
            <a:r>
              <a:rPr lang="sv-SE" sz="1200" i="1" dirty="0"/>
              <a:t>s. </a:t>
            </a:r>
            <a:r>
              <a:rPr lang="sv-SE" sz="1200" i="1" dirty="0" smtClean="0"/>
              <a:t>45)</a:t>
            </a:r>
            <a:endParaRPr lang="sv-SE" sz="1200" i="1" dirty="0"/>
          </a:p>
          <a:p>
            <a:pPr marL="0" indent="0">
              <a:buNone/>
            </a:pPr>
            <a:endParaRPr lang="sv-SE" sz="1200" i="1" dirty="0"/>
          </a:p>
          <a:p>
            <a:pPr marL="0" indent="0">
              <a:buNone/>
            </a:pPr>
            <a:endParaRPr lang="sv-SE" sz="1200" i="1" dirty="0" smtClean="0"/>
          </a:p>
          <a:p>
            <a:pPr marL="0" indent="0">
              <a:buNone/>
            </a:pPr>
            <a:endParaRPr lang="sv-SE" sz="1200" i="1" dirty="0" smtClean="0"/>
          </a:p>
          <a:p>
            <a:pPr marL="0" indent="0">
              <a:buNone/>
            </a:pPr>
            <a:endParaRPr lang="sv-SE" sz="1200" i="1" dirty="0"/>
          </a:p>
          <a:p>
            <a:pPr marL="0" indent="0">
              <a:buNone/>
            </a:pPr>
            <a:endParaRPr lang="sv-SE" sz="1200" i="1" dirty="0" smtClean="0"/>
          </a:p>
          <a:p>
            <a:pPr marL="0" indent="0">
              <a:buNone/>
            </a:pPr>
            <a:endParaRPr lang="sv-SE" sz="1200" i="1" dirty="0" smtClean="0"/>
          </a:p>
        </p:txBody>
      </p:sp>
      <p:sp>
        <p:nvSpPr>
          <p:cNvPr id="5" name="object 2"/>
          <p:cNvSpPr/>
          <p:nvPr/>
        </p:nvSpPr>
        <p:spPr>
          <a:xfrm>
            <a:off x="1466694" y="5126805"/>
            <a:ext cx="2018762" cy="1731196"/>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610076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4" end="1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4" end="14"/>
                                            </p:txEl>
                                          </p:spTgt>
                                        </p:tgtEl>
                                        <p:attrNameLst>
                                          <p:attrName>ppt_c</p:attrName>
                                        </p:attrNameLst>
                                      </p:cBhvr>
                                      <p:to>
                                        <a:schemeClr val="bg2"/>
                                      </p:to>
                                    </p:animClr>
                                  </p:sub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1"/>
          </p:nvPr>
        </p:nvSpPr>
        <p:spPr>
          <a:xfrm>
            <a:off x="1358607" y="1480524"/>
            <a:ext cx="8774768" cy="5043566"/>
          </a:xfrm>
        </p:spPr>
        <p:txBody>
          <a:bodyPr/>
          <a:lstStyle/>
          <a:p>
            <a:pPr>
              <a:lnSpc>
                <a:spcPct val="100000"/>
              </a:lnSpc>
            </a:pPr>
            <a:r>
              <a:rPr lang="sv-SE" dirty="0" smtClean="0"/>
              <a:t>Svenska </a:t>
            </a:r>
            <a:r>
              <a:rPr lang="sv-SE" dirty="0" err="1" smtClean="0"/>
              <a:t>Simlinjen</a:t>
            </a:r>
            <a:r>
              <a:rPr lang="sv-SE" dirty="0" smtClean="0"/>
              <a:t> med olika utvecklingsstadier:</a:t>
            </a:r>
            <a:br>
              <a:rPr lang="sv-SE" dirty="0" smtClean="0"/>
            </a:br>
            <a:r>
              <a:rPr lang="sv-SE" sz="2000" dirty="0" smtClean="0"/>
              <a:t>Vad </a:t>
            </a:r>
            <a:r>
              <a:rPr lang="sv-SE" sz="2000" dirty="0"/>
              <a:t>ska prioriteras, vid vilken ålder och på vilket </a:t>
            </a:r>
            <a:r>
              <a:rPr lang="sv-SE" sz="2000" dirty="0" smtClean="0"/>
              <a:t>sätt?</a:t>
            </a:r>
          </a:p>
          <a:p>
            <a:pPr lvl="1">
              <a:lnSpc>
                <a:spcPct val="100000"/>
              </a:lnSpc>
            </a:pPr>
            <a:endParaRPr lang="sv-SE" i="1" dirty="0" smtClean="0"/>
          </a:p>
          <a:p>
            <a:pPr lvl="1">
              <a:lnSpc>
                <a:spcPct val="100000"/>
              </a:lnSpc>
            </a:pPr>
            <a:endParaRPr lang="sv-SE" i="1" dirty="0"/>
          </a:p>
          <a:p>
            <a:pPr lvl="1">
              <a:lnSpc>
                <a:spcPct val="100000"/>
              </a:lnSpc>
            </a:pPr>
            <a:endParaRPr lang="sv-SE" sz="1200" i="1" dirty="0" smtClean="0"/>
          </a:p>
          <a:p>
            <a:pPr lvl="1">
              <a:lnSpc>
                <a:spcPct val="100000"/>
              </a:lnSpc>
            </a:pPr>
            <a:endParaRPr lang="sv-SE" sz="1200" i="1" dirty="0"/>
          </a:p>
          <a:p>
            <a:pPr lvl="1">
              <a:lnSpc>
                <a:spcPct val="100000"/>
              </a:lnSpc>
            </a:pPr>
            <a:endParaRPr lang="sv-SE" sz="1200" i="1" dirty="0" smtClean="0"/>
          </a:p>
          <a:p>
            <a:pPr lvl="1">
              <a:lnSpc>
                <a:spcPct val="100000"/>
              </a:lnSpc>
            </a:pPr>
            <a:endParaRPr lang="sv-SE" sz="1200" i="1" dirty="0"/>
          </a:p>
          <a:p>
            <a:pPr lvl="1">
              <a:lnSpc>
                <a:spcPct val="100000"/>
              </a:lnSpc>
            </a:pPr>
            <a:endParaRPr lang="sv-SE" sz="1200" i="1" dirty="0" smtClean="0"/>
          </a:p>
          <a:p>
            <a:pPr lvl="1">
              <a:lnSpc>
                <a:spcPct val="100000"/>
              </a:lnSpc>
            </a:pPr>
            <a:endParaRPr lang="sv-SE" sz="1200" i="1" dirty="0"/>
          </a:p>
          <a:p>
            <a:pPr lvl="1">
              <a:lnSpc>
                <a:spcPct val="100000"/>
              </a:lnSpc>
            </a:pPr>
            <a:endParaRPr lang="sv-SE" sz="1200" i="1" dirty="0" smtClean="0"/>
          </a:p>
          <a:p>
            <a:pPr lvl="1">
              <a:lnSpc>
                <a:spcPct val="100000"/>
              </a:lnSpc>
            </a:pPr>
            <a:endParaRPr lang="sv-SE" sz="1200" i="1" dirty="0"/>
          </a:p>
          <a:p>
            <a:pPr lvl="1">
              <a:lnSpc>
                <a:spcPct val="100000"/>
              </a:lnSpc>
            </a:pPr>
            <a:endParaRPr lang="sv-SE" sz="1200" i="1" dirty="0" smtClean="0"/>
          </a:p>
          <a:p>
            <a:pPr lvl="1">
              <a:lnSpc>
                <a:spcPct val="100000"/>
              </a:lnSpc>
            </a:pPr>
            <a:endParaRPr lang="sv-SE" sz="1200" i="1" dirty="0"/>
          </a:p>
          <a:p>
            <a:pPr lvl="1">
              <a:lnSpc>
                <a:spcPct val="100000"/>
              </a:lnSpc>
              <a:tabLst>
                <a:tab pos="4749800" algn="l"/>
                <a:tab pos="5922963" algn="l"/>
              </a:tabLst>
            </a:pPr>
            <a:endParaRPr lang="sv-SE" i="1" dirty="0"/>
          </a:p>
          <a:p>
            <a:pPr lvl="1">
              <a:lnSpc>
                <a:spcPct val="100000"/>
              </a:lnSpc>
              <a:tabLst>
                <a:tab pos="4749800" algn="l"/>
                <a:tab pos="5922963" algn="l"/>
              </a:tabLst>
            </a:pPr>
            <a:endParaRPr lang="sv-SE" sz="1200" i="1" dirty="0" smtClean="0"/>
          </a:p>
          <a:p>
            <a:pPr marL="0" lvl="1">
              <a:lnSpc>
                <a:spcPct val="100000"/>
              </a:lnSpc>
              <a:tabLst>
                <a:tab pos="4749800" algn="l"/>
                <a:tab pos="5922963" algn="l"/>
              </a:tabLst>
            </a:pPr>
            <a:endParaRPr lang="sv-SE" sz="1200" i="1" dirty="0" smtClean="0"/>
          </a:p>
          <a:p>
            <a:pPr marL="0" lvl="1">
              <a:lnSpc>
                <a:spcPct val="100000"/>
              </a:lnSpc>
              <a:tabLst>
                <a:tab pos="4749800" algn="l"/>
                <a:tab pos="5922963" algn="l"/>
              </a:tabLst>
            </a:pPr>
            <a:r>
              <a:rPr lang="sv-SE" sz="1200" i="1" dirty="0" smtClean="0"/>
              <a:t>Figur 2: Utvecklingsstadierna i förhållande till puberteten</a:t>
            </a:r>
            <a:r>
              <a:rPr lang="sv-SE" sz="1200" i="1" dirty="0"/>
              <a:t> </a:t>
            </a:r>
            <a:r>
              <a:rPr lang="sv-SE" sz="1200" i="1" dirty="0" smtClean="0"/>
              <a:t>(</a:t>
            </a:r>
            <a:r>
              <a:rPr lang="sv-SE" sz="1200" i="1" dirty="0" err="1" smtClean="0"/>
              <a:t>Simlinjen</a:t>
            </a:r>
            <a:r>
              <a:rPr lang="sv-SE" sz="1200" i="1" dirty="0" smtClean="0"/>
              <a:t> </a:t>
            </a:r>
            <a:r>
              <a:rPr lang="sv-SE" sz="1200" i="1" dirty="0"/>
              <a:t>s. </a:t>
            </a:r>
            <a:r>
              <a:rPr lang="sv-SE" sz="1200" i="1" dirty="0" smtClean="0"/>
              <a:t>13)</a:t>
            </a:r>
            <a:endParaRPr lang="sv-SE" sz="1200" i="1" dirty="0"/>
          </a:p>
          <a:p>
            <a:pPr lvl="1"/>
            <a:endParaRPr lang="sv-SE" dirty="0"/>
          </a:p>
        </p:txBody>
      </p:sp>
      <p:pic>
        <p:nvPicPr>
          <p:cNvPr id="5" name="Bildobjekt 4"/>
          <p:cNvPicPr>
            <a:picLocks noChangeAspect="1"/>
          </p:cNvPicPr>
          <p:nvPr/>
        </p:nvPicPr>
        <p:blipFill>
          <a:blip r:embed="rId2"/>
          <a:stretch>
            <a:fillRect/>
          </a:stretch>
        </p:blipFill>
        <p:spPr>
          <a:xfrm>
            <a:off x="1475918" y="3126347"/>
            <a:ext cx="6382603" cy="3144827"/>
          </a:xfrm>
          <a:prstGeom prst="rect">
            <a:avLst/>
          </a:prstGeom>
        </p:spPr>
      </p:pic>
      <p:sp>
        <p:nvSpPr>
          <p:cNvPr id="2" name="Rubrik 1"/>
          <p:cNvSpPr>
            <a:spLocks noGrp="1"/>
          </p:cNvSpPr>
          <p:nvPr>
            <p:ph type="ctrTitle"/>
          </p:nvPr>
        </p:nvSpPr>
        <p:spPr/>
        <p:txBody>
          <a:bodyPr/>
          <a:lstStyle/>
          <a:p>
            <a:r>
              <a:rPr lang="sv-SE" dirty="0" smtClean="0"/>
              <a:t>Flerårig planering</a:t>
            </a:r>
            <a:endParaRPr lang="sv-SE" dirty="0"/>
          </a:p>
        </p:txBody>
      </p:sp>
      <p:pic>
        <p:nvPicPr>
          <p:cNvPr id="6" name="Bildobjekt 5"/>
          <p:cNvPicPr>
            <a:picLocks noChangeAspect="1"/>
          </p:cNvPicPr>
          <p:nvPr/>
        </p:nvPicPr>
        <p:blipFill>
          <a:blip r:embed="rId3"/>
          <a:stretch>
            <a:fillRect/>
          </a:stretch>
        </p:blipFill>
        <p:spPr>
          <a:xfrm>
            <a:off x="6549628" y="97753"/>
            <a:ext cx="1308893" cy="1398572"/>
          </a:xfrm>
          <a:prstGeom prst="rect">
            <a:avLst/>
          </a:prstGeom>
        </p:spPr>
      </p:pic>
      <p:sp>
        <p:nvSpPr>
          <p:cNvPr id="7" name="textruta 6"/>
          <p:cNvSpPr txBox="1"/>
          <p:nvPr/>
        </p:nvSpPr>
        <p:spPr>
          <a:xfrm>
            <a:off x="8143471" y="8965"/>
            <a:ext cx="4048529" cy="2031325"/>
          </a:xfrm>
          <a:prstGeom prst="rect">
            <a:avLst/>
          </a:prstGeom>
          <a:noFill/>
        </p:spPr>
        <p:txBody>
          <a:bodyPr wrap="square" rtlCol="0">
            <a:spAutoFit/>
          </a:bodyPr>
          <a:lstStyle/>
          <a:p>
            <a:r>
              <a:rPr lang="sv-SE" sz="1400" b="1" dirty="0" err="1" smtClean="0">
                <a:latin typeface="Calibri" panose="020F0502020204030204" pitchFamily="34" charset="0"/>
                <a:cs typeface="Calibri" panose="020F0502020204030204" pitchFamily="34" charset="0"/>
              </a:rPr>
              <a:t>Simlinjens</a:t>
            </a:r>
            <a:r>
              <a:rPr lang="sv-SE" sz="1400" b="1" dirty="0" smtClean="0">
                <a:latin typeface="Calibri" panose="020F0502020204030204" pitchFamily="34" charset="0"/>
                <a:cs typeface="Calibri" panose="020F0502020204030204" pitchFamily="34" charset="0"/>
              </a:rPr>
              <a:t> åtta utvecklingsstadier</a:t>
            </a:r>
          </a:p>
          <a:p>
            <a:pPr marL="285750" indent="-285750">
              <a:buFont typeface="Arial" panose="020B0604020202020204" pitchFamily="34" charset="0"/>
              <a:buChar char="•"/>
            </a:pPr>
            <a:r>
              <a:rPr lang="sv-SE" sz="1400" dirty="0" smtClean="0">
                <a:latin typeface="Calibri" panose="020F0502020204030204" pitchFamily="34" charset="0"/>
                <a:cs typeface="Calibri" panose="020F0502020204030204" pitchFamily="34" charset="0"/>
              </a:rPr>
              <a:t>Vattenvana och aktiv start, 0 - 4 år</a:t>
            </a:r>
          </a:p>
          <a:p>
            <a:pPr marL="285750" indent="-285750">
              <a:buFont typeface="Arial" panose="020B0604020202020204" pitchFamily="34" charset="0"/>
              <a:buChar char="•"/>
            </a:pPr>
            <a:r>
              <a:rPr lang="sv-SE" sz="1400" dirty="0" smtClean="0">
                <a:latin typeface="Calibri" panose="020F0502020204030204" pitchFamily="34" charset="0"/>
                <a:cs typeface="Calibri" panose="020F0502020204030204" pitchFamily="34" charset="0"/>
              </a:rPr>
              <a:t>Lekfull </a:t>
            </a:r>
            <a:r>
              <a:rPr lang="sv-SE" sz="1400" dirty="0" err="1" smtClean="0">
                <a:latin typeface="Calibri" panose="020F0502020204030204" pitchFamily="34" charset="0"/>
                <a:cs typeface="Calibri" panose="020F0502020204030204" pitchFamily="34" charset="0"/>
              </a:rPr>
              <a:t>siminlärning</a:t>
            </a:r>
            <a:r>
              <a:rPr lang="sv-SE" sz="1400" dirty="0" smtClean="0">
                <a:latin typeface="Calibri" panose="020F0502020204030204" pitchFamily="34" charset="0"/>
                <a:cs typeface="Calibri" panose="020F0502020204030204" pitchFamily="34" charset="0"/>
              </a:rPr>
              <a:t> och rörelseglädje, 4 - 8 år</a:t>
            </a:r>
          </a:p>
          <a:p>
            <a:pPr marL="285750" indent="-285750">
              <a:buFont typeface="Arial" panose="020B0604020202020204" pitchFamily="34" charset="0"/>
              <a:buChar char="•"/>
            </a:pPr>
            <a:r>
              <a:rPr lang="sv-SE" sz="1400" dirty="0" smtClean="0">
                <a:latin typeface="Calibri" panose="020F0502020204030204" pitchFamily="34" charset="0"/>
                <a:cs typeface="Calibri" panose="020F0502020204030204" pitchFamily="34" charset="0"/>
              </a:rPr>
              <a:t>Teknikinlärning </a:t>
            </a:r>
            <a:r>
              <a:rPr lang="sv-SE" sz="1400" dirty="0">
                <a:latin typeface="Calibri" panose="020F0502020204030204" pitchFamily="34" charset="0"/>
                <a:cs typeface="Calibri" panose="020F0502020204030204" pitchFamily="34" charset="0"/>
              </a:rPr>
              <a:t>och fysisk aktivitet, 7 - 11/12 år</a:t>
            </a:r>
          </a:p>
          <a:p>
            <a:pPr marL="285750" indent="-285750">
              <a:buFont typeface="Arial" panose="020B0604020202020204" pitchFamily="34" charset="0"/>
              <a:buChar char="•"/>
            </a:pPr>
            <a:r>
              <a:rPr lang="sv-SE" sz="1400" dirty="0">
                <a:latin typeface="Calibri" panose="020F0502020204030204" pitchFamily="34" charset="0"/>
                <a:cs typeface="Calibri" panose="020F0502020204030204" pitchFamily="34" charset="0"/>
              </a:rPr>
              <a:t>Lära sig simträning, 9/10 - 13 år</a:t>
            </a:r>
          </a:p>
          <a:p>
            <a:pPr marL="285750" indent="-285750">
              <a:buFont typeface="Arial" panose="020B0604020202020204" pitchFamily="34" charset="0"/>
              <a:buChar char="•"/>
            </a:pPr>
            <a:r>
              <a:rPr lang="sv-SE" sz="1400" dirty="0">
                <a:latin typeface="Calibri" panose="020F0502020204030204" pitchFamily="34" charset="0"/>
                <a:cs typeface="Calibri" panose="020F0502020204030204" pitchFamily="34" charset="0"/>
              </a:rPr>
              <a:t>Träna och tävla, 12/13 - 16/17 år</a:t>
            </a:r>
          </a:p>
          <a:p>
            <a:pPr marL="285750" indent="-285750">
              <a:buFont typeface="Arial" panose="020B0604020202020204" pitchFamily="34" charset="0"/>
              <a:buChar char="•"/>
            </a:pPr>
            <a:r>
              <a:rPr lang="sv-SE" sz="1400" dirty="0">
                <a:latin typeface="Calibri" panose="020F0502020204030204" pitchFamily="34" charset="0"/>
                <a:cs typeface="Calibri" panose="020F0502020204030204" pitchFamily="34" charset="0"/>
              </a:rPr>
              <a:t>Träna för att prestera, 15/17 år </a:t>
            </a:r>
            <a:r>
              <a:rPr lang="sv-SE" sz="1400" dirty="0" smtClean="0">
                <a:latin typeface="Calibri" panose="020F0502020204030204" pitchFamily="34" charset="0"/>
                <a:cs typeface="Calibri" panose="020F0502020204030204" pitchFamily="34" charset="0"/>
                <a:sym typeface="Wingdings" panose="05000000000000000000" pitchFamily="2" charset="2"/>
              </a:rPr>
              <a:t></a:t>
            </a:r>
            <a:endParaRPr lang="sv-SE" sz="1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sv-SE" sz="1400" dirty="0">
                <a:latin typeface="Calibri" panose="020F0502020204030204" pitchFamily="34" charset="0"/>
                <a:cs typeface="Calibri" panose="020F0502020204030204" pitchFamily="34" charset="0"/>
              </a:rPr>
              <a:t>Träna för att nå full potential/vinna, 17/19 år </a:t>
            </a:r>
            <a:r>
              <a:rPr lang="sv-SE" sz="1400" dirty="0" smtClean="0">
                <a:latin typeface="Calibri" panose="020F0502020204030204" pitchFamily="34" charset="0"/>
                <a:cs typeface="Calibri" panose="020F0502020204030204" pitchFamily="34" charset="0"/>
                <a:sym typeface="Wingdings" panose="05000000000000000000" pitchFamily="2" charset="2"/>
              </a:rPr>
              <a:t></a:t>
            </a:r>
            <a:endParaRPr lang="sv-SE" sz="1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sv-SE" sz="1400" dirty="0">
                <a:latin typeface="Calibri" panose="020F0502020204030204" pitchFamily="34" charset="0"/>
                <a:cs typeface="Calibri" panose="020F0502020204030204" pitchFamily="34" charset="0"/>
              </a:rPr>
              <a:t>Simma hela livet, 8-12 år </a:t>
            </a:r>
            <a:r>
              <a:rPr lang="sv-SE" sz="1400" dirty="0" smtClean="0">
                <a:latin typeface="Calibri" panose="020F0502020204030204" pitchFamily="34" charset="0"/>
                <a:cs typeface="Calibri" panose="020F0502020204030204" pitchFamily="34" charset="0"/>
                <a:sym typeface="Wingdings" panose="05000000000000000000" pitchFamily="2" charset="2"/>
              </a:rPr>
              <a:t></a:t>
            </a:r>
            <a:endParaRPr lang="sv-SE"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9915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subTnLst>
                                    <p:animClr clrSpc="rgb" dir="cw">
                                      <p:cBhvr override="childStyle">
                                        <p:cTn dur="1" fill="hold" display="0" masterRel="nextClick" afterEffect="1"/>
                                        <p:tgtEl>
                                          <p:spTgt spid="7"/>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6" end="1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6" end="16"/>
                                            </p:txEl>
                                          </p:spTgt>
                                        </p:tgtEl>
                                        <p:attrNameLst>
                                          <p:attrName>ppt_c</p:attrName>
                                        </p:attrNameLst>
                                      </p:cBhvr>
                                      <p:to>
                                        <a:schemeClr val="bg2"/>
                                      </p:to>
                                    </p:animClr>
                                  </p:sub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uiExpan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Ettårig </a:t>
            </a:r>
            <a:r>
              <a:rPr lang="sv-SE" dirty="0"/>
              <a:t>planering</a:t>
            </a:r>
          </a:p>
        </p:txBody>
      </p:sp>
      <p:sp>
        <p:nvSpPr>
          <p:cNvPr id="6" name="Platshållare för text 2"/>
          <p:cNvSpPr txBox="1">
            <a:spLocks/>
          </p:cNvSpPr>
          <p:nvPr/>
        </p:nvSpPr>
        <p:spPr>
          <a:xfrm>
            <a:off x="1358606" y="1480524"/>
            <a:ext cx="9287622" cy="5303308"/>
          </a:xfrm>
          <a:prstGeom prst="rect">
            <a:avLst/>
          </a:prstGeom>
        </p:spPr>
        <p:txBody>
          <a:bodyPr>
            <a:noAutofit/>
          </a:bodyPr>
          <a:lstStyle>
            <a:lvl1pPr marL="342900" marR="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25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90000"/>
              </a:lnSpc>
              <a:spcBef>
                <a:spcPts val="500"/>
              </a:spcBef>
              <a:buFont typeface="Arial"/>
              <a:buNone/>
              <a:defRPr sz="2000" kern="1200" baseline="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a:buNone/>
              <a:defRPr sz="20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a:buNone/>
              <a:defRPr sz="2000" kern="1200" baseline="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a:buNone/>
              <a:defRPr sz="2000" kern="120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sv-SE" dirty="0" smtClean="0"/>
              <a:t>En linjär periodisering är det vanligaste sättet att variera träningen på och utifrån det kan en årsplanering delas upp i </a:t>
            </a:r>
            <a:r>
              <a:rPr lang="sv-SE" dirty="0" smtClean="0">
                <a:solidFill>
                  <a:srgbClr val="008EAA"/>
                </a:solidFill>
              </a:rPr>
              <a:t>tre olika delar</a:t>
            </a:r>
            <a:r>
              <a:rPr lang="sv-SE" dirty="0" smtClean="0"/>
              <a:t>: </a:t>
            </a:r>
          </a:p>
          <a:p>
            <a:pPr marL="800100" lvl="1" indent="-342900">
              <a:lnSpc>
                <a:spcPct val="100000"/>
              </a:lnSpc>
              <a:buFont typeface="Wingdings" panose="05000000000000000000" pitchFamily="2" charset="2"/>
              <a:buChar char="Ø"/>
            </a:pPr>
            <a:r>
              <a:rPr lang="sv-SE" u="sng" dirty="0" smtClean="0"/>
              <a:t>Makrocykel</a:t>
            </a:r>
            <a:r>
              <a:rPr lang="sv-SE" dirty="0" smtClean="0"/>
              <a:t> – Flera månader, </a:t>
            </a:r>
            <a:r>
              <a:rPr lang="sv-SE" dirty="0" smtClean="0">
                <a:solidFill>
                  <a:srgbClr val="008EAA"/>
                </a:solidFill>
              </a:rPr>
              <a:t>upp till ett år</a:t>
            </a:r>
            <a:r>
              <a:rPr lang="sv-SE" dirty="0" smtClean="0"/>
              <a:t>. Hela träningscykeln eller säsongen. Alla årets tävlingar och träningsläger.</a:t>
            </a:r>
          </a:p>
          <a:p>
            <a:pPr lvl="2">
              <a:lnSpc>
                <a:spcPct val="100000"/>
              </a:lnSpc>
              <a:buFont typeface="Wingdings" panose="05000000000000000000" pitchFamily="2" charset="2"/>
              <a:buChar char="Ø"/>
            </a:pPr>
            <a:r>
              <a:rPr lang="sv-SE" u="sng" dirty="0" err="1" smtClean="0"/>
              <a:t>Mesocykel</a:t>
            </a:r>
            <a:r>
              <a:rPr lang="sv-SE" dirty="0" smtClean="0"/>
              <a:t> – Från flera veckor till </a:t>
            </a:r>
            <a:r>
              <a:rPr lang="sv-SE" dirty="0" smtClean="0">
                <a:solidFill>
                  <a:srgbClr val="008EAA"/>
                </a:solidFill>
              </a:rPr>
              <a:t>ett par månader. </a:t>
            </a:r>
            <a:r>
              <a:rPr lang="sv-SE" dirty="0" smtClean="0"/>
              <a:t>Grundträningsperiod, Tävlingsperiod, Viloperiod.</a:t>
            </a:r>
            <a:endParaRPr lang="sv-SE" dirty="0" smtClean="0">
              <a:solidFill>
                <a:srgbClr val="008EAA"/>
              </a:solidFill>
            </a:endParaRPr>
          </a:p>
          <a:p>
            <a:pPr lvl="3">
              <a:lnSpc>
                <a:spcPct val="100000"/>
              </a:lnSpc>
              <a:buFont typeface="Wingdings" panose="05000000000000000000" pitchFamily="2" charset="2"/>
              <a:buChar char="Ø"/>
            </a:pPr>
            <a:r>
              <a:rPr lang="sv-SE" u="sng" dirty="0" smtClean="0"/>
              <a:t>Mikrocykel</a:t>
            </a:r>
            <a:r>
              <a:rPr lang="sv-SE" dirty="0" smtClean="0"/>
              <a:t> – Några dagar eller vanligtvis </a:t>
            </a:r>
            <a:r>
              <a:rPr lang="sv-SE" dirty="0" smtClean="0">
                <a:solidFill>
                  <a:srgbClr val="008EAA"/>
                </a:solidFill>
              </a:rPr>
              <a:t>en veckoplanering.</a:t>
            </a:r>
          </a:p>
          <a:p>
            <a:pPr marL="2171700" lvl="4" indent="-342900">
              <a:lnSpc>
                <a:spcPct val="100000"/>
              </a:lnSpc>
              <a:buFont typeface="Wingdings" panose="05000000000000000000" pitchFamily="2" charset="2"/>
              <a:buChar char="à"/>
            </a:pPr>
            <a:r>
              <a:rPr lang="sv-SE" dirty="0" smtClean="0"/>
              <a:t>De </a:t>
            </a:r>
            <a:r>
              <a:rPr lang="sv-SE" dirty="0" smtClean="0">
                <a:solidFill>
                  <a:srgbClr val="008EAA"/>
                </a:solidFill>
              </a:rPr>
              <a:t>enskilda träningspassen </a:t>
            </a:r>
            <a:r>
              <a:rPr lang="sv-SE" dirty="0" smtClean="0"/>
              <a:t>detaljplanerade.</a:t>
            </a:r>
          </a:p>
          <a:p>
            <a:pPr lvl="5" indent="0">
              <a:lnSpc>
                <a:spcPct val="100000"/>
              </a:lnSpc>
              <a:buNone/>
              <a:tabLst>
                <a:tab pos="4127500" algn="l"/>
              </a:tabLst>
            </a:pPr>
            <a:endParaRPr lang="sv-SE" sz="1200" i="1" dirty="0" smtClean="0"/>
          </a:p>
          <a:p>
            <a:pPr lvl="5" indent="0">
              <a:lnSpc>
                <a:spcPct val="100000"/>
              </a:lnSpc>
              <a:buNone/>
              <a:tabLst>
                <a:tab pos="4127500" algn="l"/>
              </a:tabLst>
            </a:pPr>
            <a:endParaRPr lang="sv-SE" sz="1200" i="1" dirty="0"/>
          </a:p>
          <a:p>
            <a:pPr lvl="5" indent="0">
              <a:lnSpc>
                <a:spcPct val="100000"/>
              </a:lnSpc>
              <a:buNone/>
              <a:tabLst>
                <a:tab pos="4127500" algn="l"/>
              </a:tabLst>
            </a:pPr>
            <a:endParaRPr lang="sv-SE" sz="1200" i="1" dirty="0" smtClean="0"/>
          </a:p>
          <a:p>
            <a:pPr lvl="5" indent="0">
              <a:lnSpc>
                <a:spcPct val="100000"/>
              </a:lnSpc>
              <a:buNone/>
              <a:tabLst>
                <a:tab pos="4127500" algn="l"/>
              </a:tabLst>
            </a:pPr>
            <a:endParaRPr lang="sv-SE" sz="1200" i="1" dirty="0"/>
          </a:p>
          <a:p>
            <a:pPr lvl="5" indent="0">
              <a:lnSpc>
                <a:spcPct val="100000"/>
              </a:lnSpc>
              <a:buNone/>
              <a:tabLst>
                <a:tab pos="4127500" algn="l"/>
              </a:tabLst>
            </a:pPr>
            <a:endParaRPr lang="sv-SE" sz="1200" i="1" dirty="0" smtClean="0"/>
          </a:p>
          <a:p>
            <a:pPr lvl="5" indent="0">
              <a:lnSpc>
                <a:spcPct val="100000"/>
              </a:lnSpc>
              <a:buNone/>
              <a:tabLst>
                <a:tab pos="4127500" algn="l"/>
              </a:tabLst>
            </a:pPr>
            <a:endParaRPr lang="sv-SE" sz="1600" i="1" dirty="0" smtClean="0"/>
          </a:p>
          <a:p>
            <a:pPr lvl="5" indent="0">
              <a:lnSpc>
                <a:spcPct val="100000"/>
              </a:lnSpc>
              <a:buNone/>
              <a:tabLst>
                <a:tab pos="4127500" algn="l"/>
              </a:tabLst>
            </a:pPr>
            <a:endParaRPr lang="sv-SE" sz="1200" i="1" dirty="0" smtClean="0"/>
          </a:p>
          <a:p>
            <a:pPr lvl="5" indent="0">
              <a:lnSpc>
                <a:spcPct val="100000"/>
              </a:lnSpc>
              <a:buNone/>
              <a:tabLst>
                <a:tab pos="4038600" algn="l"/>
              </a:tabLst>
            </a:pPr>
            <a:endParaRPr lang="sv-SE" dirty="0"/>
          </a:p>
        </p:txBody>
      </p:sp>
    </p:spTree>
    <p:extLst>
      <p:ext uri="{BB962C8B-B14F-4D97-AF65-F5344CB8AC3E}">
        <p14:creationId xmlns:p14="http://schemas.microsoft.com/office/powerpoint/2010/main" val="125048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3" end="3"/>
                                            </p:txEl>
                                          </p:spTgt>
                                        </p:tgtEl>
                                        <p:attrNameLst>
                                          <p:attrName>ppt_c</p:attrName>
                                        </p:attrNameLst>
                                      </p:cBhvr>
                                      <p:to>
                                        <a:schemeClr val="bg2"/>
                                      </p:to>
                                    </p:animClr>
                                  </p:subTnLst>
                                </p:cTn>
                              </p:par>
                              <p:par>
                                <p:cTn id="19" presetID="1"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p:cNvSpPr>
            <a:spLocks noGrp="1"/>
          </p:cNvSpPr>
          <p:nvPr>
            <p:ph type="ctrTitle"/>
          </p:nvPr>
        </p:nvSpPr>
        <p:spPr/>
        <p:txBody>
          <a:bodyPr>
            <a:normAutofit/>
          </a:bodyPr>
          <a:lstStyle/>
          <a:p>
            <a:r>
              <a:rPr lang="sv-SE" spc="-20" dirty="0" smtClean="0">
                <a:solidFill>
                  <a:srgbClr val="008EAA"/>
                </a:solidFill>
              </a:rPr>
              <a:t>Periodiseringsmodeller</a:t>
            </a:r>
            <a:endParaRPr lang="sv-SE" dirty="0"/>
          </a:p>
        </p:txBody>
      </p:sp>
      <p:sp>
        <p:nvSpPr>
          <p:cNvPr id="16" name="Platshållare för text 1"/>
          <p:cNvSpPr txBox="1">
            <a:spLocks/>
          </p:cNvSpPr>
          <p:nvPr/>
        </p:nvSpPr>
        <p:spPr>
          <a:xfrm>
            <a:off x="1358607" y="1480524"/>
            <a:ext cx="8921466" cy="4879179"/>
          </a:xfrm>
          <a:prstGeom prst="rect">
            <a:avLst/>
          </a:prstGeom>
        </p:spPr>
        <p:txBody>
          <a:bodyPr>
            <a:noAutofit/>
          </a:bodyPr>
          <a:lstStyle>
            <a:lvl1pPr marL="342900" marR="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sz="2500" b="0" i="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0" algn="l" defTabSz="914400" rtl="0" eaLnBrk="1" latinLnBrk="0" hangingPunct="1">
              <a:lnSpc>
                <a:spcPct val="90000"/>
              </a:lnSpc>
              <a:spcBef>
                <a:spcPts val="500"/>
              </a:spcBef>
              <a:buFont typeface="Arial"/>
              <a:buNone/>
              <a:defRPr sz="2000" kern="1200" baseline="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a:buNone/>
              <a:defRPr sz="20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a:buNone/>
              <a:defRPr sz="2000" kern="1200" baseline="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a:buNone/>
              <a:defRPr sz="2000" kern="1200" baseline="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SE" sz="2000" dirty="0" smtClean="0"/>
              <a:t>Det finns </a:t>
            </a:r>
            <a:r>
              <a:rPr lang="sv-SE" sz="2000" dirty="0" smtClean="0">
                <a:solidFill>
                  <a:srgbClr val="008EAA"/>
                </a:solidFill>
              </a:rPr>
              <a:t>olika typer av periodiseringsmodeller</a:t>
            </a:r>
            <a:r>
              <a:rPr lang="sv-SE" sz="2000" dirty="0" smtClean="0"/>
              <a:t>. Antingen </a:t>
            </a:r>
            <a:r>
              <a:rPr lang="sv-SE" sz="2000" dirty="0" smtClean="0">
                <a:solidFill>
                  <a:srgbClr val="008EAA"/>
                </a:solidFill>
              </a:rPr>
              <a:t>enkel, dubbel, trippel eller multipel </a:t>
            </a:r>
            <a:r>
              <a:rPr lang="sv-SE" sz="2000" dirty="0" smtClean="0"/>
              <a:t>periodisering.</a:t>
            </a:r>
          </a:p>
          <a:p>
            <a:r>
              <a:rPr lang="sv-SE" sz="2000" dirty="0" smtClean="0"/>
              <a:t>En</a:t>
            </a:r>
            <a:r>
              <a:rPr lang="sv-SE" sz="2000" dirty="0" smtClean="0">
                <a:solidFill>
                  <a:srgbClr val="008EAA"/>
                </a:solidFill>
              </a:rPr>
              <a:t> enkel periodisering innehåller bara en makrocykel per år </a:t>
            </a:r>
            <a:r>
              <a:rPr lang="sv-SE" sz="2000" dirty="0" smtClean="0"/>
              <a:t>(används exempelvis för yngre simmare som inte behöver specifika formtoppningsperioder).</a:t>
            </a:r>
          </a:p>
          <a:p>
            <a:r>
              <a:rPr lang="sv-SE" sz="2000" dirty="0" smtClean="0"/>
              <a:t>Vid </a:t>
            </a:r>
            <a:r>
              <a:rPr lang="sv-SE" sz="2000" dirty="0" smtClean="0">
                <a:solidFill>
                  <a:srgbClr val="008EAA"/>
                </a:solidFill>
              </a:rPr>
              <a:t>dubbel- eller trippelperiodisering </a:t>
            </a:r>
            <a:r>
              <a:rPr lang="sv-SE" sz="2000" dirty="0" smtClean="0"/>
              <a:t>delas året in i </a:t>
            </a:r>
            <a:r>
              <a:rPr lang="sv-SE" sz="2000" dirty="0" smtClean="0">
                <a:solidFill>
                  <a:srgbClr val="008EAA"/>
                </a:solidFill>
              </a:rPr>
              <a:t>två eller tre makrocykler </a:t>
            </a:r>
            <a:r>
              <a:rPr lang="sv-SE" sz="2000" dirty="0" smtClean="0"/>
              <a:t>som i sin tur delas in i </a:t>
            </a:r>
            <a:r>
              <a:rPr lang="sv-SE" sz="2000" dirty="0" smtClean="0">
                <a:solidFill>
                  <a:srgbClr val="008EAA"/>
                </a:solidFill>
              </a:rPr>
              <a:t>3-5 </a:t>
            </a:r>
            <a:r>
              <a:rPr lang="sv-SE" sz="2000" dirty="0" err="1" smtClean="0">
                <a:solidFill>
                  <a:srgbClr val="008EAA"/>
                </a:solidFill>
              </a:rPr>
              <a:t>mesocykler</a:t>
            </a:r>
            <a:r>
              <a:rPr lang="sv-SE" sz="2000" dirty="0" smtClean="0"/>
              <a:t>, ofta med </a:t>
            </a:r>
            <a:r>
              <a:rPr lang="sv-SE" sz="2000" dirty="0" smtClean="0">
                <a:solidFill>
                  <a:srgbClr val="008EAA"/>
                </a:solidFill>
              </a:rPr>
              <a:t>olika träningssyften</a:t>
            </a:r>
            <a:r>
              <a:rPr lang="sv-SE" sz="2000" dirty="0" smtClean="0"/>
              <a:t>. I tabell 4 finns rekommendationer på vilken typ av periodisering som bör tillämpas i </a:t>
            </a:r>
            <a:r>
              <a:rPr lang="sv-SE" sz="2000" dirty="0" smtClean="0">
                <a:hlinkClick r:id="rId2"/>
              </a:rPr>
              <a:t>respektive utvecklingsstadium i Svenska </a:t>
            </a:r>
            <a:r>
              <a:rPr lang="sv-SE" sz="2000" dirty="0" err="1" smtClean="0">
                <a:hlinkClick r:id="rId2"/>
              </a:rPr>
              <a:t>Simlinjen</a:t>
            </a:r>
            <a:r>
              <a:rPr lang="sv-SE" sz="2000" dirty="0" smtClean="0">
                <a:hlinkClick r:id="rId2"/>
              </a:rPr>
              <a:t>.</a:t>
            </a:r>
            <a:endParaRPr lang="sv-SE" sz="2000" dirty="0" smtClean="0"/>
          </a:p>
          <a:p>
            <a:endParaRPr lang="sv-SE" sz="2000" dirty="0" smtClean="0"/>
          </a:p>
          <a:p>
            <a:endParaRPr lang="sv-SE" sz="2000" dirty="0" smtClean="0"/>
          </a:p>
          <a:p>
            <a:endParaRPr lang="sv-SE" sz="2000" dirty="0" smtClean="0"/>
          </a:p>
          <a:p>
            <a:endParaRPr lang="sv-SE" sz="2000" dirty="0" smtClean="0"/>
          </a:p>
          <a:p>
            <a:r>
              <a:rPr lang="sv-SE" sz="2000" dirty="0" smtClean="0"/>
              <a:t>Nedan kan du se ett exempel på en </a:t>
            </a:r>
            <a:r>
              <a:rPr lang="sv-SE" sz="2000" dirty="0" smtClean="0">
                <a:solidFill>
                  <a:srgbClr val="008EAA"/>
                </a:solidFill>
              </a:rPr>
              <a:t>dubbelperiodisering</a:t>
            </a:r>
            <a:r>
              <a:rPr lang="sv-SE" sz="2000" dirty="0" smtClean="0"/>
              <a:t>, med två makrocykler, vilka i sin tur delas in i 5 </a:t>
            </a:r>
            <a:r>
              <a:rPr lang="sv-SE" sz="2000" dirty="0" err="1" smtClean="0"/>
              <a:t>mesocykler</a:t>
            </a:r>
            <a:r>
              <a:rPr lang="sv-SE" sz="2000" dirty="0" smtClean="0"/>
              <a:t>:</a:t>
            </a:r>
          </a:p>
          <a:p>
            <a:endParaRPr lang="sv-SE" sz="1500" dirty="0"/>
          </a:p>
        </p:txBody>
      </p:sp>
      <p:sp>
        <p:nvSpPr>
          <p:cNvPr id="8" name="object 4"/>
          <p:cNvSpPr/>
          <p:nvPr/>
        </p:nvSpPr>
        <p:spPr>
          <a:xfrm>
            <a:off x="1792155" y="3883801"/>
            <a:ext cx="4639467" cy="728066"/>
          </a:xfrm>
          <a:prstGeom prst="rect">
            <a:avLst/>
          </a:prstGeom>
          <a:blipFill>
            <a:blip r:embed="rId3" cstate="print"/>
            <a:stretch>
              <a:fillRect/>
            </a:stretch>
          </a:blipFill>
        </p:spPr>
        <p:txBody>
          <a:bodyPr wrap="square" lIns="0" tIns="0" rIns="0" bIns="0" rtlCol="0"/>
          <a:lstStyle/>
          <a:p>
            <a:endParaRPr/>
          </a:p>
        </p:txBody>
      </p:sp>
      <p:sp>
        <p:nvSpPr>
          <p:cNvPr id="5" name="object 6"/>
          <p:cNvSpPr txBox="1"/>
          <p:nvPr/>
        </p:nvSpPr>
        <p:spPr>
          <a:xfrm>
            <a:off x="6431622" y="4413736"/>
            <a:ext cx="942011" cy="198131"/>
          </a:xfrm>
          <a:prstGeom prst="rect">
            <a:avLst/>
          </a:prstGeom>
        </p:spPr>
        <p:txBody>
          <a:bodyPr vert="horz" wrap="square" lIns="0" tIns="13335" rIns="0" bIns="0" rtlCol="0">
            <a:spAutoFit/>
          </a:bodyPr>
          <a:lstStyle/>
          <a:p>
            <a:pPr marL="12700">
              <a:lnSpc>
                <a:spcPct val="100000"/>
              </a:lnSpc>
              <a:spcBef>
                <a:spcPts val="105"/>
              </a:spcBef>
            </a:pPr>
            <a:r>
              <a:rPr sz="1200" i="1" dirty="0" err="1">
                <a:latin typeface="Calibri" panose="020F0502020204030204" pitchFamily="34" charset="0"/>
                <a:cs typeface="Calibri" panose="020F0502020204030204" pitchFamily="34" charset="0"/>
              </a:rPr>
              <a:t>Simlinjen</a:t>
            </a:r>
            <a:r>
              <a:rPr sz="1200" i="1" spc="-65" dirty="0">
                <a:latin typeface="Calibri" panose="020F0502020204030204" pitchFamily="34" charset="0"/>
                <a:cs typeface="Calibri" panose="020F0502020204030204" pitchFamily="34" charset="0"/>
              </a:rPr>
              <a:t> </a:t>
            </a:r>
            <a:r>
              <a:rPr sz="1200" i="1" dirty="0" smtClean="0">
                <a:latin typeface="Calibri" panose="020F0502020204030204" pitchFamily="34" charset="0"/>
                <a:cs typeface="Calibri" panose="020F0502020204030204" pitchFamily="34" charset="0"/>
              </a:rPr>
              <a:t>s</a:t>
            </a:r>
            <a:r>
              <a:rPr lang="sv-SE" sz="1200" i="1" dirty="0" smtClean="0">
                <a:latin typeface="Calibri" panose="020F0502020204030204" pitchFamily="34" charset="0"/>
                <a:cs typeface="Calibri" panose="020F0502020204030204" pitchFamily="34" charset="0"/>
              </a:rPr>
              <a:t>. </a:t>
            </a:r>
            <a:r>
              <a:rPr sz="1200" i="1" dirty="0" smtClean="0">
                <a:latin typeface="Calibri" panose="020F0502020204030204" pitchFamily="34" charset="0"/>
                <a:cs typeface="Calibri" panose="020F0502020204030204" pitchFamily="34" charset="0"/>
              </a:rPr>
              <a:t>44</a:t>
            </a:r>
            <a:endParaRPr sz="1200" i="1" dirty="0">
              <a:latin typeface="Calibri" panose="020F0502020204030204" pitchFamily="34" charset="0"/>
              <a:cs typeface="Calibri" panose="020F0502020204030204" pitchFamily="34" charset="0"/>
            </a:endParaRPr>
          </a:p>
        </p:txBody>
      </p:sp>
      <p:sp>
        <p:nvSpPr>
          <p:cNvPr id="10" name="object 6"/>
          <p:cNvSpPr txBox="1"/>
          <p:nvPr/>
        </p:nvSpPr>
        <p:spPr>
          <a:xfrm>
            <a:off x="8177693" y="6057487"/>
            <a:ext cx="1128880" cy="198131"/>
          </a:xfrm>
          <a:prstGeom prst="rect">
            <a:avLst/>
          </a:prstGeom>
        </p:spPr>
        <p:txBody>
          <a:bodyPr vert="horz" wrap="square" lIns="0" tIns="13335" rIns="0" bIns="0" rtlCol="0">
            <a:spAutoFit/>
          </a:bodyPr>
          <a:lstStyle/>
          <a:p>
            <a:pPr marL="12700">
              <a:lnSpc>
                <a:spcPct val="100000"/>
              </a:lnSpc>
              <a:spcBef>
                <a:spcPts val="105"/>
              </a:spcBef>
            </a:pPr>
            <a:r>
              <a:rPr sz="1200" i="1" dirty="0" err="1">
                <a:latin typeface="Calibri" panose="020F0502020204030204" pitchFamily="34" charset="0"/>
                <a:cs typeface="Calibri" panose="020F0502020204030204" pitchFamily="34" charset="0"/>
              </a:rPr>
              <a:t>Simlinjen</a:t>
            </a:r>
            <a:r>
              <a:rPr sz="1200" i="1" spc="-65" dirty="0">
                <a:latin typeface="Calibri" panose="020F0502020204030204" pitchFamily="34" charset="0"/>
                <a:cs typeface="Calibri" panose="020F0502020204030204" pitchFamily="34" charset="0"/>
              </a:rPr>
              <a:t> </a:t>
            </a:r>
            <a:r>
              <a:rPr sz="1200" i="1" dirty="0" smtClean="0">
                <a:latin typeface="Calibri" panose="020F0502020204030204" pitchFamily="34" charset="0"/>
                <a:cs typeface="Calibri" panose="020F0502020204030204" pitchFamily="34" charset="0"/>
              </a:rPr>
              <a:t>s</a:t>
            </a:r>
            <a:r>
              <a:rPr lang="sv-SE" sz="1200" i="1" dirty="0" smtClean="0">
                <a:latin typeface="Calibri" panose="020F0502020204030204" pitchFamily="34" charset="0"/>
                <a:cs typeface="Calibri" panose="020F0502020204030204" pitchFamily="34" charset="0"/>
              </a:rPr>
              <a:t>. </a:t>
            </a:r>
            <a:r>
              <a:rPr sz="1200" i="1" dirty="0" smtClean="0">
                <a:latin typeface="Calibri" panose="020F0502020204030204" pitchFamily="34" charset="0"/>
                <a:cs typeface="Calibri" panose="020F0502020204030204" pitchFamily="34" charset="0"/>
              </a:rPr>
              <a:t>44</a:t>
            </a:r>
            <a:endParaRPr sz="1200" i="1" dirty="0">
              <a:latin typeface="Calibri" panose="020F0502020204030204" pitchFamily="34" charset="0"/>
              <a:cs typeface="Calibri" panose="020F0502020204030204" pitchFamily="34" charset="0"/>
            </a:endParaRPr>
          </a:p>
        </p:txBody>
      </p:sp>
      <p:sp>
        <p:nvSpPr>
          <p:cNvPr id="9" name="object 3"/>
          <p:cNvSpPr/>
          <p:nvPr/>
        </p:nvSpPr>
        <p:spPr>
          <a:xfrm>
            <a:off x="1792155" y="5452965"/>
            <a:ext cx="6385538" cy="906738"/>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73857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6">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6">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6">
                                            <p:txEl>
                                              <p:pRg st="2" end="2"/>
                                            </p:txEl>
                                          </p:spTgt>
                                        </p:tgtEl>
                                        <p:attrNameLst>
                                          <p:attrName>ppt_c</p:attrName>
                                        </p:attrNameLst>
                                      </p:cBhvr>
                                      <p:to>
                                        <a:schemeClr val="bg2"/>
                                      </p:to>
                                    </p:animClr>
                                  </p:sub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subTnLst>
                                    <p:animClr clrSpc="rgb" dir="cw">
                                      <p:cBhvr override="childStyle">
                                        <p:cTn dur="1" fill="hold" display="0" masterRel="nextClick" afterEffect="1"/>
                                        <p:tgtEl>
                                          <p:spTgt spid="8"/>
                                        </p:tgtEl>
                                        <p:attrNameLst>
                                          <p:attrName>ppt_c</p:attrName>
                                        </p:attrNameLst>
                                      </p:cBhvr>
                                      <p:to>
                                        <a:schemeClr val="bg2"/>
                                      </p:to>
                                    </p:animClr>
                                  </p:sub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16">
                                            <p:txEl>
                                              <p:pRg st="7" end="7"/>
                                            </p:txEl>
                                          </p:spTgt>
                                        </p:tgtEl>
                                        <p:attrNameLst>
                                          <p:attrName>ppt_c</p:attrName>
                                        </p:attrNameLst>
                                      </p:cBhvr>
                                      <p:to>
                                        <a:schemeClr val="bg2"/>
                                      </p:to>
                                    </p:animClr>
                                  </p:sub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subTnLst>
                                    <p:animClr clrSpc="rgb" dir="cw">
                                      <p:cBhvr override="childStyle">
                                        <p:cTn dur="1" fill="hold" display="0" masterRel="nextClick" afterEffect="1"/>
                                        <p:tgtEl>
                                          <p:spTgt spid="9"/>
                                        </p:tgtEl>
                                        <p:attrNameLst>
                                          <p:attrName>ppt_c</p:attrName>
                                        </p:attrNameLst>
                                      </p:cBhvr>
                                      <p:to>
                                        <a:schemeClr val="bg2"/>
                                      </p:to>
                                    </p:animClr>
                                  </p:sub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subTnLst>
                                    <p:animClr clrSpc="rgb" dir="cw">
                                      <p:cBhvr override="childStyle">
                                        <p:cTn dur="1" fill="hold" display="0" masterRel="nextClick" afterEffect="1"/>
                                        <p:tgtEl>
                                          <p:spTgt spid="10"/>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10" grpId="0"/>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a:xfrm>
            <a:off x="2028190" y="2989621"/>
            <a:ext cx="7855549" cy="2390103"/>
          </a:xfrm>
        </p:spPr>
        <p:txBody>
          <a:bodyPr>
            <a:normAutofit fontScale="92500" lnSpcReduction="10000"/>
          </a:bodyPr>
          <a:lstStyle/>
          <a:p>
            <a:r>
              <a:rPr lang="sv-SE" dirty="0" smtClean="0"/>
              <a:t>På vilket sätt är din träningsplanering periodiserad och </a:t>
            </a:r>
            <a:r>
              <a:rPr lang="sv-SE" dirty="0"/>
              <a:t>varför? </a:t>
            </a:r>
          </a:p>
          <a:p>
            <a:r>
              <a:rPr lang="sv-SE" dirty="0" smtClean="0"/>
              <a:t>Är </a:t>
            </a:r>
            <a:r>
              <a:rPr lang="sv-SE" dirty="0"/>
              <a:t>det någonting du saknar i din </a:t>
            </a:r>
            <a:r>
              <a:rPr lang="sv-SE" dirty="0" smtClean="0"/>
              <a:t>träningsplanering</a:t>
            </a:r>
            <a:r>
              <a:rPr lang="sv-SE" dirty="0"/>
              <a:t>?</a:t>
            </a:r>
            <a:endParaRPr lang="sv-SE" dirty="0">
              <a:solidFill>
                <a:srgbClr val="FF0000"/>
              </a:solidFill>
            </a:endParaRPr>
          </a:p>
          <a:p>
            <a:endParaRPr lang="sv-SE" dirty="0"/>
          </a:p>
        </p:txBody>
      </p:sp>
    </p:spTree>
    <p:extLst>
      <p:ext uri="{BB962C8B-B14F-4D97-AF65-F5344CB8AC3E}">
        <p14:creationId xmlns:p14="http://schemas.microsoft.com/office/powerpoint/2010/main" val="145651439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2"/>
          <a:stretch>
            <a:fillRect/>
          </a:stretch>
        </p:blipFill>
        <p:spPr>
          <a:xfrm>
            <a:off x="1358607" y="3090630"/>
            <a:ext cx="9563100" cy="2419350"/>
          </a:xfrm>
          <a:prstGeom prst="rect">
            <a:avLst/>
          </a:prstGeom>
        </p:spPr>
      </p:pic>
      <p:sp>
        <p:nvSpPr>
          <p:cNvPr id="2" name="Rubrik 1"/>
          <p:cNvSpPr>
            <a:spLocks noGrp="1"/>
          </p:cNvSpPr>
          <p:nvPr>
            <p:ph type="ctrTitle"/>
          </p:nvPr>
        </p:nvSpPr>
        <p:spPr/>
        <p:txBody>
          <a:bodyPr/>
          <a:lstStyle/>
          <a:p>
            <a:r>
              <a:rPr lang="sv-SE" dirty="0" smtClean="0"/>
              <a:t>Tävlingsplanering</a:t>
            </a:r>
            <a:endParaRPr lang="sv-SE" dirty="0"/>
          </a:p>
        </p:txBody>
      </p:sp>
      <p:sp>
        <p:nvSpPr>
          <p:cNvPr id="3" name="Platshållare för text 2"/>
          <p:cNvSpPr>
            <a:spLocks noGrp="1"/>
          </p:cNvSpPr>
          <p:nvPr>
            <p:ph type="body" sz="quarter" idx="11"/>
          </p:nvPr>
        </p:nvSpPr>
        <p:spPr/>
        <p:txBody>
          <a:bodyPr/>
          <a:lstStyle/>
          <a:p>
            <a:r>
              <a:rPr lang="sv-SE" dirty="0" smtClean="0"/>
              <a:t>En </a:t>
            </a:r>
            <a:r>
              <a:rPr lang="sv-SE" dirty="0" smtClean="0">
                <a:solidFill>
                  <a:srgbClr val="008EAA"/>
                </a:solidFill>
              </a:rPr>
              <a:t>optimal tävlingsplanering </a:t>
            </a:r>
            <a:r>
              <a:rPr lang="sv-SE" dirty="0"/>
              <a:t>bör gynna </a:t>
            </a:r>
            <a:r>
              <a:rPr lang="sv-SE" dirty="0" err="1"/>
              <a:t>simidrottarens</a:t>
            </a:r>
            <a:r>
              <a:rPr lang="sv-SE" dirty="0"/>
              <a:t> </a:t>
            </a:r>
            <a:r>
              <a:rPr lang="sv-SE" dirty="0">
                <a:solidFill>
                  <a:srgbClr val="008EAA"/>
                </a:solidFill>
              </a:rPr>
              <a:t>långsiktiga</a:t>
            </a:r>
            <a:r>
              <a:rPr lang="sv-SE" dirty="0"/>
              <a:t> utvecklingsmöjligheter.</a:t>
            </a:r>
          </a:p>
          <a:p>
            <a:r>
              <a:rPr lang="sv-SE" dirty="0" smtClean="0"/>
              <a:t>Antalet tävlingar inom respektive tävlingstyp kan </a:t>
            </a:r>
            <a:r>
              <a:rPr lang="sv-SE" dirty="0" smtClean="0">
                <a:solidFill>
                  <a:srgbClr val="008EAA"/>
                </a:solidFill>
              </a:rPr>
              <a:t>variera över en </a:t>
            </a:r>
            <a:r>
              <a:rPr lang="sv-SE" dirty="0" err="1" smtClean="0">
                <a:solidFill>
                  <a:srgbClr val="008EAA"/>
                </a:solidFill>
              </a:rPr>
              <a:t>simidrottares</a:t>
            </a:r>
            <a:r>
              <a:rPr lang="sv-SE" dirty="0" smtClean="0">
                <a:solidFill>
                  <a:srgbClr val="008EAA"/>
                </a:solidFill>
              </a:rPr>
              <a:t> karriär</a:t>
            </a:r>
            <a:r>
              <a:rPr lang="sv-SE" dirty="0" smtClean="0"/>
              <a:t>. Se exempel från Svenska </a:t>
            </a:r>
            <a:r>
              <a:rPr lang="sv-SE" dirty="0" err="1" smtClean="0"/>
              <a:t>Simlinjen</a:t>
            </a:r>
            <a:r>
              <a:rPr lang="sv-SE" dirty="0" smtClean="0"/>
              <a:t>:</a:t>
            </a:r>
            <a:endParaRPr lang="sv-SE" dirty="0"/>
          </a:p>
        </p:txBody>
      </p:sp>
    </p:spTree>
    <p:extLst>
      <p:ext uri="{BB962C8B-B14F-4D97-AF65-F5344CB8AC3E}">
        <p14:creationId xmlns:p14="http://schemas.microsoft.com/office/powerpoint/2010/main" val="114194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92500"/>
          </a:bodyPr>
          <a:lstStyle/>
          <a:p>
            <a:r>
              <a:rPr lang="sv-SE" dirty="0" smtClean="0"/>
              <a:t>Titta på din tävlingsplanering för kommande termin eller kommande år. Är det någonting du velat förändra för att nå en optimal långsiktig utveckling?</a:t>
            </a:r>
            <a:endParaRPr lang="sv-SE" dirty="0"/>
          </a:p>
        </p:txBody>
      </p:sp>
    </p:spTree>
    <p:extLst>
      <p:ext uri="{BB962C8B-B14F-4D97-AF65-F5344CB8AC3E}">
        <p14:creationId xmlns:p14="http://schemas.microsoft.com/office/powerpoint/2010/main" val="26765901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Simidrottens organisation</a:t>
            </a:r>
            <a:endParaRPr lang="sv-SE" dirty="0"/>
          </a:p>
        </p:txBody>
      </p:sp>
      <p:sp>
        <p:nvSpPr>
          <p:cNvPr id="3" name="Platshållare för text 2"/>
          <p:cNvSpPr>
            <a:spLocks noGrp="1"/>
          </p:cNvSpPr>
          <p:nvPr>
            <p:ph type="body" sz="quarter" idx="11"/>
          </p:nvPr>
        </p:nvSpPr>
        <p:spPr/>
        <p:txBody>
          <a:bodyPr/>
          <a:lstStyle/>
          <a:p>
            <a:pPr marL="342900" indent="-342900">
              <a:buFont typeface="Arial" panose="020B0604020202020204" pitchFamily="34" charset="0"/>
              <a:buChar char="•"/>
            </a:pPr>
            <a:r>
              <a:rPr lang="sv-SE" dirty="0"/>
              <a:t>Svensk Simidrott är en </a:t>
            </a:r>
            <a:r>
              <a:rPr lang="sv-SE" dirty="0">
                <a:solidFill>
                  <a:srgbClr val="008EAA"/>
                </a:solidFill>
              </a:rPr>
              <a:t>demokratisk och ideell </a:t>
            </a:r>
            <a:r>
              <a:rPr lang="sv-SE" dirty="0" smtClean="0">
                <a:solidFill>
                  <a:srgbClr val="008EAA"/>
                </a:solidFill>
              </a:rPr>
              <a:t>organisation</a:t>
            </a:r>
            <a:r>
              <a:rPr lang="sv-SE" dirty="0"/>
              <a:t> </a:t>
            </a:r>
            <a:r>
              <a:rPr lang="sv-SE" dirty="0" smtClean="0"/>
              <a:t>med verksamhet inom de olika simidrotterna Simning, Simhopp, Konstsim, Vattenpolo och Öppet Vatten.</a:t>
            </a:r>
          </a:p>
          <a:p>
            <a:pPr marL="342900" indent="-342900">
              <a:buFont typeface="Arial" panose="020B0604020202020204" pitchFamily="34" charset="0"/>
              <a:buChar char="•"/>
            </a:pPr>
            <a:r>
              <a:rPr lang="sv-SE" dirty="0" smtClean="0"/>
              <a:t>Medlemmarna</a:t>
            </a:r>
            <a:r>
              <a:rPr lang="sv-SE" dirty="0" smtClean="0">
                <a:solidFill>
                  <a:srgbClr val="008EAA"/>
                </a:solidFill>
              </a:rPr>
              <a:t> röstar och </a:t>
            </a:r>
            <a:r>
              <a:rPr lang="sv-SE" dirty="0">
                <a:solidFill>
                  <a:srgbClr val="008EAA"/>
                </a:solidFill>
              </a:rPr>
              <a:t>tar beslut i olika frågor </a:t>
            </a:r>
            <a:r>
              <a:rPr lang="sv-SE" dirty="0" smtClean="0"/>
              <a:t>genom </a:t>
            </a:r>
            <a:r>
              <a:rPr lang="sv-SE" dirty="0"/>
              <a:t>att aktivt </a:t>
            </a:r>
            <a:r>
              <a:rPr lang="sv-SE" dirty="0" smtClean="0"/>
              <a:t>delta i</a:t>
            </a:r>
            <a:r>
              <a:rPr lang="sv-SE" dirty="0"/>
              <a:t> föreningens, distriktets eller förbundets </a:t>
            </a:r>
            <a:r>
              <a:rPr lang="sv-SE" dirty="0" smtClean="0"/>
              <a:t>årsmöte.</a:t>
            </a:r>
          </a:p>
          <a:p>
            <a:pPr marL="342900" indent="-342900">
              <a:buFont typeface="Arial" panose="020B0604020202020204" pitchFamily="34" charset="0"/>
              <a:buChar char="•"/>
            </a:pPr>
            <a:r>
              <a:rPr lang="sv-SE" dirty="0" smtClean="0"/>
              <a:t>Organisationer inom Svensk Simidrott får inte vara </a:t>
            </a:r>
            <a:r>
              <a:rPr lang="sv-SE" dirty="0"/>
              <a:t>vinstdrivande utan </a:t>
            </a:r>
            <a:r>
              <a:rPr lang="sv-SE" dirty="0" smtClean="0">
                <a:solidFill>
                  <a:srgbClr val="008EAA"/>
                </a:solidFill>
              </a:rPr>
              <a:t>alla </a:t>
            </a:r>
            <a:r>
              <a:rPr lang="sv-SE" dirty="0">
                <a:solidFill>
                  <a:srgbClr val="008EAA"/>
                </a:solidFill>
              </a:rPr>
              <a:t>intäkter ska gå tillbaka till </a:t>
            </a:r>
            <a:r>
              <a:rPr lang="sv-SE" dirty="0" smtClean="0">
                <a:solidFill>
                  <a:srgbClr val="008EAA"/>
                </a:solidFill>
              </a:rPr>
              <a:t>verksamheten</a:t>
            </a:r>
            <a:r>
              <a:rPr lang="sv-SE" dirty="0" smtClean="0"/>
              <a:t>.</a:t>
            </a:r>
          </a:p>
          <a:p>
            <a:pPr marL="342900" indent="-342900">
              <a:buFont typeface="Arial" panose="020B0604020202020204" pitchFamily="34" charset="0"/>
              <a:buChar char="•"/>
            </a:pPr>
            <a:r>
              <a:rPr lang="sv-SE" dirty="0"/>
              <a:t>Det är </a:t>
            </a:r>
            <a:r>
              <a:rPr lang="sv-SE" dirty="0">
                <a:solidFill>
                  <a:srgbClr val="008EAA"/>
                </a:solidFill>
              </a:rPr>
              <a:t>i föreningen all den simidrottsliga verksamheten </a:t>
            </a:r>
            <a:r>
              <a:rPr lang="sv-SE" dirty="0" smtClean="0">
                <a:solidFill>
                  <a:srgbClr val="008EAA"/>
                </a:solidFill>
              </a:rPr>
              <a:t>bedrivs, </a:t>
            </a:r>
            <a:r>
              <a:rPr lang="sv-SE" dirty="0" smtClean="0"/>
              <a:t>därutöver finns olika organisationer för </a:t>
            </a:r>
            <a:r>
              <a:rPr lang="sv-SE" dirty="0"/>
              <a:t>att stötta föreningen och </a:t>
            </a:r>
            <a:r>
              <a:rPr lang="sv-SE" dirty="0">
                <a:solidFill>
                  <a:srgbClr val="008EAA"/>
                </a:solidFill>
              </a:rPr>
              <a:t>dig som simidrottare</a:t>
            </a:r>
            <a:r>
              <a:rPr lang="sv-SE" dirty="0"/>
              <a:t>.</a:t>
            </a:r>
          </a:p>
          <a:p>
            <a:pPr marL="0" indent="0">
              <a:buNone/>
            </a:pPr>
            <a:endParaRPr lang="sv-SE" dirty="0" smtClean="0"/>
          </a:p>
          <a:p>
            <a:endParaRPr lang="sv-SE" dirty="0" smtClean="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29200" y="4879404"/>
            <a:ext cx="1952938" cy="1929534"/>
          </a:xfrm>
          <a:prstGeom prst="rect">
            <a:avLst/>
          </a:prstGeom>
        </p:spPr>
      </p:pic>
      <p:sp>
        <p:nvSpPr>
          <p:cNvPr id="5" name="textruta 4"/>
          <p:cNvSpPr txBox="1"/>
          <p:nvPr/>
        </p:nvSpPr>
        <p:spPr>
          <a:xfrm>
            <a:off x="6616700" y="6531939"/>
            <a:ext cx="4275529" cy="276999"/>
          </a:xfrm>
          <a:prstGeom prst="rect">
            <a:avLst/>
          </a:prstGeom>
          <a:noFill/>
        </p:spPr>
        <p:txBody>
          <a:bodyPr wrap="none" rtlCol="0">
            <a:spAutoFit/>
          </a:bodyPr>
          <a:lstStyle/>
          <a:p>
            <a:r>
              <a:rPr lang="sv-SE" sz="1200" i="1" dirty="0" smtClean="0"/>
              <a:t>Figuren visar </a:t>
            </a:r>
            <a:r>
              <a:rPr lang="sv-SE" sz="1200" i="1" dirty="0" err="1" smtClean="0"/>
              <a:t>Simidrottarens</a:t>
            </a:r>
            <a:r>
              <a:rPr lang="sv-SE" sz="1200" i="1" dirty="0" smtClean="0"/>
              <a:t> närmsta stödorganisationer</a:t>
            </a:r>
            <a:endParaRPr lang="sv-SE" sz="1200" i="1" dirty="0"/>
          </a:p>
        </p:txBody>
      </p:sp>
    </p:spTree>
    <p:extLst>
      <p:ext uri="{BB962C8B-B14F-4D97-AF65-F5344CB8AC3E}">
        <p14:creationId xmlns:p14="http://schemas.microsoft.com/office/powerpoint/2010/main" val="51291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subTnLst>
                                    <p:animClr clrSpc="rgb" dir="cw">
                                      <p:cBhvr override="childStyle">
                                        <p:cTn dur="1" fill="hold" display="0" masterRel="nextClick" afterEffect="1"/>
                                        <p:tgtEl>
                                          <p:spTgt spid="4"/>
                                        </p:tgtEl>
                                        <p:attrNameLst>
                                          <p:attrName>ppt_c</p:attrName>
                                        </p:attrNameLst>
                                      </p:cBhvr>
                                      <p:to>
                                        <a:schemeClr val="bg2"/>
                                      </p:to>
                                    </p:animClr>
                                  </p:sub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pPr marL="457200" indent="-457200">
              <a:buFont typeface="Arial" panose="020B0604020202020204" pitchFamily="34" charset="0"/>
              <a:buChar char="•"/>
            </a:pPr>
            <a:r>
              <a:rPr lang="sv-SE" dirty="0"/>
              <a:t>Aerob och </a:t>
            </a:r>
            <a:r>
              <a:rPr lang="sv-SE" dirty="0" smtClean="0"/>
              <a:t>anaerob</a:t>
            </a:r>
            <a:endParaRPr lang="sv-SE" dirty="0"/>
          </a:p>
          <a:p>
            <a:pPr marL="457200" indent="-457200">
              <a:buFont typeface="Arial" panose="020B0604020202020204" pitchFamily="34" charset="0"/>
              <a:buChar char="•"/>
            </a:pPr>
            <a:r>
              <a:rPr lang="sv-SE" dirty="0"/>
              <a:t>Svensk Simidrotts </a:t>
            </a:r>
            <a:r>
              <a:rPr lang="sv-SE" dirty="0" smtClean="0"/>
              <a:t>intensitetszoner</a:t>
            </a:r>
          </a:p>
        </p:txBody>
      </p:sp>
      <p:sp>
        <p:nvSpPr>
          <p:cNvPr id="3" name="Rubrik 2"/>
          <p:cNvSpPr>
            <a:spLocks noGrp="1"/>
          </p:cNvSpPr>
          <p:nvPr>
            <p:ph type="ctrTitle"/>
          </p:nvPr>
        </p:nvSpPr>
        <p:spPr/>
        <p:txBody>
          <a:bodyPr>
            <a:normAutofit/>
          </a:bodyPr>
          <a:lstStyle/>
          <a:p>
            <a:r>
              <a:rPr lang="sv-SE" dirty="0" smtClean="0"/>
              <a:t>Intensitetszoner</a:t>
            </a:r>
            <a:endParaRPr lang="sv-SE" dirty="0"/>
          </a:p>
        </p:txBody>
      </p:sp>
    </p:spTree>
    <p:extLst>
      <p:ext uri="{BB962C8B-B14F-4D97-AF65-F5344CB8AC3E}">
        <p14:creationId xmlns:p14="http://schemas.microsoft.com/office/powerpoint/2010/main" val="6792703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Bildobjekt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3050" y="4620282"/>
            <a:ext cx="2375232" cy="2237718"/>
          </a:xfrm>
          <a:prstGeom prst="rect">
            <a:avLst/>
          </a:prstGeom>
        </p:spPr>
      </p:pic>
      <p:sp>
        <p:nvSpPr>
          <p:cNvPr id="3" name="Platshållare för text 2"/>
          <p:cNvSpPr>
            <a:spLocks noGrp="1"/>
          </p:cNvSpPr>
          <p:nvPr>
            <p:ph type="body" sz="quarter" idx="11"/>
          </p:nvPr>
        </p:nvSpPr>
        <p:spPr/>
        <p:txBody>
          <a:bodyPr/>
          <a:lstStyle/>
          <a:p>
            <a:r>
              <a:rPr lang="sv-SE" dirty="0"/>
              <a:t>Aerob </a:t>
            </a:r>
            <a:r>
              <a:rPr lang="sv-SE" dirty="0" smtClean="0"/>
              <a:t>energi </a:t>
            </a:r>
            <a:r>
              <a:rPr lang="sv-SE" dirty="0"/>
              <a:t>= syre </a:t>
            </a:r>
            <a:r>
              <a:rPr lang="sv-SE" dirty="0" smtClean="0"/>
              <a:t>används </a:t>
            </a:r>
            <a:r>
              <a:rPr lang="sv-SE" sz="1500" i="1" dirty="0" smtClean="0"/>
              <a:t>(Intensitetszon 1-3)</a:t>
            </a:r>
          </a:p>
          <a:p>
            <a:pPr marL="800100" lvl="1" indent="-342900">
              <a:buFont typeface="Calibri" panose="020F0502020204030204" pitchFamily="34" charset="0"/>
              <a:buChar char="+"/>
            </a:pPr>
            <a:r>
              <a:rPr lang="sv-SE" dirty="0"/>
              <a:t>Kan användas under lång </a:t>
            </a:r>
            <a:r>
              <a:rPr lang="sv-SE" dirty="0" smtClean="0"/>
              <a:t>tid</a:t>
            </a:r>
            <a:endParaRPr lang="sv-SE" dirty="0"/>
          </a:p>
          <a:p>
            <a:pPr marL="800100" lvl="1" indent="-342900">
              <a:buFont typeface="Calibri" panose="020F0502020204030204" pitchFamily="34" charset="0"/>
              <a:buChar char="-"/>
            </a:pPr>
            <a:r>
              <a:rPr lang="sv-SE" dirty="0" smtClean="0"/>
              <a:t>Trögstartat system</a:t>
            </a:r>
          </a:p>
          <a:p>
            <a:pPr marL="800100" lvl="1" indent="-342900">
              <a:buFont typeface="Calibri" panose="020F0502020204030204" pitchFamily="34" charset="0"/>
              <a:buChar char="-"/>
            </a:pPr>
            <a:r>
              <a:rPr lang="sv-SE" dirty="0" smtClean="0"/>
              <a:t>Producerar </a:t>
            </a:r>
            <a:r>
              <a:rPr lang="sv-SE" dirty="0"/>
              <a:t>“relativt” lite energi per </a:t>
            </a:r>
            <a:r>
              <a:rPr lang="sv-SE" dirty="0" smtClean="0"/>
              <a:t>tidsenhet</a:t>
            </a:r>
            <a:endParaRPr lang="sv-SE" dirty="0"/>
          </a:p>
          <a:p>
            <a:pPr marL="800100" lvl="1" indent="-342900">
              <a:buFont typeface="Arial" panose="020B0604020202020204" pitchFamily="34" charset="0"/>
              <a:buChar char="•"/>
            </a:pPr>
            <a:r>
              <a:rPr lang="sv-SE" dirty="0" smtClean="0"/>
              <a:t>Förbränning </a:t>
            </a:r>
            <a:r>
              <a:rPr lang="sv-SE" dirty="0"/>
              <a:t>av fett </a:t>
            </a:r>
          </a:p>
          <a:p>
            <a:pPr marL="800100" lvl="1" indent="-342900">
              <a:buFont typeface="Arial" panose="020B0604020202020204" pitchFamily="34" charset="0"/>
              <a:buChar char="•"/>
            </a:pPr>
            <a:r>
              <a:rPr lang="sv-SE" dirty="0"/>
              <a:t>Förbränning av </a:t>
            </a:r>
            <a:r>
              <a:rPr lang="sv-SE" dirty="0" smtClean="0"/>
              <a:t>kolhydrater</a:t>
            </a:r>
          </a:p>
          <a:p>
            <a:pPr lvl="1"/>
            <a:endParaRPr lang="sv-SE" dirty="0" smtClean="0"/>
          </a:p>
          <a:p>
            <a:r>
              <a:rPr lang="sv-SE" dirty="0" smtClean="0"/>
              <a:t>Aerob och Anaerob energi </a:t>
            </a:r>
            <a:r>
              <a:rPr lang="sv-SE" sz="1500" i="1" dirty="0" smtClean="0"/>
              <a:t>(Intensitetszon 4-5)</a:t>
            </a:r>
          </a:p>
          <a:p>
            <a:pPr marL="0" indent="0">
              <a:buNone/>
            </a:pPr>
            <a:endParaRPr lang="sv-SE" dirty="0" smtClean="0"/>
          </a:p>
          <a:p>
            <a:r>
              <a:rPr lang="sv-SE" dirty="0" smtClean="0"/>
              <a:t>Anaerob energi </a:t>
            </a:r>
            <a:r>
              <a:rPr lang="sv-SE" dirty="0"/>
              <a:t>= syre används </a:t>
            </a:r>
            <a:r>
              <a:rPr lang="sv-SE" dirty="0" smtClean="0"/>
              <a:t>inte </a:t>
            </a:r>
            <a:r>
              <a:rPr lang="sv-SE" sz="1500" i="1" dirty="0" smtClean="0"/>
              <a:t>(Intensitetszon 6-8) </a:t>
            </a:r>
          </a:p>
          <a:p>
            <a:pPr marL="800100" lvl="1" indent="-342900">
              <a:buFont typeface="Calibri" panose="020F0502020204030204" pitchFamily="34" charset="0"/>
              <a:buChar char="+"/>
            </a:pPr>
            <a:r>
              <a:rPr lang="sv-SE" dirty="0"/>
              <a:t>Snabbstartat </a:t>
            </a:r>
            <a:r>
              <a:rPr lang="sv-SE" dirty="0" smtClean="0"/>
              <a:t>system</a:t>
            </a:r>
          </a:p>
          <a:p>
            <a:pPr marL="800100" lvl="1" indent="-342900">
              <a:buFont typeface="Calibri" panose="020F0502020204030204" pitchFamily="34" charset="0"/>
              <a:buChar char="+"/>
            </a:pPr>
            <a:r>
              <a:rPr lang="sv-SE" dirty="0" smtClean="0"/>
              <a:t>Kan </a:t>
            </a:r>
            <a:r>
              <a:rPr lang="sv-SE" dirty="0"/>
              <a:t>producera mycket </a:t>
            </a:r>
            <a:r>
              <a:rPr lang="sv-SE" dirty="0" smtClean="0"/>
              <a:t>energi per tidsenhet</a:t>
            </a:r>
            <a:endParaRPr lang="sv-SE" dirty="0"/>
          </a:p>
          <a:p>
            <a:pPr marL="800100" lvl="1" indent="-342900">
              <a:buFont typeface="Calibri" panose="020F0502020204030204" pitchFamily="34" charset="0"/>
              <a:buChar char="-"/>
            </a:pPr>
            <a:r>
              <a:rPr lang="sv-SE" dirty="0"/>
              <a:t>Kan användas under begränsad </a:t>
            </a:r>
            <a:r>
              <a:rPr lang="sv-SE" dirty="0" smtClean="0"/>
              <a:t>tid</a:t>
            </a:r>
            <a:endParaRPr lang="sv-SE" dirty="0"/>
          </a:p>
          <a:p>
            <a:pPr marL="800100" lvl="1" indent="-342900">
              <a:buFont typeface="Arial" panose="020B0604020202020204" pitchFamily="34" charset="0"/>
              <a:buChar char="•"/>
            </a:pPr>
            <a:r>
              <a:rPr lang="sv-SE" dirty="0"/>
              <a:t>Förbränning av kolhydrater (Glykolys)</a:t>
            </a:r>
          </a:p>
          <a:p>
            <a:pPr marL="800100" lvl="1" indent="-342900">
              <a:buFont typeface="Arial" panose="020B0604020202020204" pitchFamily="34" charset="0"/>
              <a:buChar char="•"/>
            </a:pPr>
            <a:r>
              <a:rPr lang="sv-SE" dirty="0"/>
              <a:t>Förbränning av kreatinfosfat (</a:t>
            </a:r>
            <a:r>
              <a:rPr lang="sv-SE" dirty="0" err="1"/>
              <a:t>PCr</a:t>
            </a:r>
            <a:r>
              <a:rPr lang="sv-SE" dirty="0"/>
              <a:t>)</a:t>
            </a:r>
          </a:p>
          <a:p>
            <a:endParaRPr lang="sv-SE" dirty="0"/>
          </a:p>
        </p:txBody>
      </p:sp>
      <p:sp>
        <p:nvSpPr>
          <p:cNvPr id="4" name="Högerpil 3"/>
          <p:cNvSpPr/>
          <p:nvPr/>
        </p:nvSpPr>
        <p:spPr>
          <a:xfrm rot="2401471">
            <a:off x="6344875" y="2252308"/>
            <a:ext cx="1442922" cy="351740"/>
          </a:xfrm>
          <a:prstGeom prst="rightArrow">
            <a:avLst/>
          </a:prstGeom>
          <a:solidFill>
            <a:srgbClr val="008E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ctrTitle"/>
          </p:nvPr>
        </p:nvSpPr>
        <p:spPr/>
        <p:txBody>
          <a:bodyPr/>
          <a:lstStyle/>
          <a:p>
            <a:r>
              <a:rPr lang="sv-SE" dirty="0" smtClean="0"/>
              <a:t>Aerob och Anaerob</a:t>
            </a:r>
            <a:endParaRPr lang="sv-SE" dirty="0"/>
          </a:p>
        </p:txBody>
      </p:sp>
      <p:pic>
        <p:nvPicPr>
          <p:cNvPr id="5" name="Bildobjekt 4"/>
          <p:cNvPicPr>
            <a:picLocks noChangeAspect="1"/>
          </p:cNvPicPr>
          <p:nvPr/>
        </p:nvPicPr>
        <p:blipFill>
          <a:blip r:embed="rId4"/>
          <a:stretch>
            <a:fillRect/>
          </a:stretch>
        </p:blipFill>
        <p:spPr>
          <a:xfrm>
            <a:off x="7886700" y="0"/>
            <a:ext cx="4305300" cy="1724025"/>
          </a:xfrm>
          <a:prstGeom prst="rect">
            <a:avLst/>
          </a:prstGeom>
        </p:spPr>
      </p:pic>
      <p:sp>
        <p:nvSpPr>
          <p:cNvPr id="6" name="Rektangel 5"/>
          <p:cNvSpPr/>
          <p:nvPr/>
        </p:nvSpPr>
        <p:spPr>
          <a:xfrm>
            <a:off x="7886700" y="1724025"/>
            <a:ext cx="430530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a:t>
            </a:r>
            <a:r>
              <a:rPr kumimoji="0" lang="sv-SE" sz="800" b="0" i="1"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örhållandet mellan Aerob och Anaerob energiomsättning utifrån aktivitetens totala tidsåtgång.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_________________________________________________________________________________</a:t>
            </a:r>
            <a:endParaRPr kumimoji="0" lang="sv-SE" sz="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2" name="Rektangel 11"/>
          <p:cNvSpPr/>
          <p:nvPr/>
        </p:nvSpPr>
        <p:spPr>
          <a:xfrm>
            <a:off x="7886700" y="2006435"/>
            <a:ext cx="2385531" cy="21544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Svensk Simidrotts Intensitetszoner:</a:t>
            </a:r>
            <a:endParaRPr kumimoji="0" lang="sv-SE" sz="8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14" name="Bildobjekt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0649" y="2220072"/>
            <a:ext cx="2377633" cy="1424078"/>
          </a:xfrm>
          <a:prstGeom prst="rect">
            <a:avLst/>
          </a:prstGeom>
        </p:spPr>
      </p:pic>
      <p:pic>
        <p:nvPicPr>
          <p:cNvPr id="15" name="Bildobjekt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90649" y="3629862"/>
            <a:ext cx="2377633" cy="1006114"/>
          </a:xfrm>
          <a:prstGeom prst="rect">
            <a:avLst/>
          </a:prstGeom>
        </p:spPr>
      </p:pic>
      <p:sp>
        <p:nvSpPr>
          <p:cNvPr id="17" name="Högerpil 16"/>
          <p:cNvSpPr/>
          <p:nvPr/>
        </p:nvSpPr>
        <p:spPr>
          <a:xfrm>
            <a:off x="6868137" y="3918949"/>
            <a:ext cx="722675" cy="351740"/>
          </a:xfrm>
          <a:prstGeom prst="rightArrow">
            <a:avLst/>
          </a:prstGeom>
          <a:solidFill>
            <a:srgbClr val="008E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Högerpil 17"/>
          <p:cNvSpPr/>
          <p:nvPr/>
        </p:nvSpPr>
        <p:spPr>
          <a:xfrm rot="2143346">
            <a:off x="6872187" y="5122259"/>
            <a:ext cx="1048467" cy="351740"/>
          </a:xfrm>
          <a:prstGeom prst="rightArrow">
            <a:avLst/>
          </a:prstGeom>
          <a:solidFill>
            <a:srgbClr val="008EA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 name="Bildobjekt 12"/>
          <p:cNvPicPr>
            <a:picLocks noChangeAspect="1"/>
          </p:cNvPicPr>
          <p:nvPr/>
        </p:nvPicPr>
        <p:blipFill>
          <a:blip r:embed="rId7"/>
          <a:stretch>
            <a:fillRect/>
          </a:stretch>
        </p:blipFill>
        <p:spPr>
          <a:xfrm>
            <a:off x="7890649" y="2220072"/>
            <a:ext cx="2381581" cy="4649753"/>
          </a:xfrm>
          <a:prstGeom prst="rect">
            <a:avLst/>
          </a:prstGeom>
        </p:spPr>
      </p:pic>
    </p:spTree>
    <p:extLst>
      <p:ext uri="{BB962C8B-B14F-4D97-AF65-F5344CB8AC3E}">
        <p14:creationId xmlns:p14="http://schemas.microsoft.com/office/powerpoint/2010/main" val="283582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subTnLst>
                                    <p:animClr clrSpc="rgb" dir="cw">
                                      <p:cBhvr override="childStyle">
                                        <p:cTn dur="1" fill="hold" display="0" masterRel="nextClick" afterEffect="1"/>
                                        <p:tgtEl>
                                          <p:spTgt spid="14"/>
                                        </p:tgtEl>
                                        <p:attrNameLst>
                                          <p:attrName>ppt_c</p:attrName>
                                        </p:attrNameLst>
                                      </p:cBhvr>
                                      <p:to>
                                        <a:schemeClr val="bg2"/>
                                      </p:to>
                                    </p:animClr>
                                  </p:sub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0" end="10"/>
                                            </p:txEl>
                                          </p:spTgt>
                                        </p:tgtEl>
                                        <p:attrNameLst>
                                          <p:attrName>ppt_c</p:attrName>
                                        </p:attrNameLst>
                                      </p:cBhvr>
                                      <p:to>
                                        <a:schemeClr val="bg2"/>
                                      </p:to>
                                    </p:animClr>
                                  </p:sub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1" end="11"/>
                                            </p:txEl>
                                          </p:spTgt>
                                        </p:tgtEl>
                                        <p:attrNameLst>
                                          <p:attrName>ppt_c</p:attrName>
                                        </p:attrNameLst>
                                      </p:cBhvr>
                                      <p:to>
                                        <a:schemeClr val="bg2"/>
                                      </p:to>
                                    </p:animClr>
                                  </p:sub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2" end="12"/>
                                            </p:txEl>
                                          </p:spTgt>
                                        </p:tgtEl>
                                        <p:attrNameLst>
                                          <p:attrName>ppt_c</p:attrName>
                                        </p:attrNameLst>
                                      </p:cBhvr>
                                      <p:to>
                                        <a:schemeClr val="bg2"/>
                                      </p:to>
                                    </p:animClr>
                                  </p:subTnLst>
                                </p:cTn>
                              </p:par>
                              <p:par>
                                <p:cTn id="35" presetID="1" presetClass="entr" presetSubtype="0" fill="hold"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3" end="13"/>
                                            </p:txEl>
                                          </p:spTgt>
                                        </p:tgtEl>
                                        <p:attrNameLst>
                                          <p:attrName>ppt_c</p:attrName>
                                        </p:attrNameLst>
                                      </p:cBhvr>
                                      <p:to>
                                        <a:schemeClr val="bg2"/>
                                      </p:to>
                                    </p:animClr>
                                  </p:subTnLst>
                                </p:cTn>
                              </p:par>
                              <p:par>
                                <p:cTn id="37" presetID="1" presetClass="entr" presetSubtype="0" fill="hold"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4" end="14"/>
                                            </p:txEl>
                                          </p:spTgt>
                                        </p:tgtEl>
                                        <p:attrNameLst>
                                          <p:attrName>ppt_c</p:attrName>
                                        </p:attrNameLst>
                                      </p:cBhvr>
                                      <p:to>
                                        <a:schemeClr val="bg2"/>
                                      </p:to>
                                    </p:animClr>
                                  </p:sub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par>
                                <p:cTn id="43" presetID="1" presetClass="entr" presetSubtype="0"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childTnLst>
                                  <p:subTnLst>
                                    <p:animClr clrSpc="rgb" dir="cw">
                                      <p:cBhvr override="childStyle">
                                        <p:cTn dur="1" fill="hold" display="0" masterRel="nextClick" afterEffect="1"/>
                                        <p:tgtEl>
                                          <p:spTgt spid="16"/>
                                        </p:tgtEl>
                                        <p:attrNameLst>
                                          <p:attrName>ppt_c</p:attrName>
                                        </p:attrNameLst>
                                      </p:cBhvr>
                                      <p:to>
                                        <a:schemeClr val="bg2"/>
                                      </p:to>
                                    </p:animClr>
                                  </p:sub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subTnLst>
                                    <p:set>
                                      <p:cBhvr override="childStyle">
                                        <p:cTn dur="1" fill="hold" display="0" masterRel="nextClick" afterEffect="1"/>
                                        <p:tgtEl>
                                          <p:spTgt spid="17"/>
                                        </p:tgtEl>
                                        <p:attrNameLst>
                                          <p:attrName>style.visibility</p:attrName>
                                        </p:attrNameLst>
                                      </p:cBhvr>
                                      <p:to>
                                        <p:strVal val="hidden"/>
                                      </p:to>
                                    </p:set>
                                  </p:subTnLst>
                                </p:cTn>
                              </p:par>
                              <p:par>
                                <p:cTn id="53" presetID="1" presetClass="entr" presetSubtype="0"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childTnLst>
                                  <p:subTnLst>
                                    <p:animClr clrSpc="rgb" dir="cw">
                                      <p:cBhvr override="childStyle">
                                        <p:cTn dur="1" fill="hold" display="0" masterRel="nextClick" afterEffect="1"/>
                                        <p:tgtEl>
                                          <p:spTgt spid="15"/>
                                        </p:tgtEl>
                                        <p:attrNameLst>
                                          <p:attrName>ppt_c</p:attrName>
                                        </p:attrNameLst>
                                      </p:cBhvr>
                                      <p:to>
                                        <a:schemeClr val="bg2"/>
                                      </p:to>
                                    </p:animClr>
                                  </p:sub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2" grpId="0"/>
      <p:bldP spid="17" grpId="0" animBg="1"/>
      <p:bldP spid="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Svensk Simidrotts Intensitetszoner</a:t>
            </a:r>
            <a:endParaRPr lang="sv-SE" dirty="0"/>
          </a:p>
        </p:txBody>
      </p:sp>
      <p:pic>
        <p:nvPicPr>
          <p:cNvPr id="4" name="Bildobjekt 3"/>
          <p:cNvPicPr>
            <a:picLocks noChangeAspect="1"/>
          </p:cNvPicPr>
          <p:nvPr/>
        </p:nvPicPr>
        <p:blipFill>
          <a:blip r:embed="rId3"/>
          <a:stretch>
            <a:fillRect/>
          </a:stretch>
        </p:blipFill>
        <p:spPr>
          <a:xfrm>
            <a:off x="1358606" y="1480524"/>
            <a:ext cx="8774769" cy="4567902"/>
          </a:xfrm>
          <a:prstGeom prst="rect">
            <a:avLst/>
          </a:prstGeom>
        </p:spPr>
      </p:pic>
      <p:sp>
        <p:nvSpPr>
          <p:cNvPr id="5" name="Rektangel 4"/>
          <p:cNvSpPr/>
          <p:nvPr/>
        </p:nvSpPr>
        <p:spPr>
          <a:xfrm>
            <a:off x="1358606" y="6048426"/>
            <a:ext cx="1663789" cy="27699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Svenska </a:t>
            </a:r>
            <a:r>
              <a:rPr kumimoji="0" lang="sv-SE" sz="1200" b="0" i="1" u="none" strike="noStrike" kern="1200" cap="none" spc="0" normalizeH="0" baseline="0" noProof="0" dirty="0" err="1" smtClean="0">
                <a:ln>
                  <a:noFill/>
                </a:ln>
                <a:solidFill>
                  <a:srgbClr val="000000"/>
                </a:solidFill>
                <a:effectLst/>
                <a:uLnTx/>
                <a:uFillTx/>
                <a:latin typeface="Calibri" panose="020F0502020204030204" pitchFamily="34" charset="0"/>
                <a:ea typeface="+mn-ea"/>
                <a:cs typeface="Calibri" panose="020F0502020204030204" pitchFamily="34" charset="0"/>
              </a:rPr>
              <a:t>Simlinjen</a:t>
            </a:r>
            <a:r>
              <a:rPr kumimoji="0" lang="sv-SE" sz="1200" b="0" i="1"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rPr>
              <a:t>, 2017</a:t>
            </a:r>
            <a:endParaRPr kumimoji="0" lang="sv-SE" sz="12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Rundad rektangulär bildtext 5"/>
          <p:cNvSpPr/>
          <p:nvPr/>
        </p:nvSpPr>
        <p:spPr>
          <a:xfrm>
            <a:off x="8067315" y="54443"/>
            <a:ext cx="3410311" cy="580557"/>
          </a:xfrm>
          <a:prstGeom prst="wedgeRoundRectCallout">
            <a:avLst>
              <a:gd name="adj1" fmla="val 881"/>
              <a:gd name="adj2" fmla="val 131570"/>
              <a:gd name="adj3" fmla="val 16667"/>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b="1" dirty="0">
                <a:latin typeface="Calibri" panose="020F0502020204030204" pitchFamily="34" charset="0"/>
                <a:cs typeface="Calibri" panose="020F0502020204030204" pitchFamily="34" charset="0"/>
              </a:rPr>
              <a:t>Diskutera 2 och 2 eller i mindre </a:t>
            </a:r>
            <a:r>
              <a:rPr lang="sv-SE" sz="1200" b="1" dirty="0" smtClean="0">
                <a:latin typeface="Calibri" panose="020F0502020204030204" pitchFamily="34" charset="0"/>
                <a:cs typeface="Calibri" panose="020F0502020204030204" pitchFamily="34" charset="0"/>
              </a:rPr>
              <a:t>grupper:</a:t>
            </a:r>
            <a:endParaRPr lang="sv-SE" sz="1200" b="1" dirty="0">
              <a:latin typeface="Calibri" panose="020F0502020204030204" pitchFamily="34" charset="0"/>
              <a:cs typeface="Calibri" panose="020F0502020204030204" pitchFamily="34" charset="0"/>
            </a:endParaRPr>
          </a:p>
          <a:p>
            <a:pPr algn="ctr"/>
            <a:r>
              <a:rPr lang="sv-SE" sz="1200" dirty="0" smtClean="0">
                <a:latin typeface="Calibri" panose="020F0502020204030204" pitchFamily="34" charset="0"/>
                <a:cs typeface="Calibri" panose="020F0502020204030204" pitchFamily="34" charset="0"/>
              </a:rPr>
              <a:t>Vad </a:t>
            </a:r>
            <a:r>
              <a:rPr lang="sv-SE" sz="1200" dirty="0">
                <a:latin typeface="Calibri" panose="020F0502020204030204" pitchFamily="34" charset="0"/>
                <a:cs typeface="Calibri" panose="020F0502020204030204" pitchFamily="34" charset="0"/>
              </a:rPr>
              <a:t>innebär de olika Intensitetszonerna? </a:t>
            </a:r>
          </a:p>
          <a:p>
            <a:pPr algn="ctr"/>
            <a:r>
              <a:rPr lang="sv-SE" sz="1200" dirty="0">
                <a:latin typeface="Calibri" panose="020F0502020204030204" pitchFamily="34" charset="0"/>
                <a:cs typeface="Calibri" panose="020F0502020204030204" pitchFamily="34" charset="0"/>
              </a:rPr>
              <a:t>Använder ni dessa eller andra intensitetszoner</a:t>
            </a:r>
            <a:r>
              <a:rPr lang="sv-SE" sz="1200" dirty="0" smtClean="0">
                <a:latin typeface="Calibri" panose="020F0502020204030204" pitchFamily="34" charset="0"/>
                <a:cs typeface="Calibri" panose="020F0502020204030204" pitchFamily="34" charset="0"/>
              </a:rPr>
              <a:t>?</a:t>
            </a:r>
            <a:endParaRPr lang="sv-SE" sz="1200" dirty="0">
              <a:latin typeface="Calibri" panose="020F0502020204030204" pitchFamily="34" charset="0"/>
              <a:cs typeface="Calibri" panose="020F0502020204030204" pitchFamily="34" charset="0"/>
            </a:endParaRPr>
          </a:p>
        </p:txBody>
      </p:sp>
      <p:sp>
        <p:nvSpPr>
          <p:cNvPr id="7" name="Rektangel med rundade hörn 6"/>
          <p:cNvSpPr/>
          <p:nvPr/>
        </p:nvSpPr>
        <p:spPr>
          <a:xfrm>
            <a:off x="3675509" y="6096000"/>
            <a:ext cx="4140961" cy="266700"/>
          </a:xfrm>
          <a:prstGeom prst="round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sv-SE" sz="1200" dirty="0">
                <a:solidFill>
                  <a:srgbClr val="FF0000"/>
                </a:solidFill>
                <a:latin typeface="Calibri" panose="020F0502020204030204" pitchFamily="34" charset="0"/>
                <a:cs typeface="Calibri" panose="020F0502020204030204" pitchFamily="34" charset="0"/>
                <a:hlinkClick r:id="rId4"/>
              </a:rPr>
              <a:t>Du kan även ladda hem Intensitetszonerna som en </a:t>
            </a:r>
            <a:r>
              <a:rPr lang="sv-SE" sz="1200" dirty="0" err="1">
                <a:solidFill>
                  <a:srgbClr val="FF0000"/>
                </a:solidFill>
                <a:latin typeface="Calibri" panose="020F0502020204030204" pitchFamily="34" charset="0"/>
                <a:cs typeface="Calibri" panose="020F0502020204030204" pitchFamily="34" charset="0"/>
                <a:hlinkClick r:id="rId4"/>
              </a:rPr>
              <a:t>PDF-Fil</a:t>
            </a:r>
            <a:r>
              <a:rPr lang="sv-SE" sz="1200" dirty="0">
                <a:solidFill>
                  <a:srgbClr val="FF0000"/>
                </a:solidFill>
                <a:latin typeface="Calibri" panose="020F0502020204030204" pitchFamily="34" charset="0"/>
                <a:cs typeface="Calibri" panose="020F0502020204030204" pitchFamily="34" charset="0"/>
                <a:hlinkClick r:id="rId4"/>
              </a:rPr>
              <a:t> här…</a:t>
            </a:r>
            <a:endParaRPr lang="sv-SE" sz="12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791054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1"/>
          </p:nvPr>
        </p:nvSpPr>
        <p:spPr/>
        <p:txBody>
          <a:bodyPr>
            <a:normAutofit fontScale="55000" lnSpcReduction="20000"/>
          </a:bodyPr>
          <a:lstStyle/>
          <a:p>
            <a:pPr>
              <a:lnSpc>
                <a:spcPct val="120000"/>
              </a:lnSpc>
            </a:pPr>
            <a:r>
              <a:rPr lang="sv-SE" dirty="0" smtClean="0"/>
              <a:t>Skriv en träningsserie som är inriktad mot någon av Svensk Simidrotts intensitetszoner (du väljer själv intensitet/farter, distanser och simsätt).</a:t>
            </a:r>
          </a:p>
          <a:p>
            <a:pPr>
              <a:lnSpc>
                <a:spcPct val="120000"/>
              </a:lnSpc>
            </a:pPr>
            <a:endParaRPr lang="sv-SE" dirty="0"/>
          </a:p>
          <a:p>
            <a:pPr>
              <a:lnSpc>
                <a:spcPct val="120000"/>
              </a:lnSpc>
            </a:pPr>
            <a:r>
              <a:rPr lang="sv-SE" dirty="0" smtClean="0"/>
              <a:t>Gå igenom och diskutera din träningsserie 2 och 2 eller i mindre grupper. Utgå från vad, varför och hur du har tänkt.</a:t>
            </a:r>
            <a:endParaRPr lang="sv-SE" dirty="0"/>
          </a:p>
        </p:txBody>
      </p:sp>
    </p:spTree>
    <p:extLst>
      <p:ext uri="{BB962C8B-B14F-4D97-AF65-F5344CB8AC3E}">
        <p14:creationId xmlns:p14="http://schemas.microsoft.com/office/powerpoint/2010/main" val="23276325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pPr marL="457200" indent="-457200">
              <a:buFont typeface="Arial" panose="020B0604020202020204" pitchFamily="34" charset="0"/>
              <a:buChar char="•"/>
            </a:pPr>
            <a:r>
              <a:rPr lang="sv-SE" dirty="0"/>
              <a:t>Olika regler i respektive simidrott</a:t>
            </a:r>
          </a:p>
          <a:p>
            <a:pPr marL="457200" indent="-457200">
              <a:buFont typeface="Arial" panose="020B0604020202020204" pitchFamily="34" charset="0"/>
              <a:buChar char="•"/>
            </a:pPr>
            <a:r>
              <a:rPr lang="sv-SE" dirty="0"/>
              <a:t>Exempel på simregler</a:t>
            </a:r>
          </a:p>
          <a:p>
            <a:pPr marL="457200" indent="-457200">
              <a:buFont typeface="Arial" panose="020B0604020202020204" pitchFamily="34" charset="0"/>
              <a:buChar char="•"/>
            </a:pPr>
            <a:r>
              <a:rPr lang="sv-SE" dirty="0"/>
              <a:t>(Fördjupningsuppgift</a:t>
            </a:r>
            <a:r>
              <a:rPr lang="sv-SE" dirty="0" smtClean="0"/>
              <a:t>)</a:t>
            </a:r>
          </a:p>
        </p:txBody>
      </p:sp>
      <p:sp>
        <p:nvSpPr>
          <p:cNvPr id="3" name="Rubrik 2"/>
          <p:cNvSpPr>
            <a:spLocks noGrp="1"/>
          </p:cNvSpPr>
          <p:nvPr>
            <p:ph type="ctrTitle"/>
          </p:nvPr>
        </p:nvSpPr>
        <p:spPr/>
        <p:txBody>
          <a:bodyPr/>
          <a:lstStyle/>
          <a:p>
            <a:r>
              <a:rPr lang="sv-SE" dirty="0" smtClean="0"/>
              <a:t>Regelkunskap</a:t>
            </a:r>
            <a:endParaRPr lang="sv-SE" dirty="0"/>
          </a:p>
        </p:txBody>
      </p:sp>
    </p:spTree>
    <p:extLst>
      <p:ext uri="{BB962C8B-B14F-4D97-AF65-F5344CB8AC3E}">
        <p14:creationId xmlns:p14="http://schemas.microsoft.com/office/powerpoint/2010/main" val="6094640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Olika regler i respektive simidrott</a:t>
            </a:r>
            <a:endParaRPr lang="sv-SE" dirty="0"/>
          </a:p>
        </p:txBody>
      </p:sp>
      <p:sp>
        <p:nvSpPr>
          <p:cNvPr id="3" name="Platshållare för text 2"/>
          <p:cNvSpPr>
            <a:spLocks noGrp="1"/>
          </p:cNvSpPr>
          <p:nvPr>
            <p:ph type="body" sz="quarter" idx="11"/>
          </p:nvPr>
        </p:nvSpPr>
        <p:spPr/>
        <p:txBody>
          <a:bodyPr/>
          <a:lstStyle/>
          <a:p>
            <a:r>
              <a:rPr lang="sv-SE" dirty="0" smtClean="0"/>
              <a:t>Du bör känna till att varje simidrott har sitt eget regelverk, men du behöver självklart inte kunna alla regelverk i detalj.</a:t>
            </a:r>
          </a:p>
          <a:p>
            <a:endParaRPr lang="sv-SE" dirty="0" smtClean="0"/>
          </a:p>
          <a:p>
            <a:r>
              <a:rPr lang="sv-SE" dirty="0" smtClean="0"/>
              <a:t>Respektive simidrotts regelverk hittar du här:</a:t>
            </a:r>
          </a:p>
          <a:p>
            <a:pPr marL="800100" lvl="1" indent="-342900">
              <a:buFont typeface="Century Gothic" panose="020B0502020202020204" pitchFamily="34" charset="0"/>
              <a:buChar char="-"/>
            </a:pPr>
            <a:r>
              <a:rPr lang="sv-SE" sz="1800" dirty="0" smtClean="0">
                <a:latin typeface="Calibri" panose="020F0502020204030204" pitchFamily="34" charset="0"/>
                <a:cs typeface="Calibri" panose="020F0502020204030204" pitchFamily="34" charset="0"/>
                <a:hlinkClick r:id="rId2"/>
              </a:rPr>
              <a:t>Simning</a:t>
            </a:r>
            <a:r>
              <a:rPr lang="sv-SE" sz="1800" dirty="0" smtClean="0">
                <a:latin typeface="Calibri" panose="020F0502020204030204" pitchFamily="34" charset="0"/>
                <a:cs typeface="Calibri" panose="020F0502020204030204" pitchFamily="34" charset="0"/>
              </a:rPr>
              <a:t> </a:t>
            </a:r>
            <a:r>
              <a:rPr lang="sv-SE" sz="1800" i="1" dirty="0" smtClean="0">
                <a:latin typeface="Calibri" panose="020F0502020204030204" pitchFamily="34" charset="0"/>
                <a:cs typeface="Calibri" panose="020F0502020204030204" pitchFamily="34" charset="0"/>
              </a:rPr>
              <a:t>(Tävlingsregler för simning) </a:t>
            </a:r>
          </a:p>
          <a:p>
            <a:pPr marL="800100" lvl="1" indent="-342900">
              <a:buFont typeface="Century Gothic" panose="020B0502020202020204" pitchFamily="34" charset="0"/>
              <a:buChar char="-"/>
            </a:pPr>
            <a:r>
              <a:rPr lang="sv-SE" sz="1800" dirty="0" smtClean="0">
                <a:latin typeface="Calibri" panose="020F0502020204030204" pitchFamily="34" charset="0"/>
                <a:cs typeface="Calibri" panose="020F0502020204030204" pitchFamily="34" charset="0"/>
                <a:hlinkClick r:id="rId3"/>
              </a:rPr>
              <a:t>Simhopp</a:t>
            </a:r>
            <a:r>
              <a:rPr lang="sv-SE" sz="1800" dirty="0" smtClean="0">
                <a:latin typeface="Calibri" panose="020F0502020204030204" pitchFamily="34" charset="0"/>
                <a:cs typeface="Calibri" panose="020F0502020204030204" pitchFamily="34" charset="0"/>
              </a:rPr>
              <a:t> </a:t>
            </a:r>
            <a:r>
              <a:rPr lang="sv-SE" sz="1800" i="1" dirty="0" smtClean="0">
                <a:latin typeface="Calibri" panose="020F0502020204030204" pitchFamily="34" charset="0"/>
                <a:cs typeface="Calibri" panose="020F0502020204030204" pitchFamily="34" charset="0"/>
              </a:rPr>
              <a:t>(FINA </a:t>
            </a:r>
            <a:r>
              <a:rPr lang="sv-SE" sz="1800" i="1" dirty="0" err="1" smtClean="0">
                <a:latin typeface="Calibri" panose="020F0502020204030204" pitchFamily="34" charset="0"/>
                <a:cs typeface="Calibri" panose="020F0502020204030204" pitchFamily="34" charset="0"/>
              </a:rPr>
              <a:t>diving</a:t>
            </a:r>
            <a:r>
              <a:rPr lang="sv-SE" sz="1800" i="1" dirty="0" smtClean="0">
                <a:latin typeface="Calibri" panose="020F0502020204030204" pitchFamily="34" charset="0"/>
                <a:cs typeface="Calibri" panose="020F0502020204030204" pitchFamily="34" charset="0"/>
              </a:rPr>
              <a:t> </a:t>
            </a:r>
            <a:r>
              <a:rPr lang="sv-SE" sz="1800" i="1" dirty="0" err="1" smtClean="0">
                <a:latin typeface="Calibri" panose="020F0502020204030204" pitchFamily="34" charset="0"/>
                <a:cs typeface="Calibri" panose="020F0502020204030204" pitchFamily="34" charset="0"/>
              </a:rPr>
              <a:t>rules</a:t>
            </a:r>
            <a:r>
              <a:rPr lang="sv-SE" sz="1800" i="1" dirty="0" smtClean="0">
                <a:latin typeface="Calibri" panose="020F0502020204030204" pitchFamily="34" charset="0"/>
                <a:cs typeface="Calibri" panose="020F0502020204030204" pitchFamily="34" charset="0"/>
              </a:rPr>
              <a:t>)</a:t>
            </a:r>
          </a:p>
          <a:p>
            <a:pPr marL="800100" lvl="1" indent="-342900">
              <a:buFont typeface="Century Gothic" panose="020B0502020202020204" pitchFamily="34" charset="0"/>
              <a:buChar char="-"/>
            </a:pPr>
            <a:r>
              <a:rPr lang="sv-SE" sz="1800" dirty="0" smtClean="0">
                <a:latin typeface="Calibri" panose="020F0502020204030204" pitchFamily="34" charset="0"/>
                <a:cs typeface="Calibri" panose="020F0502020204030204" pitchFamily="34" charset="0"/>
                <a:hlinkClick r:id="rId4"/>
              </a:rPr>
              <a:t>Konstsim</a:t>
            </a:r>
            <a:r>
              <a:rPr lang="sv-SE" sz="1800" dirty="0" smtClean="0">
                <a:latin typeface="Calibri" panose="020F0502020204030204" pitchFamily="34" charset="0"/>
                <a:cs typeface="Calibri" panose="020F0502020204030204" pitchFamily="34" charset="0"/>
              </a:rPr>
              <a:t> </a:t>
            </a:r>
            <a:r>
              <a:rPr lang="sv-SE" sz="1800" i="1" dirty="0" smtClean="0">
                <a:latin typeface="Calibri" panose="020F0502020204030204" pitchFamily="34" charset="0"/>
                <a:cs typeface="Calibri" panose="020F0502020204030204" pitchFamily="34" charset="0"/>
              </a:rPr>
              <a:t>(FINA </a:t>
            </a:r>
            <a:r>
              <a:rPr lang="sv-SE" sz="1800" i="1" dirty="0" err="1" smtClean="0">
                <a:latin typeface="Calibri" panose="020F0502020204030204" pitchFamily="34" charset="0"/>
                <a:cs typeface="Calibri" panose="020F0502020204030204" pitchFamily="34" charset="0"/>
              </a:rPr>
              <a:t>artistic</a:t>
            </a:r>
            <a:r>
              <a:rPr lang="sv-SE" sz="1800" i="1" dirty="0" smtClean="0">
                <a:latin typeface="Calibri" panose="020F0502020204030204" pitchFamily="34" charset="0"/>
                <a:cs typeface="Calibri" panose="020F0502020204030204" pitchFamily="34" charset="0"/>
              </a:rPr>
              <a:t> swimming </a:t>
            </a:r>
            <a:r>
              <a:rPr lang="sv-SE" sz="1800" i="1" dirty="0" err="1" smtClean="0">
                <a:latin typeface="Calibri" panose="020F0502020204030204" pitchFamily="34" charset="0"/>
                <a:cs typeface="Calibri" panose="020F0502020204030204" pitchFamily="34" charset="0"/>
              </a:rPr>
              <a:t>rules</a:t>
            </a:r>
            <a:r>
              <a:rPr lang="sv-SE" sz="1800" i="1" dirty="0" smtClean="0">
                <a:latin typeface="Calibri" panose="020F0502020204030204" pitchFamily="34" charset="0"/>
                <a:cs typeface="Calibri" panose="020F0502020204030204" pitchFamily="34" charset="0"/>
              </a:rPr>
              <a:t> och Nationella undantag)</a:t>
            </a:r>
          </a:p>
          <a:p>
            <a:pPr marL="800100" lvl="1" indent="-342900">
              <a:buFont typeface="Century Gothic" panose="020B0502020202020204" pitchFamily="34" charset="0"/>
              <a:buChar char="-"/>
            </a:pPr>
            <a:r>
              <a:rPr lang="sv-SE" sz="1800" dirty="0" smtClean="0">
                <a:latin typeface="Calibri" panose="020F0502020204030204" pitchFamily="34" charset="0"/>
                <a:cs typeface="Calibri" panose="020F0502020204030204" pitchFamily="34" charset="0"/>
                <a:hlinkClick r:id="rId5"/>
              </a:rPr>
              <a:t>Vattenpolo</a:t>
            </a:r>
            <a:r>
              <a:rPr lang="sv-SE" sz="1800" dirty="0" smtClean="0">
                <a:latin typeface="Calibri" panose="020F0502020204030204" pitchFamily="34" charset="0"/>
                <a:cs typeface="Calibri" panose="020F0502020204030204" pitchFamily="34" charset="0"/>
              </a:rPr>
              <a:t> </a:t>
            </a:r>
            <a:r>
              <a:rPr lang="sv-SE" sz="1800" i="1" dirty="0" smtClean="0">
                <a:latin typeface="Calibri" panose="020F0502020204030204" pitchFamily="34" charset="0"/>
                <a:cs typeface="Calibri" panose="020F0502020204030204" pitchFamily="34" charset="0"/>
              </a:rPr>
              <a:t>(Regler för vattenpolo eller Regler för beach-vattenpolo)</a:t>
            </a:r>
          </a:p>
          <a:p>
            <a:pPr marL="800100" lvl="1" indent="-342900">
              <a:buFont typeface="Century Gothic" panose="020B0502020202020204" pitchFamily="34" charset="0"/>
              <a:buChar char="-"/>
            </a:pPr>
            <a:r>
              <a:rPr lang="sv-SE" sz="1800" dirty="0" smtClean="0">
                <a:latin typeface="Calibri" panose="020F0502020204030204" pitchFamily="34" charset="0"/>
                <a:cs typeface="Calibri" panose="020F0502020204030204" pitchFamily="34" charset="0"/>
                <a:hlinkClick r:id="rId6"/>
              </a:rPr>
              <a:t>Öppet Vatten </a:t>
            </a:r>
            <a:r>
              <a:rPr lang="sv-SE" sz="1800" i="1" dirty="0" smtClean="0">
                <a:latin typeface="Calibri" panose="020F0502020204030204" pitchFamily="34" charset="0"/>
                <a:cs typeface="Calibri" panose="020F0502020204030204" pitchFamily="34" charset="0"/>
              </a:rPr>
              <a:t>(Regler för simning i öppet vatten)</a:t>
            </a:r>
            <a:endParaRPr lang="sv-SE" sz="1800" i="1" dirty="0">
              <a:latin typeface="Calibri" panose="020F0502020204030204" pitchFamily="34" charset="0"/>
              <a:cs typeface="Calibri" panose="020F0502020204030204" pitchFamily="34" charset="0"/>
            </a:endParaRPr>
          </a:p>
          <a:p>
            <a:pPr marL="800100" lvl="1" indent="-342900">
              <a:buFont typeface="Century Gothic" panose="020B0502020202020204" pitchFamily="34" charset="0"/>
              <a:buChar char="-"/>
            </a:pPr>
            <a:r>
              <a:rPr lang="sv-SE" sz="1800" dirty="0" smtClean="0">
                <a:latin typeface="Calibri" panose="020F0502020204030204" pitchFamily="34" charset="0"/>
                <a:cs typeface="Calibri" panose="020F0502020204030204" pitchFamily="34" charset="0"/>
                <a:hlinkClick r:id="rId7"/>
              </a:rPr>
              <a:t>Parasimning</a:t>
            </a:r>
            <a:r>
              <a:rPr lang="sv-SE" sz="1800" dirty="0" smtClean="0">
                <a:latin typeface="Calibri" panose="020F0502020204030204" pitchFamily="34" charset="0"/>
                <a:cs typeface="Calibri" panose="020F0502020204030204" pitchFamily="34" charset="0"/>
              </a:rPr>
              <a:t> </a:t>
            </a:r>
            <a:r>
              <a:rPr lang="sv-SE" sz="1800" i="1" dirty="0" smtClean="0">
                <a:latin typeface="Calibri" panose="020F0502020204030204" pitchFamily="34" charset="0"/>
                <a:cs typeface="Calibri" panose="020F0502020204030204" pitchFamily="34" charset="0"/>
              </a:rPr>
              <a:t>(Regler för parasimning)</a:t>
            </a:r>
          </a:p>
          <a:p>
            <a:pPr marL="800100" lvl="1" indent="-342900">
              <a:buFont typeface="Century Gothic" panose="020B0502020202020204" pitchFamily="34" charset="0"/>
              <a:buChar char="-"/>
            </a:pPr>
            <a:r>
              <a:rPr lang="sv-SE" sz="1800" dirty="0" smtClean="0">
                <a:latin typeface="Calibri" panose="020F0502020204030204" pitchFamily="34" charset="0"/>
                <a:cs typeface="Calibri" panose="020F0502020204030204" pitchFamily="34" charset="0"/>
                <a:hlinkClick r:id="rId8"/>
              </a:rPr>
              <a:t>Masters</a:t>
            </a:r>
            <a:r>
              <a:rPr lang="sv-SE" sz="1800" dirty="0" smtClean="0">
                <a:latin typeface="Calibri" panose="020F0502020204030204" pitchFamily="34" charset="0"/>
                <a:cs typeface="Calibri" panose="020F0502020204030204" pitchFamily="34" charset="0"/>
              </a:rPr>
              <a:t> </a:t>
            </a:r>
            <a:r>
              <a:rPr lang="sv-SE" sz="1800" i="1" dirty="0" smtClean="0">
                <a:latin typeface="Calibri" panose="020F0502020204030204" pitchFamily="34" charset="0"/>
                <a:cs typeface="Calibri" panose="020F0502020204030204" pitchFamily="34" charset="0"/>
              </a:rPr>
              <a:t>(Tävlingsregler för masters)</a:t>
            </a:r>
          </a:p>
          <a:p>
            <a:endParaRPr lang="sv-SE" dirty="0"/>
          </a:p>
        </p:txBody>
      </p:sp>
    </p:spTree>
    <p:extLst>
      <p:ext uri="{BB962C8B-B14F-4D97-AF65-F5344CB8AC3E}">
        <p14:creationId xmlns:p14="http://schemas.microsoft.com/office/powerpoint/2010/main" val="482739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Exempel på simregler</a:t>
            </a:r>
            <a:endParaRPr lang="sv-SE" dirty="0"/>
          </a:p>
        </p:txBody>
      </p:sp>
      <p:sp>
        <p:nvSpPr>
          <p:cNvPr id="3" name="Platshållare för text 2"/>
          <p:cNvSpPr>
            <a:spLocks noGrp="1"/>
          </p:cNvSpPr>
          <p:nvPr>
            <p:ph type="body" sz="quarter" idx="11"/>
          </p:nvPr>
        </p:nvSpPr>
        <p:spPr/>
        <p:txBody>
          <a:bodyPr/>
          <a:lstStyle/>
          <a:p>
            <a:pPr>
              <a:lnSpc>
                <a:spcPct val="100000"/>
              </a:lnSpc>
            </a:pPr>
            <a:r>
              <a:rPr lang="sv-SE" sz="2000" b="1" dirty="0"/>
              <a:t>405 Frisim </a:t>
            </a:r>
          </a:p>
          <a:p>
            <a:pPr lvl="1">
              <a:lnSpc>
                <a:spcPct val="100000"/>
              </a:lnSpc>
              <a:spcBef>
                <a:spcPts val="0"/>
              </a:spcBef>
            </a:pPr>
            <a:r>
              <a:rPr lang="sv-SE" sz="1500" dirty="0" smtClean="0"/>
              <a:t>405.1 </a:t>
            </a:r>
            <a:r>
              <a:rPr lang="sv-SE" sz="1500" dirty="0"/>
              <a:t>Med "frisim" i ett frisimslopp menas att simmaren får använda sig av vilket simsätt som helst. I individuell medley eller lagmedley avser termen "frisim" varje annan stil än simsätten ryggsim, bröstsim eller fjärilsim</a:t>
            </a:r>
            <a:r>
              <a:rPr lang="sv-SE" sz="1500" dirty="0" smtClean="0"/>
              <a:t>.</a:t>
            </a:r>
          </a:p>
          <a:p>
            <a:pPr>
              <a:lnSpc>
                <a:spcPct val="100000"/>
              </a:lnSpc>
            </a:pPr>
            <a:r>
              <a:rPr lang="sv-SE" sz="2000" b="1" dirty="0"/>
              <a:t>406 </a:t>
            </a:r>
            <a:r>
              <a:rPr lang="sv-SE" sz="2000" b="1" dirty="0" smtClean="0"/>
              <a:t>Ryggsim</a:t>
            </a:r>
          </a:p>
          <a:p>
            <a:pPr lvl="1">
              <a:lnSpc>
                <a:spcPct val="100000"/>
              </a:lnSpc>
              <a:spcBef>
                <a:spcPts val="0"/>
              </a:spcBef>
            </a:pPr>
            <a:r>
              <a:rPr lang="sv-SE" sz="1500" dirty="0"/>
              <a:t>406.2 Vid startsignal och efter vändning ska simmaren göra avspark och simma i ryggläge under hela loppet utom under utförande av ryggvändning, enligt regel 406.4. Det normala ryggläget kan innehålla en kroppsrörelse upp till men ej inkluderande 90 grader från horisontalplanet. Huvudets läge är utan betydelse</a:t>
            </a:r>
            <a:r>
              <a:rPr lang="sv-SE" sz="1500" dirty="0" smtClean="0"/>
              <a:t>.</a:t>
            </a:r>
          </a:p>
          <a:p>
            <a:pPr>
              <a:lnSpc>
                <a:spcPct val="100000"/>
              </a:lnSpc>
            </a:pPr>
            <a:r>
              <a:rPr lang="sv-SE" sz="2000" b="1" dirty="0"/>
              <a:t>407 </a:t>
            </a:r>
            <a:r>
              <a:rPr lang="sv-SE" sz="2000" b="1" dirty="0" smtClean="0"/>
              <a:t>Bröstsim</a:t>
            </a:r>
          </a:p>
          <a:p>
            <a:pPr lvl="1">
              <a:lnSpc>
                <a:spcPct val="100000"/>
              </a:lnSpc>
              <a:spcBef>
                <a:spcPts val="0"/>
              </a:spcBef>
            </a:pPr>
            <a:r>
              <a:rPr lang="sv-SE" sz="1500" dirty="0"/>
              <a:t>407.3 Händerna ska föras framåt tillsammans från bröstet i, under eller över vattenytan. Armbågarna ska vara under vattenytan utom under sista armtaget före vändning och målgång. Händerna ska föras tillbaka i eller under vattenytan. Händerna får inte föras bakom höftlinjen utom under det första armtaget efter start och </a:t>
            </a:r>
            <a:r>
              <a:rPr lang="sv-SE" sz="1500" dirty="0" smtClean="0"/>
              <a:t>vändning.</a:t>
            </a:r>
          </a:p>
          <a:p>
            <a:pPr>
              <a:lnSpc>
                <a:spcPct val="100000"/>
              </a:lnSpc>
            </a:pPr>
            <a:r>
              <a:rPr lang="sv-SE" sz="2000" b="1" dirty="0"/>
              <a:t>408 </a:t>
            </a:r>
            <a:r>
              <a:rPr lang="sv-SE" sz="2000" b="1" dirty="0" smtClean="0"/>
              <a:t>Fjärilsim</a:t>
            </a:r>
          </a:p>
          <a:p>
            <a:pPr lvl="1">
              <a:lnSpc>
                <a:spcPct val="100000"/>
              </a:lnSpc>
              <a:spcBef>
                <a:spcPts val="0"/>
              </a:spcBef>
            </a:pPr>
            <a:r>
              <a:rPr lang="sv-SE" sz="1500" dirty="0"/>
              <a:t>408.4 Vid varje vändning och vid målgång ska </a:t>
            </a:r>
            <a:r>
              <a:rPr lang="sv-SE" sz="1500" dirty="0" err="1"/>
              <a:t>handisättningen</a:t>
            </a:r>
            <a:r>
              <a:rPr lang="sv-SE" sz="1500" dirty="0"/>
              <a:t> göras med båda händerna åtskilda och samtidigt i, över eller under vattenytan</a:t>
            </a:r>
            <a:r>
              <a:rPr lang="sv-SE" sz="1500" dirty="0" smtClean="0"/>
              <a:t>.</a:t>
            </a:r>
            <a:endParaRPr lang="sv-SE" dirty="0"/>
          </a:p>
        </p:txBody>
      </p:sp>
    </p:spTree>
    <p:extLst>
      <p:ext uri="{BB962C8B-B14F-4D97-AF65-F5344CB8AC3E}">
        <p14:creationId xmlns:p14="http://schemas.microsoft.com/office/powerpoint/2010/main" val="242254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chemeClr val="bg2"/>
                                      </p:to>
                                    </p:animClr>
                                  </p:sub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text 2"/>
          <p:cNvSpPr txBox="1">
            <a:spLocks/>
          </p:cNvSpPr>
          <p:nvPr/>
        </p:nvSpPr>
        <p:spPr>
          <a:xfrm>
            <a:off x="2028190" y="2989622"/>
            <a:ext cx="7558777" cy="1950163"/>
          </a:xfrm>
          <a:prstGeom prst="rect">
            <a:avLst/>
          </a:prstGeom>
        </p:spPr>
        <p:txBody>
          <a:bodyPr/>
          <a:lstStyle>
            <a:lvl1pPr marL="0" indent="0" algn="l" defTabSz="914400" rtl="0" eaLnBrk="1" latinLnBrk="0" hangingPunct="1">
              <a:lnSpc>
                <a:spcPct val="90000"/>
              </a:lnSpc>
              <a:spcBef>
                <a:spcPts val="1000"/>
              </a:spcBef>
              <a:buFont typeface="Arial"/>
              <a:buNone/>
              <a:defRPr sz="1600" b="0" i="0" kern="1200">
                <a:solidFill>
                  <a:schemeClr val="tx1">
                    <a:lumMod val="65000"/>
                    <a:lumOff val="35000"/>
                  </a:schemeClr>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0">
              <a:lnSpc>
                <a:spcPct val="100000"/>
              </a:lnSpc>
              <a:spcBef>
                <a:spcPts val="0"/>
              </a:spcBef>
              <a:defRPr/>
            </a:pPr>
            <a:r>
              <a:rPr lang="sv-SE" sz="2800" dirty="0">
                <a:solidFill>
                  <a:srgbClr val="000000"/>
                </a:solidFill>
                <a:latin typeface="Calibri" panose="020F0502020204030204" pitchFamily="34" charset="0"/>
                <a:cs typeface="Calibri" panose="020F0502020204030204" pitchFamily="34" charset="0"/>
              </a:rPr>
              <a:t>Vilka regler påverkar dig mest i ditt eget tävlande? Ge minst 5 exempel</a:t>
            </a:r>
            <a:r>
              <a:rPr lang="sv-SE" sz="2800" dirty="0" smtClean="0">
                <a:solidFill>
                  <a:srgbClr val="000000"/>
                </a:solidFill>
                <a:latin typeface="Calibri" panose="020F0502020204030204" pitchFamily="34" charset="0"/>
                <a:cs typeface="Calibri" panose="020F0502020204030204" pitchFamily="34" charset="0"/>
              </a:rPr>
              <a:t>!</a:t>
            </a:r>
          </a:p>
          <a:p>
            <a:pPr lvl="0">
              <a:lnSpc>
                <a:spcPct val="100000"/>
              </a:lnSpc>
              <a:spcBef>
                <a:spcPts val="0"/>
              </a:spcBef>
              <a:defRPr/>
            </a:pPr>
            <a:endParaRPr lang="sv-SE" sz="2800" dirty="0">
              <a:solidFill>
                <a:srgbClr val="000000"/>
              </a:solidFill>
              <a:latin typeface="Calibri" panose="020F0502020204030204" pitchFamily="34" charset="0"/>
              <a:cs typeface="Calibri" panose="020F0502020204030204" pitchFamily="34" charset="0"/>
            </a:endParaRPr>
          </a:p>
          <a:p>
            <a:pPr lvl="0">
              <a:lnSpc>
                <a:spcPct val="100000"/>
              </a:lnSpc>
              <a:spcBef>
                <a:spcPts val="0"/>
              </a:spcBef>
              <a:defRPr/>
            </a:pPr>
            <a:r>
              <a:rPr lang="sv-SE" sz="2800" dirty="0">
                <a:solidFill>
                  <a:srgbClr val="000000"/>
                </a:solidFill>
                <a:latin typeface="Calibri" panose="020F0502020204030204" pitchFamily="34" charset="0"/>
                <a:cs typeface="Calibri" panose="020F0502020204030204" pitchFamily="34" charset="0"/>
              </a:rPr>
              <a:t>Finns det regler du inte kände till sedan </a:t>
            </a:r>
            <a:r>
              <a:rPr lang="sv-SE" sz="2800" dirty="0" smtClean="0">
                <a:solidFill>
                  <a:srgbClr val="000000"/>
                </a:solidFill>
                <a:latin typeface="Calibri" panose="020F0502020204030204" pitchFamily="34" charset="0"/>
                <a:cs typeface="Calibri" panose="020F0502020204030204" pitchFamily="34" charset="0"/>
              </a:rPr>
              <a:t>tidigare?</a:t>
            </a:r>
          </a:p>
          <a:p>
            <a:pPr lvl="0">
              <a:lnSpc>
                <a:spcPct val="100000"/>
              </a:lnSpc>
              <a:spcBef>
                <a:spcPts val="0"/>
              </a:spcBef>
              <a:defRPr/>
            </a:pPr>
            <a:endParaRPr lang="sv-SE" sz="2800" dirty="0">
              <a:solidFill>
                <a:schemeClr val="tx1"/>
              </a:solidFill>
            </a:endParaRPr>
          </a:p>
        </p:txBody>
      </p:sp>
      <p:sp>
        <p:nvSpPr>
          <p:cNvPr id="6" name="Rektangel 5"/>
          <p:cNvSpPr/>
          <p:nvPr/>
        </p:nvSpPr>
        <p:spPr>
          <a:xfrm>
            <a:off x="968902" y="1302645"/>
            <a:ext cx="7377917" cy="646331"/>
          </a:xfrm>
          <a:prstGeom prst="rect">
            <a:avLst/>
          </a:prstGeom>
        </p:spPr>
        <p:txBody>
          <a:bodyPr wrap="none">
            <a:spAutoFit/>
          </a:bodyPr>
          <a:lstStyle/>
          <a:p>
            <a:pPr marL="800100" marR="0" lvl="1" indent="-342900" algn="l" defTabSz="914400" rtl="0" eaLnBrk="1" fontAlgn="auto" latinLnBrk="0" hangingPunct="1">
              <a:lnSpc>
                <a:spcPct val="100000"/>
              </a:lnSpc>
              <a:spcBef>
                <a:spcPts val="0"/>
              </a:spcBef>
              <a:spcAft>
                <a:spcPts val="0"/>
              </a:spcAft>
              <a:buClrTx/>
              <a:buSzTx/>
              <a:buFont typeface="Century Gothic" panose="020B0502020202020204" pitchFamily="34" charset="0"/>
              <a:buChar char="-"/>
              <a:tabLst/>
              <a:defRPr/>
            </a:pPr>
            <a:r>
              <a:rPr kumimoji="0" lang="sv-SE" sz="18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hlinkClick r:id="rId2"/>
              </a:rPr>
              <a:t>Ladda först och främst ner och </a:t>
            </a:r>
            <a:r>
              <a:rPr lang="sv-SE" dirty="0" smtClean="0">
                <a:solidFill>
                  <a:srgbClr val="000000"/>
                </a:solidFill>
                <a:latin typeface="Calibri" panose="020F0502020204030204" pitchFamily="34" charset="0"/>
                <a:cs typeface="Calibri" panose="020F0502020204030204" pitchFamily="34" charset="0"/>
                <a:hlinkClick r:id="rId2"/>
              </a:rPr>
              <a:t>kolla igenom</a:t>
            </a:r>
            <a:r>
              <a:rPr kumimoji="0" lang="sv-SE" sz="18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hlinkClick r:id="rId2"/>
              </a:rPr>
              <a:t> regelverket för Simning</a:t>
            </a:r>
            <a:r>
              <a:rPr kumimoji="0" lang="sv-SE" sz="18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 </a:t>
            </a: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r>
            <a:br>
              <a:rPr kumimoji="0" lang="sv-SE" sz="1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sv-SE" sz="18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(Välj ”</a:t>
            </a:r>
            <a:r>
              <a:rPr kumimoji="0" lang="sv-SE" sz="1800" b="0" i="1"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Tävlingsregler </a:t>
            </a:r>
            <a:r>
              <a:rPr kumimoji="0" lang="sv-SE" sz="1800" b="0" i="1"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för </a:t>
            </a:r>
            <a:r>
              <a:rPr kumimoji="0" lang="sv-SE" sz="1800" b="0" i="1"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simning”</a:t>
            </a:r>
            <a:r>
              <a:rPr kumimoji="0" lang="sv-SE" sz="18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 </a:t>
            </a:r>
            <a:endParaRPr kumimoji="0" lang="sv-SE" sz="1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1" name="textruta 10"/>
          <p:cNvSpPr txBox="1"/>
          <p:nvPr/>
        </p:nvSpPr>
        <p:spPr>
          <a:xfrm>
            <a:off x="1358607" y="12857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20000" b="1" i="0" u="none" strike="noStrike" kern="1200" cap="none" spc="0" normalizeH="0" baseline="0" noProof="0" dirty="0" smtClean="0">
                <a:ln>
                  <a:noFill/>
                </a:ln>
                <a:solidFill>
                  <a:srgbClr val="008EAA"/>
                </a:solidFill>
                <a:effectLst>
                  <a:outerShdw blurRad="50800" dist="38100" dir="8100000" algn="tr" rotWithShape="0">
                    <a:prstClr val="black">
                      <a:alpha val="40000"/>
                    </a:prstClr>
                  </a:outerShdw>
                </a:effectLst>
                <a:uLnTx/>
                <a:uFillTx/>
                <a:latin typeface="Times New Roman"/>
                <a:ea typeface="+mn-ea"/>
                <a:cs typeface="Times New Roman"/>
              </a:rPr>
              <a:t>”</a:t>
            </a:r>
          </a:p>
        </p:txBody>
      </p:sp>
      <p:sp>
        <p:nvSpPr>
          <p:cNvPr id="12" name="textruta 11"/>
          <p:cNvSpPr txBox="1"/>
          <p:nvPr/>
        </p:nvSpPr>
        <p:spPr>
          <a:xfrm>
            <a:off x="8663383" y="4054415"/>
            <a:ext cx="1847167" cy="2035834"/>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20000" b="1" i="0" u="none" strike="noStrike" kern="1200" cap="none" spc="0" normalizeH="0" baseline="0" noProof="0" dirty="0">
                <a:ln>
                  <a:noFill/>
                </a:ln>
                <a:solidFill>
                  <a:srgbClr val="008EAA"/>
                </a:solidFill>
                <a:effectLst>
                  <a:outerShdw blurRad="50800" dist="38100" dir="8100000" algn="tr" rotWithShape="0">
                    <a:prstClr val="black">
                      <a:alpha val="40000"/>
                    </a:prstClr>
                  </a:outerShdw>
                </a:effectLst>
                <a:uLnTx/>
                <a:uFillTx/>
                <a:latin typeface="Times New Roman"/>
                <a:ea typeface="+mn-ea"/>
                <a:cs typeface="Times New Roman"/>
              </a:rPr>
              <a:t>”</a:t>
            </a:r>
          </a:p>
        </p:txBody>
      </p:sp>
      <p:sp>
        <p:nvSpPr>
          <p:cNvPr id="13" name="textruta 12"/>
          <p:cNvSpPr txBox="1"/>
          <p:nvPr/>
        </p:nvSpPr>
        <p:spPr>
          <a:xfrm>
            <a:off x="1358607" y="500950"/>
            <a:ext cx="2648930" cy="7848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500" b="1" i="0" u="none" strike="noStrike" kern="1200" cap="none" spc="0" normalizeH="0" baseline="0" noProof="0" dirty="0" smtClean="0">
                <a:ln>
                  <a:noFill/>
                </a:ln>
                <a:solidFill>
                  <a:srgbClr val="008EAA"/>
                </a:solidFill>
                <a:effectLst>
                  <a:outerShdw blurRad="50800" dist="38100" dir="8100000" algn="tr" rotWithShape="0">
                    <a:prstClr val="black">
                      <a:alpha val="40000"/>
                    </a:prstClr>
                  </a:outerShdw>
                </a:effectLst>
                <a:uLnTx/>
                <a:uFillTx/>
                <a:latin typeface="Calibri" panose="020F0502020204030204" pitchFamily="34" charset="0"/>
                <a:ea typeface="Calibri" panose="020F0502020204030204" pitchFamily="34" charset="0"/>
                <a:cs typeface="Calibri" panose="020F0502020204030204" pitchFamily="34" charset="0"/>
              </a:rPr>
              <a:t>Diskutera!</a:t>
            </a:r>
            <a:endParaRPr kumimoji="0" lang="sv-SE" sz="4500" b="1" i="0" u="none" strike="noStrike" kern="1200" cap="none" spc="0" normalizeH="0" baseline="0" noProof="0" dirty="0">
              <a:ln>
                <a:noFill/>
              </a:ln>
              <a:solidFill>
                <a:srgbClr val="008EAA"/>
              </a:solidFill>
              <a:effectLst>
                <a:outerShdw blurRad="50800" dist="38100" dir="8100000" algn="tr" rotWithShape="0">
                  <a:prstClr val="black">
                    <a:alpha val="40000"/>
                  </a:prstClr>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4808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1" grpId="0"/>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p:cNvSpPr>
            <a:spLocks noGrp="1"/>
          </p:cNvSpPr>
          <p:nvPr>
            <p:ph type="body" sz="quarter" idx="11"/>
          </p:nvPr>
        </p:nvSpPr>
        <p:spPr/>
        <p:txBody>
          <a:bodyPr/>
          <a:lstStyle/>
          <a:p>
            <a:r>
              <a:rPr lang="sv-SE" dirty="0"/>
              <a:t>Erbjuder din förening eller ditt distrikt någon funktionärsutbildning som du kan gå</a:t>
            </a:r>
            <a:r>
              <a:rPr lang="sv-SE" dirty="0" smtClean="0"/>
              <a:t>?</a:t>
            </a:r>
            <a:endParaRPr lang="sv-SE" dirty="0"/>
          </a:p>
        </p:txBody>
      </p:sp>
    </p:spTree>
    <p:extLst>
      <p:ext uri="{BB962C8B-B14F-4D97-AF65-F5344CB8AC3E}">
        <p14:creationId xmlns:p14="http://schemas.microsoft.com/office/powerpoint/2010/main" val="40640610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pPr marL="457200" indent="-457200">
              <a:buFont typeface="Arial" panose="020B0604020202020204" pitchFamily="34" charset="0"/>
              <a:buChar char="•"/>
            </a:pPr>
            <a:r>
              <a:rPr lang="sv-SE" dirty="0"/>
              <a:t>Vad innebär tävlingsanalys i Simning</a:t>
            </a:r>
          </a:p>
          <a:p>
            <a:pPr marL="457200" indent="-457200">
              <a:buFont typeface="Arial" panose="020B0604020202020204" pitchFamily="34" charset="0"/>
              <a:buChar char="•"/>
            </a:pPr>
            <a:r>
              <a:rPr lang="sv-SE" dirty="0"/>
              <a:t>Hur kan jag öka min </a:t>
            </a:r>
            <a:r>
              <a:rPr lang="sv-SE" dirty="0" err="1"/>
              <a:t>simhastighet</a:t>
            </a:r>
            <a:r>
              <a:rPr lang="sv-SE" dirty="0"/>
              <a:t>?</a:t>
            </a:r>
          </a:p>
          <a:p>
            <a:pPr marL="457200" indent="-457200">
              <a:buFont typeface="Arial" panose="020B0604020202020204" pitchFamily="34" charset="0"/>
              <a:buChar char="•"/>
            </a:pPr>
            <a:r>
              <a:rPr lang="sv-SE" dirty="0"/>
              <a:t>Hur kan jag dra nytta av tävlingsanalys?</a:t>
            </a:r>
          </a:p>
          <a:p>
            <a:pPr marL="457200" indent="-457200">
              <a:buFont typeface="Arial" panose="020B0604020202020204" pitchFamily="34" charset="0"/>
              <a:buChar char="•"/>
            </a:pPr>
            <a:r>
              <a:rPr lang="sv-SE" dirty="0"/>
              <a:t>(Fördjupningsuppgift</a:t>
            </a:r>
            <a:r>
              <a:rPr lang="sv-SE" dirty="0" smtClean="0"/>
              <a:t>)</a:t>
            </a:r>
          </a:p>
        </p:txBody>
      </p:sp>
      <p:sp>
        <p:nvSpPr>
          <p:cNvPr id="3" name="Rubrik 2"/>
          <p:cNvSpPr>
            <a:spLocks noGrp="1"/>
          </p:cNvSpPr>
          <p:nvPr>
            <p:ph type="ctrTitle"/>
          </p:nvPr>
        </p:nvSpPr>
        <p:spPr/>
        <p:txBody>
          <a:bodyPr>
            <a:normAutofit/>
          </a:bodyPr>
          <a:lstStyle/>
          <a:p>
            <a:r>
              <a:rPr lang="sv-SE" dirty="0" smtClean="0"/>
              <a:t>Tävlingsanalys i simning</a:t>
            </a:r>
            <a:endParaRPr lang="sv-SE" dirty="0"/>
          </a:p>
        </p:txBody>
      </p:sp>
    </p:spTree>
    <p:extLst>
      <p:ext uri="{BB962C8B-B14F-4D97-AF65-F5344CB8AC3E}">
        <p14:creationId xmlns:p14="http://schemas.microsoft.com/office/powerpoint/2010/main" val="4880365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Stödorganisationer</a:t>
            </a:r>
            <a:endParaRPr lang="sv-SE" dirty="0"/>
          </a:p>
        </p:txBody>
      </p:sp>
      <p:sp>
        <p:nvSpPr>
          <p:cNvPr id="3" name="Platshållare för text 2"/>
          <p:cNvSpPr>
            <a:spLocks noGrp="1"/>
          </p:cNvSpPr>
          <p:nvPr>
            <p:ph type="body" sz="quarter" idx="11"/>
          </p:nvPr>
        </p:nvSpPr>
        <p:spPr/>
        <p:txBody>
          <a:bodyPr/>
          <a:lstStyle/>
          <a:p>
            <a:r>
              <a:rPr lang="sv-SE" dirty="0" smtClean="0"/>
              <a:t>Föreningen är medlem </a:t>
            </a:r>
            <a:r>
              <a:rPr lang="sv-SE" dirty="0"/>
              <a:t>i </a:t>
            </a:r>
            <a:r>
              <a:rPr lang="sv-SE" dirty="0" smtClean="0"/>
              <a:t>specialidrottsförbundet (</a:t>
            </a:r>
            <a:r>
              <a:rPr lang="sv-SE" dirty="0" smtClean="0">
                <a:solidFill>
                  <a:srgbClr val="008EAA"/>
                </a:solidFill>
              </a:rPr>
              <a:t>SF</a:t>
            </a:r>
            <a:r>
              <a:rPr lang="sv-SE" dirty="0" smtClean="0"/>
              <a:t>) </a:t>
            </a:r>
            <a:r>
              <a:rPr lang="sv-SE" dirty="0">
                <a:solidFill>
                  <a:srgbClr val="008EAA"/>
                </a:solidFill>
              </a:rPr>
              <a:t>Svenska </a:t>
            </a:r>
            <a:r>
              <a:rPr lang="sv-SE" dirty="0" smtClean="0">
                <a:solidFill>
                  <a:srgbClr val="008EAA"/>
                </a:solidFill>
              </a:rPr>
              <a:t>Simförbundet</a:t>
            </a:r>
            <a:r>
              <a:rPr lang="sv-SE" dirty="0" smtClean="0"/>
              <a:t>. Mellan </a:t>
            </a:r>
            <a:r>
              <a:rPr lang="sv-SE" dirty="0"/>
              <a:t>Svenska </a:t>
            </a:r>
            <a:r>
              <a:rPr lang="sv-SE" dirty="0" smtClean="0"/>
              <a:t>Simförbundet (</a:t>
            </a:r>
            <a:r>
              <a:rPr lang="sv-SE" dirty="0" smtClean="0">
                <a:solidFill>
                  <a:srgbClr val="008EAA"/>
                </a:solidFill>
              </a:rPr>
              <a:t>SF</a:t>
            </a:r>
            <a:r>
              <a:rPr lang="sv-SE" dirty="0" smtClean="0"/>
              <a:t>) </a:t>
            </a:r>
            <a:r>
              <a:rPr lang="sv-SE" dirty="0"/>
              <a:t>och </a:t>
            </a:r>
            <a:r>
              <a:rPr lang="sv-SE" dirty="0" smtClean="0"/>
              <a:t>föreningen </a:t>
            </a:r>
            <a:r>
              <a:rPr lang="sv-SE" dirty="0"/>
              <a:t>finns </a:t>
            </a:r>
            <a:r>
              <a:rPr lang="sv-SE" dirty="0" smtClean="0"/>
              <a:t>sju olika </a:t>
            </a:r>
            <a:r>
              <a:rPr lang="sv-SE" dirty="0">
                <a:solidFill>
                  <a:srgbClr val="008EAA"/>
                </a:solidFill>
              </a:rPr>
              <a:t>Specialidrottsdistriktsförbund</a:t>
            </a:r>
            <a:r>
              <a:rPr lang="sv-SE" dirty="0" smtClean="0"/>
              <a:t> (</a:t>
            </a:r>
            <a:r>
              <a:rPr lang="sv-SE" dirty="0" smtClean="0">
                <a:solidFill>
                  <a:srgbClr val="008EAA"/>
                </a:solidFill>
              </a:rPr>
              <a:t>SDF</a:t>
            </a:r>
            <a:r>
              <a:rPr lang="sv-SE" dirty="0" smtClean="0"/>
              <a:t>):</a:t>
            </a:r>
            <a:br>
              <a:rPr lang="sv-SE" dirty="0" smtClean="0"/>
            </a:br>
            <a:r>
              <a:rPr lang="sv-SE" sz="1800" dirty="0" smtClean="0"/>
              <a:t>Skånes </a:t>
            </a:r>
            <a:r>
              <a:rPr lang="sv-SE" sz="1800" dirty="0" err="1" smtClean="0"/>
              <a:t>Simförbudet</a:t>
            </a:r>
            <a:r>
              <a:rPr lang="sv-SE" sz="1800" dirty="0"/>
              <a:t/>
            </a:r>
            <a:br>
              <a:rPr lang="sv-SE" sz="1800" dirty="0"/>
            </a:br>
            <a:r>
              <a:rPr lang="sv-SE" sz="1800" dirty="0"/>
              <a:t>Västsvenska Simförbundet</a:t>
            </a:r>
            <a:br>
              <a:rPr lang="sv-SE" sz="1800" dirty="0"/>
            </a:br>
            <a:r>
              <a:rPr lang="sv-SE" sz="1800" dirty="0"/>
              <a:t>Östsvenska Simförbundet</a:t>
            </a:r>
            <a:br>
              <a:rPr lang="sv-SE" sz="1800" dirty="0"/>
            </a:br>
            <a:r>
              <a:rPr lang="sv-SE" sz="1800" dirty="0"/>
              <a:t>Mellansvenska Simförbundet</a:t>
            </a:r>
            <a:br>
              <a:rPr lang="sv-SE" sz="1800" dirty="0"/>
            </a:br>
            <a:r>
              <a:rPr lang="sv-SE" sz="1800" dirty="0"/>
              <a:t>Stockholms Simförbund</a:t>
            </a:r>
            <a:br>
              <a:rPr lang="sv-SE" sz="1800" dirty="0"/>
            </a:br>
            <a:r>
              <a:rPr lang="sv-SE" sz="1800" dirty="0"/>
              <a:t>Mellannorrlands Simförbund</a:t>
            </a:r>
            <a:br>
              <a:rPr lang="sv-SE" sz="1800" dirty="0"/>
            </a:br>
            <a:r>
              <a:rPr lang="sv-SE" sz="1800" dirty="0"/>
              <a:t>Norrlands Simförbund</a:t>
            </a:r>
          </a:p>
          <a:p>
            <a:endParaRPr lang="sv-SE" dirty="0" smtClean="0"/>
          </a:p>
          <a:p>
            <a:endParaRPr lang="sv-SE" dirty="0" smtClean="0"/>
          </a:p>
          <a:p>
            <a:r>
              <a:rPr lang="sv-SE" dirty="0" smtClean="0"/>
              <a:t>Svenska </a:t>
            </a:r>
            <a:r>
              <a:rPr lang="sv-SE" dirty="0"/>
              <a:t>Simförbundet </a:t>
            </a:r>
            <a:r>
              <a:rPr lang="sv-SE" dirty="0" smtClean="0"/>
              <a:t>är i sin tur medlem </a:t>
            </a:r>
            <a:r>
              <a:rPr lang="sv-SE" dirty="0"/>
              <a:t>i </a:t>
            </a:r>
            <a:r>
              <a:rPr lang="sv-SE" dirty="0" smtClean="0">
                <a:solidFill>
                  <a:srgbClr val="008EAA"/>
                </a:solidFill>
              </a:rPr>
              <a:t>Riksidrottsförbundet</a:t>
            </a:r>
            <a:r>
              <a:rPr lang="sv-SE" dirty="0" smtClean="0"/>
              <a:t> (</a:t>
            </a:r>
            <a:r>
              <a:rPr lang="sv-SE" dirty="0" smtClean="0">
                <a:solidFill>
                  <a:srgbClr val="008EAA"/>
                </a:solidFill>
              </a:rPr>
              <a:t>RF</a:t>
            </a:r>
            <a:r>
              <a:rPr lang="sv-SE" dirty="0" smtClean="0"/>
              <a:t>) </a:t>
            </a:r>
            <a:r>
              <a:rPr lang="sv-SE" dirty="0"/>
              <a:t>och </a:t>
            </a:r>
            <a:r>
              <a:rPr lang="sv-SE" dirty="0">
                <a:solidFill>
                  <a:srgbClr val="008EAA"/>
                </a:solidFill>
              </a:rPr>
              <a:t>SISU </a:t>
            </a:r>
            <a:r>
              <a:rPr lang="sv-SE" dirty="0" smtClean="0">
                <a:solidFill>
                  <a:srgbClr val="008EAA"/>
                </a:solidFill>
              </a:rPr>
              <a:t>Idrottsutbildarna</a:t>
            </a:r>
            <a:r>
              <a:rPr lang="sv-SE" dirty="0"/>
              <a:t> </a:t>
            </a:r>
            <a:r>
              <a:rPr lang="sv-SE" dirty="0" smtClean="0"/>
              <a:t>(Idrottsgenerella stödorganisationer)</a:t>
            </a:r>
            <a:br>
              <a:rPr lang="sv-SE" dirty="0" smtClean="0"/>
            </a:br>
            <a:endParaRPr lang="sv-SE" sz="1800" dirty="0" smtClean="0">
              <a:latin typeface="Calibri" panose="020F0502020204030204" pitchFamily="34" charset="0"/>
              <a:cs typeface="Calibri" panose="020F0502020204030204" pitchFamily="34" charset="0"/>
            </a:endParaRPr>
          </a:p>
        </p:txBody>
      </p:sp>
      <p:pic>
        <p:nvPicPr>
          <p:cNvPr id="1026" name="Picture 2" descr="Simidrottens organis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3066" y="2722605"/>
            <a:ext cx="3464712" cy="1915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794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Vad innebär tävlingsanalys i simning</a:t>
            </a:r>
            <a:endParaRPr lang="sv-SE" dirty="0"/>
          </a:p>
        </p:txBody>
      </p:sp>
      <p:sp>
        <p:nvSpPr>
          <p:cNvPr id="3" name="Platshållare för text 2"/>
          <p:cNvSpPr>
            <a:spLocks noGrp="1"/>
          </p:cNvSpPr>
          <p:nvPr>
            <p:ph type="body" sz="quarter" idx="11"/>
          </p:nvPr>
        </p:nvSpPr>
        <p:spPr/>
        <p:txBody>
          <a:bodyPr/>
          <a:lstStyle/>
          <a:p>
            <a:pPr>
              <a:lnSpc>
                <a:spcPct val="100000"/>
              </a:lnSpc>
            </a:pPr>
            <a:r>
              <a:rPr lang="sv-SE" dirty="0"/>
              <a:t>V</a:t>
            </a:r>
            <a:r>
              <a:rPr lang="sv-SE" dirty="0" smtClean="0"/>
              <a:t>id en tävlingsanalys kan du bryta ner ett lopp och identifiera:</a:t>
            </a:r>
          </a:p>
          <a:p>
            <a:pPr lvl="1">
              <a:lnSpc>
                <a:spcPct val="100000"/>
              </a:lnSpc>
            </a:pPr>
            <a:r>
              <a:rPr lang="sv-SE" sz="1400" u="sng" dirty="0" smtClean="0">
                <a:latin typeface="Calibri" panose="020F0502020204030204" pitchFamily="34" charset="0"/>
                <a:cs typeface="Calibri" panose="020F0502020204030204" pitchFamily="34" charset="0"/>
              </a:rPr>
              <a:t>Hastighet / </a:t>
            </a:r>
            <a:r>
              <a:rPr lang="sv-SE" sz="1400" u="sng" dirty="0" err="1" smtClean="0">
                <a:latin typeface="Calibri" panose="020F0502020204030204" pitchFamily="34" charset="0"/>
                <a:cs typeface="Calibri" panose="020F0502020204030204" pitchFamily="34" charset="0"/>
              </a:rPr>
              <a:t>Velocity</a:t>
            </a:r>
            <a:r>
              <a:rPr lang="sv-SE" sz="1400" u="sng" dirty="0" smtClean="0">
                <a:latin typeface="Calibri" panose="020F0502020204030204" pitchFamily="34" charset="0"/>
                <a:cs typeface="Calibri" panose="020F0502020204030204" pitchFamily="34" charset="0"/>
              </a:rPr>
              <a:t> (v</a:t>
            </a:r>
            <a:r>
              <a:rPr lang="sv-SE" sz="1400" u="sng" dirty="0">
                <a:latin typeface="Calibri" panose="020F0502020204030204" pitchFamily="34" charset="0"/>
                <a:cs typeface="Calibri" panose="020F0502020204030204" pitchFamily="34" charset="0"/>
              </a:rPr>
              <a:t>) [</a:t>
            </a:r>
            <a:r>
              <a:rPr lang="sv-SE" sz="1400" u="sng" dirty="0" smtClean="0">
                <a:latin typeface="Calibri" panose="020F0502020204030204" pitchFamily="34" charset="0"/>
                <a:cs typeface="Calibri" panose="020F0502020204030204" pitchFamily="34" charset="0"/>
              </a:rPr>
              <a:t>m/s]</a:t>
            </a:r>
            <a:r>
              <a:rPr lang="sv-SE" sz="1400" dirty="0" smtClean="0">
                <a:latin typeface="Calibri" panose="020F0502020204030204" pitchFamily="34" charset="0"/>
                <a:cs typeface="Calibri" panose="020F0502020204030204" pitchFamily="34" charset="0"/>
              </a:rPr>
              <a:t> = </a:t>
            </a:r>
            <a:r>
              <a:rPr lang="sv-SE" sz="1400" dirty="0" smtClean="0">
                <a:solidFill>
                  <a:srgbClr val="008EAA"/>
                </a:solidFill>
                <a:latin typeface="Calibri" panose="020F0502020204030204" pitchFamily="34" charset="0"/>
                <a:cs typeface="Calibri" panose="020F0502020204030204" pitchFamily="34" charset="0"/>
              </a:rPr>
              <a:t>Hur snabbt </a:t>
            </a:r>
            <a:r>
              <a:rPr lang="sv-SE" sz="1400" dirty="0" smtClean="0">
                <a:latin typeface="Calibri" panose="020F0502020204030204" pitchFamily="34" charset="0"/>
                <a:cs typeface="Calibri" panose="020F0502020204030204" pitchFamily="34" charset="0"/>
              </a:rPr>
              <a:t>du tar dig framåt vid olika delar av loppet</a:t>
            </a:r>
          </a:p>
          <a:p>
            <a:pPr lvl="1">
              <a:lnSpc>
                <a:spcPct val="100000"/>
              </a:lnSpc>
            </a:pPr>
            <a:r>
              <a:rPr lang="sv-SE" sz="1400" u="sng" dirty="0" smtClean="0">
                <a:latin typeface="Calibri" panose="020F0502020204030204" pitchFamily="34" charset="0"/>
                <a:cs typeface="Calibri" panose="020F0502020204030204" pitchFamily="34" charset="0"/>
              </a:rPr>
              <a:t>Antal armtag / Stroke Rate (SR) </a:t>
            </a:r>
            <a:r>
              <a:rPr lang="sv-SE" sz="1400" u="sng" dirty="0">
                <a:latin typeface="Calibri" panose="020F0502020204030204" pitchFamily="34" charset="0"/>
                <a:cs typeface="Calibri" panose="020F0502020204030204" pitchFamily="34" charset="0"/>
              </a:rPr>
              <a:t>[</a:t>
            </a:r>
            <a:r>
              <a:rPr lang="sv-SE" sz="1400" u="sng" dirty="0" err="1">
                <a:latin typeface="Calibri" panose="020F0502020204030204" pitchFamily="34" charset="0"/>
                <a:cs typeface="Calibri" panose="020F0502020204030204" pitchFamily="34" charset="0"/>
              </a:rPr>
              <a:t>cycle</a:t>
            </a:r>
            <a:r>
              <a:rPr lang="sv-SE" sz="1400" u="sng" dirty="0">
                <a:latin typeface="Calibri" panose="020F0502020204030204" pitchFamily="34" charset="0"/>
                <a:cs typeface="Calibri" panose="020F0502020204030204" pitchFamily="34" charset="0"/>
              </a:rPr>
              <a:t>/sec</a:t>
            </a:r>
            <a:r>
              <a:rPr lang="sv-SE" sz="1400" u="sng" dirty="0" smtClean="0">
                <a:latin typeface="Calibri" panose="020F0502020204030204" pitchFamily="34" charset="0"/>
                <a:cs typeface="Calibri" panose="020F0502020204030204" pitchFamily="34" charset="0"/>
              </a:rPr>
              <a:t>]</a:t>
            </a:r>
            <a:r>
              <a:rPr lang="sv-SE" sz="1400" dirty="0" smtClean="0">
                <a:latin typeface="Calibri" panose="020F0502020204030204" pitchFamily="34" charset="0"/>
                <a:cs typeface="Calibri" panose="020F0502020204030204" pitchFamily="34" charset="0"/>
              </a:rPr>
              <a:t> = </a:t>
            </a:r>
            <a:r>
              <a:rPr lang="sv-SE" sz="1400" dirty="0" smtClean="0">
                <a:solidFill>
                  <a:srgbClr val="008EAA"/>
                </a:solidFill>
                <a:latin typeface="Calibri" panose="020F0502020204030204" pitchFamily="34" charset="0"/>
                <a:cs typeface="Calibri" panose="020F0502020204030204" pitchFamily="34" charset="0"/>
              </a:rPr>
              <a:t>Hur många armtagscykler </a:t>
            </a:r>
            <a:r>
              <a:rPr lang="sv-SE" sz="1400" dirty="0" smtClean="0">
                <a:latin typeface="Calibri" panose="020F0502020204030204" pitchFamily="34" charset="0"/>
                <a:cs typeface="Calibri" panose="020F0502020204030204" pitchFamily="34" charset="0"/>
              </a:rPr>
              <a:t>du gör under en minut</a:t>
            </a:r>
          </a:p>
          <a:p>
            <a:pPr lvl="1">
              <a:lnSpc>
                <a:spcPct val="100000"/>
              </a:lnSpc>
            </a:pPr>
            <a:r>
              <a:rPr lang="sv-SE" sz="1400" u="sng" dirty="0" smtClean="0">
                <a:latin typeface="Calibri" panose="020F0502020204030204" pitchFamily="34" charset="0"/>
                <a:cs typeface="Calibri" panose="020F0502020204030204" pitchFamily="34" charset="0"/>
              </a:rPr>
              <a:t>Längd per armtag / Stroke </a:t>
            </a:r>
            <a:r>
              <a:rPr lang="sv-SE" sz="1400" u="sng" dirty="0" err="1">
                <a:latin typeface="Calibri" panose="020F0502020204030204" pitchFamily="34" charset="0"/>
                <a:cs typeface="Calibri" panose="020F0502020204030204" pitchFamily="34" charset="0"/>
              </a:rPr>
              <a:t>length</a:t>
            </a:r>
            <a:r>
              <a:rPr lang="sv-SE" sz="1400" u="sng" dirty="0">
                <a:latin typeface="Calibri" panose="020F0502020204030204" pitchFamily="34" charset="0"/>
                <a:cs typeface="Calibri" panose="020F0502020204030204" pitchFamily="34" charset="0"/>
              </a:rPr>
              <a:t> (SL) [m</a:t>
            </a:r>
            <a:r>
              <a:rPr lang="sv-SE" sz="1400" u="sng" dirty="0" smtClean="0">
                <a:latin typeface="Calibri" panose="020F0502020204030204" pitchFamily="34" charset="0"/>
                <a:cs typeface="Calibri" panose="020F0502020204030204" pitchFamily="34" charset="0"/>
              </a:rPr>
              <a:t>]</a:t>
            </a:r>
            <a:r>
              <a:rPr lang="sv-SE" sz="1400" dirty="0" smtClean="0">
                <a:latin typeface="Calibri" panose="020F0502020204030204" pitchFamily="34" charset="0"/>
                <a:cs typeface="Calibri" panose="020F0502020204030204" pitchFamily="34" charset="0"/>
              </a:rPr>
              <a:t> = </a:t>
            </a:r>
            <a:r>
              <a:rPr lang="sv-SE" sz="1400" dirty="0" smtClean="0">
                <a:solidFill>
                  <a:srgbClr val="008EAA"/>
                </a:solidFill>
                <a:latin typeface="Calibri" panose="020F0502020204030204" pitchFamily="34" charset="0"/>
                <a:cs typeface="Calibri" panose="020F0502020204030204" pitchFamily="34" charset="0"/>
              </a:rPr>
              <a:t>Hur många meter </a:t>
            </a:r>
            <a:r>
              <a:rPr lang="sv-SE" sz="1400" dirty="0" smtClean="0">
                <a:latin typeface="Calibri" panose="020F0502020204030204" pitchFamily="34" charset="0"/>
                <a:cs typeface="Calibri" panose="020F0502020204030204" pitchFamily="34" charset="0"/>
              </a:rPr>
              <a:t>du förflyttar dig vid varje armcykel.</a:t>
            </a:r>
          </a:p>
          <a:p>
            <a:pPr lvl="1">
              <a:lnSpc>
                <a:spcPct val="100000"/>
              </a:lnSpc>
            </a:pPr>
            <a:r>
              <a:rPr lang="sv-SE" sz="1400" i="1" dirty="0"/>
              <a:t>	</a:t>
            </a:r>
            <a:r>
              <a:rPr lang="sv-SE" sz="1400" i="1" dirty="0" smtClean="0"/>
              <a:t>1 armcykel = 1 armtag i fjärilsim/bröstsim respektive 2 armtag i frisim/ryggsim</a:t>
            </a:r>
          </a:p>
          <a:p>
            <a:pPr>
              <a:lnSpc>
                <a:spcPct val="100000"/>
              </a:lnSpc>
            </a:pPr>
            <a:r>
              <a:rPr lang="sv-SE" dirty="0" smtClean="0"/>
              <a:t>Du </a:t>
            </a:r>
            <a:r>
              <a:rPr lang="sv-SE" dirty="0" smtClean="0">
                <a:solidFill>
                  <a:srgbClr val="008EAA"/>
                </a:solidFill>
              </a:rPr>
              <a:t>mäter olika </a:t>
            </a:r>
            <a:r>
              <a:rPr lang="sv-SE" dirty="0">
                <a:solidFill>
                  <a:srgbClr val="008EAA"/>
                </a:solidFill>
              </a:rPr>
              <a:t>delar </a:t>
            </a:r>
            <a:r>
              <a:rPr lang="sv-SE" dirty="0" smtClean="0">
                <a:solidFill>
                  <a:srgbClr val="008EAA"/>
                </a:solidFill>
              </a:rPr>
              <a:t>av ett lopp </a:t>
            </a:r>
            <a:r>
              <a:rPr lang="sv-SE" dirty="0"/>
              <a:t>(</a:t>
            </a:r>
            <a:r>
              <a:rPr lang="sv-SE" dirty="0" smtClean="0"/>
              <a:t>exempelvis start, simning, vändning) och kan </a:t>
            </a:r>
            <a:r>
              <a:rPr lang="sv-SE" dirty="0" smtClean="0">
                <a:solidFill>
                  <a:srgbClr val="008EAA"/>
                </a:solidFill>
              </a:rPr>
              <a:t>utvärdera din prestation </a:t>
            </a:r>
            <a:r>
              <a:rPr lang="sv-SE" dirty="0" smtClean="0"/>
              <a:t>med mer information än med enbart mellantider och sluttid. </a:t>
            </a:r>
            <a:endParaRPr lang="sv-SE" dirty="0"/>
          </a:p>
          <a:p>
            <a:pPr>
              <a:lnSpc>
                <a:spcPct val="100000"/>
              </a:lnSpc>
            </a:pPr>
            <a:r>
              <a:rPr lang="sv-SE" dirty="0" smtClean="0"/>
              <a:t>Ett enkelt sätt att göra en tävlingsanalys är att använda ett </a:t>
            </a:r>
            <a:r>
              <a:rPr lang="sv-SE" dirty="0" smtClean="0">
                <a:solidFill>
                  <a:srgbClr val="008EAA"/>
                </a:solidFill>
              </a:rPr>
              <a:t>tidtagarur med frekvensmätning samt ett kalkylark i datorn</a:t>
            </a:r>
            <a:r>
              <a:rPr lang="sv-SE" dirty="0" smtClean="0"/>
              <a:t>.</a:t>
            </a:r>
          </a:p>
          <a:p>
            <a:pPr>
              <a:lnSpc>
                <a:spcPct val="100000"/>
              </a:lnSpc>
            </a:pPr>
            <a:r>
              <a:rPr lang="sv-SE" dirty="0" smtClean="0"/>
              <a:t>Se </a:t>
            </a:r>
            <a:r>
              <a:rPr lang="sv-SE" dirty="0"/>
              <a:t>exempel </a:t>
            </a:r>
            <a:r>
              <a:rPr lang="sv-SE" dirty="0" smtClean="0"/>
              <a:t>nedan för 50m och 25m bassäng </a:t>
            </a:r>
            <a:r>
              <a:rPr lang="sv-SE" sz="2000" dirty="0" smtClean="0"/>
              <a:t>(Google Kalkylark):</a:t>
            </a:r>
            <a:endParaRPr lang="sv-SE" sz="1500" dirty="0" smtClean="0"/>
          </a:p>
          <a:p>
            <a:pPr lvl="1">
              <a:lnSpc>
                <a:spcPct val="100000"/>
              </a:lnSpc>
            </a:pPr>
            <a:r>
              <a:rPr lang="sv-SE" dirty="0" smtClean="0">
                <a:latin typeface="Calibri" panose="020F0502020204030204" pitchFamily="34" charset="0"/>
                <a:cs typeface="Calibri" panose="020F0502020204030204" pitchFamily="34" charset="0"/>
                <a:hlinkClick r:id="rId3"/>
              </a:rPr>
              <a:t>Exempelmall för enkel tävlingsanalys i 50m bassäng</a:t>
            </a:r>
          </a:p>
          <a:p>
            <a:pPr lvl="1">
              <a:lnSpc>
                <a:spcPct val="100000"/>
              </a:lnSpc>
            </a:pPr>
            <a:r>
              <a:rPr lang="sv-SE" dirty="0">
                <a:latin typeface="Calibri" panose="020F0502020204030204" pitchFamily="34" charset="0"/>
                <a:cs typeface="Calibri" panose="020F0502020204030204" pitchFamily="34" charset="0"/>
                <a:hlinkClick r:id="rId4"/>
              </a:rPr>
              <a:t>Exempelmall för enkel tävlingsanalys i </a:t>
            </a:r>
            <a:r>
              <a:rPr lang="sv-SE" dirty="0" smtClean="0">
                <a:latin typeface="Calibri" panose="020F0502020204030204" pitchFamily="34" charset="0"/>
                <a:cs typeface="Calibri" panose="020F0502020204030204" pitchFamily="34" charset="0"/>
                <a:hlinkClick r:id="rId4"/>
              </a:rPr>
              <a:t>25m bassäng</a:t>
            </a:r>
            <a:endParaRPr lang="sv-SE" dirty="0">
              <a:latin typeface="Calibri" panose="020F0502020204030204" pitchFamily="34" charset="0"/>
              <a:cs typeface="Calibri" panose="020F0502020204030204" pitchFamily="34" charset="0"/>
              <a:hlinkClick r:id="rId3"/>
            </a:endParaRPr>
          </a:p>
        </p:txBody>
      </p:sp>
    </p:spTree>
    <p:extLst>
      <p:ext uri="{BB962C8B-B14F-4D97-AF65-F5344CB8AC3E}">
        <p14:creationId xmlns:p14="http://schemas.microsoft.com/office/powerpoint/2010/main" val="378737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chemeClr val="bg2"/>
                                      </p:to>
                                    </p:animClr>
                                  </p:sub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8" end="8"/>
                                            </p:txEl>
                                          </p:spTgt>
                                        </p:tgtEl>
                                        <p:attrNameLst>
                                          <p:attrName>ppt_c</p:attrName>
                                        </p:attrNameLst>
                                      </p:cBhvr>
                                      <p:to>
                                        <a:schemeClr val="bg2"/>
                                      </p:to>
                                    </p:animClr>
                                  </p:sub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9" end="9"/>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Hur kan jag öka min </a:t>
            </a:r>
            <a:r>
              <a:rPr lang="sv-SE" dirty="0" err="1" smtClean="0"/>
              <a:t>simhastighet</a:t>
            </a:r>
            <a:r>
              <a:rPr lang="sv-SE" dirty="0" smtClean="0"/>
              <a:t>?</a:t>
            </a:r>
            <a:endParaRPr lang="sv-SE" dirty="0"/>
          </a:p>
        </p:txBody>
      </p:sp>
      <p:sp>
        <p:nvSpPr>
          <p:cNvPr id="3" name="Platshållare för text 2"/>
          <p:cNvSpPr>
            <a:spLocks noGrp="1"/>
          </p:cNvSpPr>
          <p:nvPr>
            <p:ph type="body" sz="quarter" idx="11"/>
          </p:nvPr>
        </p:nvSpPr>
        <p:spPr/>
        <p:txBody>
          <a:bodyPr/>
          <a:lstStyle/>
          <a:p>
            <a:endParaRPr lang="sv-SE" dirty="0" smtClean="0"/>
          </a:p>
          <a:p>
            <a:endParaRPr lang="sv-SE" dirty="0" smtClean="0"/>
          </a:p>
          <a:p>
            <a:r>
              <a:rPr lang="sv-SE" dirty="0" smtClean="0"/>
              <a:t>Detta innebär att </a:t>
            </a:r>
            <a:r>
              <a:rPr lang="sv-SE" dirty="0" smtClean="0">
                <a:solidFill>
                  <a:srgbClr val="008EAA"/>
                </a:solidFill>
              </a:rPr>
              <a:t>du kan öka din </a:t>
            </a:r>
            <a:r>
              <a:rPr lang="sv-SE" dirty="0" err="1" smtClean="0">
                <a:solidFill>
                  <a:srgbClr val="008EAA"/>
                </a:solidFill>
              </a:rPr>
              <a:t>simhastighet</a:t>
            </a:r>
            <a:r>
              <a:rPr lang="sv-SE" dirty="0" smtClean="0">
                <a:solidFill>
                  <a:srgbClr val="008EAA"/>
                </a:solidFill>
              </a:rPr>
              <a:t> på två olika sätt</a:t>
            </a:r>
            <a:r>
              <a:rPr lang="sv-SE" dirty="0" smtClean="0"/>
              <a:t>:</a:t>
            </a:r>
          </a:p>
          <a:p>
            <a:pPr lvl="1">
              <a:buFont typeface="Wingdings" panose="05000000000000000000" pitchFamily="2" charset="2"/>
              <a:buChar char="Ø"/>
            </a:pPr>
            <a:r>
              <a:rPr lang="sv-SE" dirty="0">
                <a:latin typeface="Calibri" panose="020F0502020204030204" pitchFamily="34" charset="0"/>
                <a:cs typeface="Calibri" panose="020F0502020204030204" pitchFamily="34" charset="0"/>
              </a:rPr>
              <a:t>Öka din längd per armtagscykel (SL = Stroke </a:t>
            </a:r>
            <a:r>
              <a:rPr lang="sv-SE" dirty="0" err="1">
                <a:latin typeface="Calibri" panose="020F0502020204030204" pitchFamily="34" charset="0"/>
                <a:cs typeface="Calibri" panose="020F0502020204030204" pitchFamily="34" charset="0"/>
              </a:rPr>
              <a:t>Length</a:t>
            </a:r>
            <a:r>
              <a:rPr lang="sv-SE" dirty="0" smtClean="0">
                <a:latin typeface="Calibri" panose="020F0502020204030204" pitchFamily="34" charset="0"/>
                <a:cs typeface="Calibri" panose="020F0502020204030204" pitchFamily="34" charset="0"/>
              </a:rPr>
              <a:t>)</a:t>
            </a:r>
          </a:p>
          <a:p>
            <a:pPr lvl="2"/>
            <a:r>
              <a:rPr lang="sv-SE" dirty="0"/>
              <a:t>Du ökar din längd per armtagscykel genom att exempelvis </a:t>
            </a:r>
            <a:r>
              <a:rPr lang="sv-SE" dirty="0">
                <a:solidFill>
                  <a:srgbClr val="008EAA"/>
                </a:solidFill>
              </a:rPr>
              <a:t>förbättra din balans i vattnet, simteknik och funktionella styrka</a:t>
            </a:r>
            <a:r>
              <a:rPr lang="sv-SE" dirty="0" smtClean="0"/>
              <a:t>.</a:t>
            </a:r>
            <a:endParaRPr lang="sv-SE" dirty="0">
              <a:latin typeface="Calibri" panose="020F0502020204030204" pitchFamily="34" charset="0"/>
              <a:cs typeface="Calibri" panose="020F0502020204030204" pitchFamily="34" charset="0"/>
            </a:endParaRPr>
          </a:p>
          <a:p>
            <a:pPr lvl="1">
              <a:buFont typeface="Wingdings" panose="05000000000000000000" pitchFamily="2" charset="2"/>
              <a:buChar char="Ø"/>
            </a:pPr>
            <a:r>
              <a:rPr lang="sv-SE" dirty="0">
                <a:latin typeface="Calibri" panose="020F0502020204030204" pitchFamily="34" charset="0"/>
                <a:cs typeface="Calibri" panose="020F0502020204030204" pitchFamily="34" charset="0"/>
              </a:rPr>
              <a:t>Öka din armtagsfrekvens (SR = Stroke Rate</a:t>
            </a:r>
            <a:r>
              <a:rPr lang="sv-SE" dirty="0" smtClean="0">
                <a:latin typeface="Calibri" panose="020F0502020204030204" pitchFamily="34" charset="0"/>
                <a:cs typeface="Calibri" panose="020F0502020204030204" pitchFamily="34" charset="0"/>
              </a:rPr>
              <a:t>)</a:t>
            </a:r>
            <a:endParaRPr lang="sv-SE" dirty="0" smtClean="0"/>
          </a:p>
          <a:p>
            <a:pPr lvl="1"/>
            <a:r>
              <a:rPr lang="sv-SE" dirty="0" smtClean="0"/>
              <a:t>	Du ökar din armtagsfrekvens genom att </a:t>
            </a:r>
            <a:r>
              <a:rPr lang="sv-SE" dirty="0" smtClean="0">
                <a:solidFill>
                  <a:srgbClr val="008EAA"/>
                </a:solidFill>
              </a:rPr>
              <a:t>veva snabbare med armarna</a:t>
            </a:r>
            <a:r>
              <a:rPr lang="sv-SE" dirty="0" smtClean="0"/>
              <a:t>.</a:t>
            </a:r>
          </a:p>
          <a:p>
            <a:r>
              <a:rPr lang="sv-SE" dirty="0" smtClean="0"/>
              <a:t>Det kostar betydligt mer energi att öka </a:t>
            </a:r>
            <a:r>
              <a:rPr lang="sv-SE" dirty="0" err="1" smtClean="0"/>
              <a:t>simhastigheten</a:t>
            </a:r>
            <a:r>
              <a:rPr lang="sv-SE" dirty="0" smtClean="0"/>
              <a:t> genom att öka sin armtagsfrekvensen, i jämförelse mot att öka sin längd per armtagscykel.</a:t>
            </a:r>
          </a:p>
        </p:txBody>
      </p:sp>
      <p:sp>
        <p:nvSpPr>
          <p:cNvPr id="4" name="Rektangel 3"/>
          <p:cNvSpPr/>
          <p:nvPr/>
        </p:nvSpPr>
        <p:spPr>
          <a:xfrm>
            <a:off x="1358607" y="1400565"/>
            <a:ext cx="3175293" cy="616449"/>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sv-SE" sz="2200" dirty="0" err="1">
                <a:solidFill>
                  <a:schemeClr val="bg1"/>
                </a:solidFill>
                <a:latin typeface="Calibri" panose="020F0502020204030204" pitchFamily="34" charset="0"/>
                <a:cs typeface="Calibri" panose="020F0502020204030204" pitchFamily="34" charset="0"/>
              </a:rPr>
              <a:t>Simhastighet</a:t>
            </a:r>
            <a:r>
              <a:rPr lang="sv-SE" sz="2200" dirty="0">
                <a:solidFill>
                  <a:schemeClr val="bg1"/>
                </a:solidFill>
                <a:latin typeface="Calibri" panose="020F0502020204030204" pitchFamily="34" charset="0"/>
                <a:cs typeface="Calibri" panose="020F0502020204030204" pitchFamily="34" charset="0"/>
              </a:rPr>
              <a:t> (v) = SR x </a:t>
            </a:r>
            <a:r>
              <a:rPr lang="sv-SE" sz="2200" dirty="0" smtClean="0">
                <a:solidFill>
                  <a:schemeClr val="bg1"/>
                </a:solidFill>
                <a:latin typeface="Calibri" panose="020F0502020204030204" pitchFamily="34" charset="0"/>
                <a:cs typeface="Calibri" panose="020F0502020204030204" pitchFamily="34" charset="0"/>
              </a:rPr>
              <a:t>SL </a:t>
            </a:r>
            <a:endParaRPr lang="sv-SE" sz="2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73568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bg2"/>
                                      </p:to>
                                    </p:animClr>
                                  </p:sub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7" end="7"/>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latshållare för text 2"/>
          <p:cNvSpPr txBox="1">
            <a:spLocks/>
          </p:cNvSpPr>
          <p:nvPr/>
        </p:nvSpPr>
        <p:spPr>
          <a:xfrm>
            <a:off x="2026685" y="3320749"/>
            <a:ext cx="6746379" cy="2674609"/>
          </a:xfrm>
          <a:prstGeom prst="rect">
            <a:avLst/>
          </a:prstGeom>
        </p:spPr>
        <p:txBody>
          <a:bodyPr/>
          <a:lstStyle>
            <a:lvl1pPr marL="0" indent="0" algn="l" defTabSz="914400" rtl="0" eaLnBrk="1" latinLnBrk="0" hangingPunct="1">
              <a:lnSpc>
                <a:spcPct val="90000"/>
              </a:lnSpc>
              <a:spcBef>
                <a:spcPts val="1000"/>
              </a:spcBef>
              <a:buFont typeface="Arial"/>
              <a:buNone/>
              <a:defRPr sz="1600" b="0" i="0" kern="1200">
                <a:solidFill>
                  <a:schemeClr val="tx1">
                    <a:lumMod val="65000"/>
                    <a:lumOff val="35000"/>
                  </a:schemeClr>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sv-SE" dirty="0">
                <a:solidFill>
                  <a:schemeClr val="tx1"/>
                </a:solidFill>
              </a:rPr>
              <a:t>Du simmar 25 meter i maximal fart. Låt en av dina simmarkompisar ta tiden när ditt huvud passerar mellan 5m till 20m (det vill säga hur lång tid totalt 15 meter simning tar i sekunder). Låt </a:t>
            </a:r>
            <a:r>
              <a:rPr lang="sv-SE" b="1" dirty="0">
                <a:solidFill>
                  <a:schemeClr val="tx1"/>
                </a:solidFill>
              </a:rPr>
              <a:t>samtidigt</a:t>
            </a:r>
            <a:r>
              <a:rPr lang="sv-SE" dirty="0">
                <a:solidFill>
                  <a:schemeClr val="tx1"/>
                </a:solidFill>
              </a:rPr>
              <a:t> en annan av dina simmarkompisar ta tiden på din armtagsfrekvens i antalet armtag per minut. Detta kan göras med funktionen som finns i tidtagaruret eller genom att ta medelvärdet av tre armtagscykler i sekunder. Du kan även bli filmad och göra beräkningarna själv i efterhand</a:t>
            </a:r>
            <a:r>
              <a:rPr lang="sv-SE" dirty="0" smtClean="0">
                <a:solidFill>
                  <a:schemeClr val="tx1"/>
                </a:solidFill>
              </a:rPr>
              <a:t>.</a:t>
            </a:r>
          </a:p>
          <a:p>
            <a:pPr>
              <a:lnSpc>
                <a:spcPct val="100000"/>
              </a:lnSpc>
              <a:spcBef>
                <a:spcPts val="0"/>
              </a:spcBef>
            </a:pPr>
            <a:endParaRPr lang="sv-SE" dirty="0">
              <a:solidFill>
                <a:schemeClr val="tx1"/>
              </a:solidFill>
            </a:endParaRPr>
          </a:p>
          <a:p>
            <a:pPr>
              <a:lnSpc>
                <a:spcPct val="100000"/>
              </a:lnSpc>
              <a:spcBef>
                <a:spcPts val="0"/>
              </a:spcBef>
            </a:pPr>
            <a:r>
              <a:rPr lang="sv-SE" dirty="0">
                <a:solidFill>
                  <a:schemeClr val="tx1"/>
                </a:solidFill>
              </a:rPr>
              <a:t>Skriv in uppgifterna i ett </a:t>
            </a:r>
            <a:r>
              <a:rPr lang="sv-SE" dirty="0" err="1">
                <a:solidFill>
                  <a:schemeClr val="tx1"/>
                </a:solidFill>
              </a:rPr>
              <a:t>kalylark</a:t>
            </a:r>
            <a:r>
              <a:rPr lang="sv-SE" dirty="0">
                <a:solidFill>
                  <a:schemeClr val="tx1"/>
                </a:solidFill>
              </a:rPr>
              <a:t> och räkna ut din längd per armtagscykel.</a:t>
            </a:r>
          </a:p>
          <a:p>
            <a:pPr>
              <a:lnSpc>
                <a:spcPct val="100000"/>
              </a:lnSpc>
              <a:spcBef>
                <a:spcPts val="0"/>
              </a:spcBef>
            </a:pPr>
            <a:r>
              <a:rPr lang="sv-SE" dirty="0">
                <a:solidFill>
                  <a:schemeClr val="tx1"/>
                </a:solidFill>
                <a:hlinkClick r:id="rId2"/>
              </a:rPr>
              <a:t>Exempelmall för SL Test - Längd per armtagscykel</a:t>
            </a:r>
            <a:r>
              <a:rPr lang="sv-SE" dirty="0">
                <a:latin typeface="Calibri" panose="020F0502020204030204" pitchFamily="34" charset="0"/>
                <a:cs typeface="Calibri" panose="020F0502020204030204" pitchFamily="34" charset="0"/>
                <a:hlinkClick r:id="rId2"/>
              </a:rPr>
              <a:t>.</a:t>
            </a:r>
            <a:endParaRPr lang="sv-SE" dirty="0">
              <a:solidFill>
                <a:schemeClr val="tx1"/>
              </a:solidFill>
            </a:endParaRPr>
          </a:p>
        </p:txBody>
      </p:sp>
      <p:sp>
        <p:nvSpPr>
          <p:cNvPr id="3" name="Rektangel 2"/>
          <p:cNvSpPr/>
          <p:nvPr/>
        </p:nvSpPr>
        <p:spPr>
          <a:xfrm>
            <a:off x="1358607" y="1400565"/>
            <a:ext cx="3175293" cy="616449"/>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sv-SE" sz="2200" dirty="0" err="1">
                <a:solidFill>
                  <a:schemeClr val="bg1"/>
                </a:solidFill>
                <a:latin typeface="Calibri" panose="020F0502020204030204" pitchFamily="34" charset="0"/>
                <a:cs typeface="Calibri" panose="020F0502020204030204" pitchFamily="34" charset="0"/>
              </a:rPr>
              <a:t>Simhastighet</a:t>
            </a:r>
            <a:r>
              <a:rPr lang="sv-SE" sz="2200" dirty="0">
                <a:solidFill>
                  <a:schemeClr val="bg1"/>
                </a:solidFill>
                <a:latin typeface="Calibri" panose="020F0502020204030204" pitchFamily="34" charset="0"/>
                <a:cs typeface="Calibri" panose="020F0502020204030204" pitchFamily="34" charset="0"/>
              </a:rPr>
              <a:t> (v) = SR x </a:t>
            </a:r>
            <a:r>
              <a:rPr lang="sv-SE" sz="2200" dirty="0" smtClean="0">
                <a:solidFill>
                  <a:schemeClr val="bg1"/>
                </a:solidFill>
                <a:latin typeface="Calibri" panose="020F0502020204030204" pitchFamily="34" charset="0"/>
                <a:cs typeface="Calibri" panose="020F0502020204030204" pitchFamily="34" charset="0"/>
              </a:rPr>
              <a:t>SL </a:t>
            </a:r>
            <a:endParaRPr lang="sv-SE" sz="2200" dirty="0">
              <a:solidFill>
                <a:schemeClr val="bg1"/>
              </a:solidFill>
              <a:latin typeface="Calibri" panose="020F0502020204030204" pitchFamily="34" charset="0"/>
              <a:cs typeface="Calibri" panose="020F0502020204030204" pitchFamily="34" charset="0"/>
            </a:endParaRPr>
          </a:p>
        </p:txBody>
      </p:sp>
      <p:sp>
        <p:nvSpPr>
          <p:cNvPr id="4" name="textruta 3"/>
          <p:cNvSpPr txBox="1"/>
          <p:nvPr/>
        </p:nvSpPr>
        <p:spPr>
          <a:xfrm>
            <a:off x="1358607" y="500950"/>
            <a:ext cx="7144262" cy="784830"/>
          </a:xfrm>
          <a:prstGeom prst="rect">
            <a:avLst/>
          </a:prstGeom>
          <a:noFill/>
        </p:spPr>
        <p:txBody>
          <a:bodyPr wrap="square" rtlCol="0">
            <a:spAutoFit/>
          </a:bodyPr>
          <a:lstStyle/>
          <a:p>
            <a:r>
              <a:rPr lang="sv-SE" sz="4500" b="1" i="0" kern="1200" dirty="0" smtClean="0">
                <a:solidFill>
                  <a:srgbClr val="008EAA"/>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Testa! </a:t>
            </a:r>
            <a:r>
              <a:rPr lang="sv-SE" sz="2000" b="1" i="0" kern="1200" dirty="0" smtClean="0">
                <a:solidFill>
                  <a:srgbClr val="008EAA"/>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(Praktiskt)</a:t>
            </a:r>
            <a:endParaRPr lang="sv-SE" sz="2000" b="1" i="0" kern="1200" dirty="0">
              <a:solidFill>
                <a:srgbClr val="008EAA"/>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6" name="textruta 5"/>
          <p:cNvSpPr txBox="1"/>
          <p:nvPr/>
        </p:nvSpPr>
        <p:spPr>
          <a:xfrm>
            <a:off x="1244307" y="1565180"/>
            <a:ext cx="1847167" cy="2315763"/>
          </a:xfrm>
          <a:prstGeom prst="rect">
            <a:avLst/>
          </a:prstGeom>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rgbClr val="008EAA"/>
                </a:solidFill>
                <a:effectLst>
                  <a:outerShdw blurRad="50800" dist="38100" dir="8100000" algn="tr" rotWithShape="0">
                    <a:prstClr val="black">
                      <a:alpha val="40000"/>
                    </a:prstClr>
                  </a:outerShdw>
                </a:effectLst>
              </a:rPr>
              <a:t>”</a:t>
            </a:r>
          </a:p>
        </p:txBody>
      </p:sp>
      <p:sp>
        <p:nvSpPr>
          <p:cNvPr id="7" name="textruta 6"/>
          <p:cNvSpPr txBox="1"/>
          <p:nvPr/>
        </p:nvSpPr>
        <p:spPr>
          <a:xfrm>
            <a:off x="8384797" y="5141318"/>
            <a:ext cx="1847167" cy="2315763"/>
          </a:xfrm>
          <a:prstGeom prst="rect">
            <a:avLst/>
          </a:prstGeom>
          <a:noFill/>
        </p:spPr>
        <p:txBody>
          <a:bodyPr vert="horz" lIns="121920" tIns="60960" rIns="121920" bIns="60960" rtlCol="0">
            <a:noAutofit/>
          </a:bodyPr>
          <a:lstStyle>
            <a:lvl1pPr lvl="0" indent="0">
              <a:spcBef>
                <a:spcPct val="20000"/>
              </a:spcBef>
              <a:buFont typeface="Arial" pitchFamily="34" charset="0"/>
              <a:buNone/>
              <a:defRPr sz="15000" b="1">
                <a:solidFill>
                  <a:srgbClr val="666666"/>
                </a:solidFill>
                <a:latin typeface="Times New Roman"/>
                <a:cs typeface="Times New Roman"/>
              </a:defRPr>
            </a:lvl1pPr>
            <a:lvl2pPr indent="0">
              <a:spcBef>
                <a:spcPct val="20000"/>
              </a:spcBef>
              <a:buFont typeface="Arial" pitchFamily="34" charset="0"/>
              <a:buNone/>
              <a:defRPr sz="2800">
                <a:latin typeface="Times New Roman"/>
                <a:cs typeface="Times New Roman"/>
              </a:defRPr>
            </a:lvl2pPr>
            <a:lvl3pPr indent="0">
              <a:spcBef>
                <a:spcPct val="20000"/>
              </a:spcBef>
              <a:buFont typeface="Arial" pitchFamily="34" charset="0"/>
              <a:buNone/>
              <a:defRPr sz="2400">
                <a:latin typeface="Times New Roman"/>
                <a:cs typeface="Times New Roman"/>
              </a:defRPr>
            </a:lvl3pPr>
            <a:lvl4pPr indent="0">
              <a:spcBef>
                <a:spcPct val="20000"/>
              </a:spcBef>
              <a:buFont typeface="Arial" pitchFamily="34" charset="0"/>
              <a:buNone/>
              <a:defRPr sz="2000">
                <a:latin typeface="Times New Roman"/>
                <a:cs typeface="Times New Roman"/>
              </a:defRPr>
            </a:lvl4pPr>
            <a:lvl5pPr indent="0">
              <a:spcBef>
                <a:spcPct val="20000"/>
              </a:spcBef>
              <a:buFont typeface="Arial" pitchFamily="34" charset="0"/>
              <a:buNone/>
              <a:defRPr sz="2000">
                <a:latin typeface="Times New Roman"/>
                <a:cs typeface="Times New Roman"/>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sv-SE" sz="20000" dirty="0">
                <a:solidFill>
                  <a:srgbClr val="008EAA"/>
                </a:solidFill>
                <a:effectLst>
                  <a:outerShdw blurRad="50800" dist="38100" dir="8100000" algn="tr" rotWithShape="0">
                    <a:prstClr val="black">
                      <a:alpha val="40000"/>
                    </a:prstClr>
                  </a:outerShdw>
                </a:effectLst>
              </a:rPr>
              <a:t>”</a:t>
            </a:r>
          </a:p>
        </p:txBody>
      </p:sp>
      <p:pic>
        <p:nvPicPr>
          <p:cNvPr id="11" name="Bildobjekt 10"/>
          <p:cNvPicPr>
            <a:picLocks noChangeAspect="1"/>
          </p:cNvPicPr>
          <p:nvPr/>
        </p:nvPicPr>
        <p:blipFill>
          <a:blip r:embed="rId3"/>
          <a:stretch>
            <a:fillRect/>
          </a:stretch>
        </p:blipFill>
        <p:spPr>
          <a:xfrm>
            <a:off x="10625732" y="500950"/>
            <a:ext cx="529549" cy="4745576"/>
          </a:xfrm>
          <a:prstGeom prst="rect">
            <a:avLst/>
          </a:prstGeom>
        </p:spPr>
      </p:pic>
      <p:sp>
        <p:nvSpPr>
          <p:cNvPr id="12" name="textruta 11"/>
          <p:cNvSpPr txBox="1"/>
          <p:nvPr/>
        </p:nvSpPr>
        <p:spPr>
          <a:xfrm>
            <a:off x="11155281" y="1339457"/>
            <a:ext cx="529312" cy="369332"/>
          </a:xfrm>
          <a:prstGeom prst="rect">
            <a:avLst/>
          </a:prstGeom>
          <a:noFill/>
        </p:spPr>
        <p:txBody>
          <a:bodyPr wrap="none" rtlCol="0">
            <a:spAutoFit/>
          </a:bodyPr>
          <a:lstStyle/>
          <a:p>
            <a:r>
              <a:rPr lang="sv-SE" dirty="0" smtClean="0"/>
              <a:t>5m</a:t>
            </a:r>
            <a:endParaRPr lang="sv-SE" dirty="0"/>
          </a:p>
        </p:txBody>
      </p:sp>
      <p:sp>
        <p:nvSpPr>
          <p:cNvPr id="13" name="textruta 12"/>
          <p:cNvSpPr txBox="1"/>
          <p:nvPr/>
        </p:nvSpPr>
        <p:spPr>
          <a:xfrm>
            <a:off x="11155281" y="4077277"/>
            <a:ext cx="657552" cy="369332"/>
          </a:xfrm>
          <a:prstGeom prst="rect">
            <a:avLst/>
          </a:prstGeom>
          <a:noFill/>
        </p:spPr>
        <p:txBody>
          <a:bodyPr wrap="none" rtlCol="0">
            <a:spAutoFit/>
          </a:bodyPr>
          <a:lstStyle/>
          <a:p>
            <a:r>
              <a:rPr lang="sv-SE" dirty="0" smtClean="0"/>
              <a:t>20m</a:t>
            </a:r>
            <a:endParaRPr lang="sv-SE" dirty="0"/>
          </a:p>
        </p:txBody>
      </p:sp>
    </p:spTree>
    <p:extLst>
      <p:ext uri="{BB962C8B-B14F-4D97-AF65-F5344CB8AC3E}">
        <p14:creationId xmlns:p14="http://schemas.microsoft.com/office/powerpoint/2010/main" val="420194645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Hur kan jag dra nytta av tävlingsanalys?</a:t>
            </a:r>
            <a:endParaRPr lang="sv-SE" dirty="0"/>
          </a:p>
        </p:txBody>
      </p:sp>
      <p:sp>
        <p:nvSpPr>
          <p:cNvPr id="3" name="Platshållare för text 2"/>
          <p:cNvSpPr>
            <a:spLocks noGrp="1"/>
          </p:cNvSpPr>
          <p:nvPr>
            <p:ph type="body" sz="quarter" idx="11"/>
          </p:nvPr>
        </p:nvSpPr>
        <p:spPr/>
        <p:txBody>
          <a:bodyPr/>
          <a:lstStyle/>
          <a:p>
            <a:pPr>
              <a:lnSpc>
                <a:spcPct val="100000"/>
              </a:lnSpc>
            </a:pPr>
            <a:r>
              <a:rPr lang="sv-SE" dirty="0" smtClean="0">
                <a:latin typeface="Calibri" panose="020F0502020204030204" pitchFamily="34" charset="0"/>
                <a:cs typeface="Calibri" panose="020F0502020204030204" pitchFamily="34" charset="0"/>
              </a:rPr>
              <a:t>Identifiera dina </a:t>
            </a:r>
            <a:r>
              <a:rPr lang="sv-SE" dirty="0" smtClean="0">
                <a:solidFill>
                  <a:srgbClr val="008EAA"/>
                </a:solidFill>
                <a:latin typeface="Calibri" panose="020F0502020204030204" pitchFamily="34" charset="0"/>
                <a:cs typeface="Calibri" panose="020F0502020204030204" pitchFamily="34" charset="0"/>
              </a:rPr>
              <a:t>styrkor </a:t>
            </a:r>
            <a:r>
              <a:rPr lang="sv-SE" dirty="0">
                <a:solidFill>
                  <a:srgbClr val="008EAA"/>
                </a:solidFill>
                <a:latin typeface="Calibri" panose="020F0502020204030204" pitchFamily="34" charset="0"/>
                <a:cs typeface="Calibri" panose="020F0502020204030204" pitchFamily="34" charset="0"/>
              </a:rPr>
              <a:t>och </a:t>
            </a:r>
            <a:r>
              <a:rPr lang="sv-SE" dirty="0" smtClean="0">
                <a:solidFill>
                  <a:srgbClr val="008EAA"/>
                </a:solidFill>
                <a:latin typeface="Calibri" panose="020F0502020204030204" pitchFamily="34" charset="0"/>
                <a:cs typeface="Calibri" panose="020F0502020204030204" pitchFamily="34" charset="0"/>
              </a:rPr>
              <a:t>svagheter </a:t>
            </a:r>
            <a:r>
              <a:rPr lang="sv-SE" dirty="0" smtClean="0">
                <a:latin typeface="Calibri" panose="020F0502020204030204" pitchFamily="34" charset="0"/>
                <a:cs typeface="Calibri" panose="020F0502020204030204" pitchFamily="34" charset="0"/>
              </a:rPr>
              <a:t>i olika delar av ditt lopp</a:t>
            </a:r>
            <a:endParaRPr lang="sv-SE" dirty="0"/>
          </a:p>
          <a:p>
            <a:pPr>
              <a:lnSpc>
                <a:spcPct val="100000"/>
              </a:lnSpc>
            </a:pPr>
            <a:r>
              <a:rPr lang="sv-SE" dirty="0" smtClean="0">
                <a:latin typeface="Calibri" panose="020F0502020204030204" pitchFamily="34" charset="0"/>
                <a:cs typeface="Calibri" panose="020F0502020204030204" pitchFamily="34" charset="0"/>
              </a:rPr>
              <a:t>Sätt </a:t>
            </a:r>
            <a:r>
              <a:rPr lang="sv-SE" dirty="0">
                <a:latin typeface="Calibri" panose="020F0502020204030204" pitchFamily="34" charset="0"/>
                <a:cs typeface="Calibri" panose="020F0502020204030204" pitchFamily="34" charset="0"/>
              </a:rPr>
              <a:t>upp </a:t>
            </a:r>
            <a:r>
              <a:rPr lang="sv-SE" dirty="0" smtClean="0">
                <a:solidFill>
                  <a:srgbClr val="008EAA"/>
                </a:solidFill>
                <a:latin typeface="Calibri" panose="020F0502020204030204" pitchFamily="34" charset="0"/>
                <a:cs typeface="Calibri" panose="020F0502020204030204" pitchFamily="34" charset="0"/>
              </a:rPr>
              <a:t>målsättningar</a:t>
            </a:r>
            <a:r>
              <a:rPr lang="sv-SE" dirty="0" smtClean="0">
                <a:latin typeface="Calibri" panose="020F0502020204030204" pitchFamily="34" charset="0"/>
                <a:cs typeface="Calibri" panose="020F0502020204030204" pitchFamily="34" charset="0"/>
              </a:rPr>
              <a:t> </a:t>
            </a:r>
            <a:r>
              <a:rPr lang="sv-SE" dirty="0">
                <a:latin typeface="Calibri" panose="020F0502020204030204" pitchFamily="34" charset="0"/>
                <a:cs typeface="Calibri" panose="020F0502020204030204" pitchFamily="34" charset="0"/>
              </a:rPr>
              <a:t>för ”det perfekta </a:t>
            </a:r>
            <a:r>
              <a:rPr lang="sv-SE" dirty="0" smtClean="0">
                <a:latin typeface="Calibri" panose="020F0502020204030204" pitchFamily="34" charset="0"/>
                <a:cs typeface="Calibri" panose="020F0502020204030204" pitchFamily="34" charset="0"/>
              </a:rPr>
              <a:t>loppet”</a:t>
            </a:r>
          </a:p>
          <a:p>
            <a:pPr>
              <a:lnSpc>
                <a:spcPct val="100000"/>
              </a:lnSpc>
            </a:pPr>
            <a:r>
              <a:rPr lang="sv-SE" dirty="0" smtClean="0">
                <a:latin typeface="Calibri" panose="020F0502020204030204" pitchFamily="34" charset="0"/>
                <a:cs typeface="Calibri" panose="020F0502020204030204" pitchFamily="34" charset="0"/>
              </a:rPr>
              <a:t>Träna </a:t>
            </a:r>
            <a:r>
              <a:rPr lang="sv-SE" dirty="0">
                <a:solidFill>
                  <a:srgbClr val="008EAA"/>
                </a:solidFill>
                <a:latin typeface="Calibri" panose="020F0502020204030204" pitchFamily="34" charset="0"/>
                <a:cs typeface="Calibri" panose="020F0502020204030204" pitchFamily="34" charset="0"/>
              </a:rPr>
              <a:t>som du vill </a:t>
            </a:r>
            <a:r>
              <a:rPr lang="sv-SE" dirty="0" smtClean="0">
                <a:solidFill>
                  <a:srgbClr val="008EAA"/>
                </a:solidFill>
                <a:latin typeface="Calibri" panose="020F0502020204030204" pitchFamily="34" charset="0"/>
                <a:cs typeface="Calibri" panose="020F0502020204030204" pitchFamily="34" charset="0"/>
              </a:rPr>
              <a:t>tävla</a:t>
            </a:r>
            <a:r>
              <a:rPr lang="sv-SE" dirty="0" smtClean="0">
                <a:latin typeface="Calibri" panose="020F0502020204030204" pitchFamily="34" charset="0"/>
                <a:cs typeface="Calibri" panose="020F0502020204030204" pitchFamily="34" charset="0"/>
              </a:rPr>
              <a:t> i olika delar av ditt lopp:</a:t>
            </a:r>
            <a:endParaRPr lang="sv-SE" dirty="0" smtClean="0"/>
          </a:p>
          <a:p>
            <a:pPr lvl="1">
              <a:lnSpc>
                <a:spcPct val="100000"/>
              </a:lnSpc>
              <a:buFont typeface="Wingdings" panose="05000000000000000000" pitchFamily="2" charset="2"/>
              <a:buChar char="Ø"/>
            </a:pPr>
            <a:r>
              <a:rPr lang="sv-SE" dirty="0" smtClean="0">
                <a:solidFill>
                  <a:srgbClr val="008EAA"/>
                </a:solidFill>
                <a:latin typeface="Calibri" panose="020F0502020204030204" pitchFamily="34" charset="0"/>
                <a:cs typeface="Calibri" panose="020F0502020204030204" pitchFamily="34" charset="0"/>
              </a:rPr>
              <a:t>Räkna armtag och mät frekvens </a:t>
            </a:r>
            <a:r>
              <a:rPr lang="sv-SE" dirty="0" smtClean="0">
                <a:solidFill>
                  <a:srgbClr val="008EAA"/>
                </a:solidFill>
              </a:rPr>
              <a:t>vid olika farter </a:t>
            </a:r>
            <a:r>
              <a:rPr lang="sv-SE" dirty="0" smtClean="0">
                <a:latin typeface="Calibri" panose="020F0502020204030204" pitchFamily="34" charset="0"/>
                <a:cs typeface="Calibri" panose="020F0502020204030204" pitchFamily="34" charset="0"/>
              </a:rPr>
              <a:t>under träningen. </a:t>
            </a:r>
            <a:r>
              <a:rPr lang="sv-SE" dirty="0" smtClean="0"/>
              <a:t>Försök exempelvis att simma </a:t>
            </a:r>
            <a:r>
              <a:rPr lang="sv-SE" dirty="0"/>
              <a:t>lika fort eller snabbare och samtidigt ta färre (eller lika många) armtag per </a:t>
            </a:r>
            <a:r>
              <a:rPr lang="sv-SE" dirty="0" smtClean="0"/>
              <a:t>längd. </a:t>
            </a:r>
            <a:r>
              <a:rPr lang="sv-SE" dirty="0" smtClean="0">
                <a:latin typeface="Calibri" panose="020F0502020204030204" pitchFamily="34" charset="0"/>
                <a:cs typeface="Calibri" panose="020F0502020204030204" pitchFamily="34" charset="0"/>
              </a:rPr>
              <a:t>Jobba </a:t>
            </a:r>
            <a:r>
              <a:rPr lang="sv-SE" dirty="0">
                <a:latin typeface="Calibri" panose="020F0502020204030204" pitchFamily="34" charset="0"/>
                <a:cs typeface="Calibri" panose="020F0502020204030204" pitchFamily="34" charset="0"/>
              </a:rPr>
              <a:t>med rätt balans mellan </a:t>
            </a:r>
            <a:r>
              <a:rPr lang="sv-SE" dirty="0" smtClean="0">
                <a:solidFill>
                  <a:srgbClr val="008EAA"/>
                </a:solidFill>
                <a:latin typeface="Calibri" panose="020F0502020204030204" pitchFamily="34" charset="0"/>
                <a:cs typeface="Calibri" panose="020F0502020204030204" pitchFamily="34" charset="0"/>
              </a:rPr>
              <a:t>armtagsfrekvens </a:t>
            </a:r>
            <a:r>
              <a:rPr lang="sv-SE" dirty="0">
                <a:solidFill>
                  <a:srgbClr val="008EAA"/>
                </a:solidFill>
                <a:latin typeface="Calibri" panose="020F0502020204030204" pitchFamily="34" charset="0"/>
                <a:cs typeface="Calibri" panose="020F0502020204030204" pitchFamily="34" charset="0"/>
              </a:rPr>
              <a:t>och </a:t>
            </a:r>
            <a:r>
              <a:rPr lang="sv-SE" dirty="0" smtClean="0">
                <a:solidFill>
                  <a:srgbClr val="008EAA"/>
                </a:solidFill>
                <a:latin typeface="Calibri" panose="020F0502020204030204" pitchFamily="34" charset="0"/>
                <a:cs typeface="Calibri" panose="020F0502020204030204" pitchFamily="34" charset="0"/>
              </a:rPr>
              <a:t>längd per armtagscykel.</a:t>
            </a:r>
            <a:endParaRPr lang="sv-SE" dirty="0">
              <a:solidFill>
                <a:srgbClr val="008EAA"/>
              </a:solidFill>
              <a:latin typeface="Calibri" panose="020F0502020204030204" pitchFamily="34" charset="0"/>
              <a:cs typeface="Calibri" panose="020F0502020204030204" pitchFamily="34" charset="0"/>
            </a:endParaRPr>
          </a:p>
          <a:p>
            <a:pPr lvl="1">
              <a:lnSpc>
                <a:spcPct val="100000"/>
              </a:lnSpc>
              <a:buFont typeface="Wingdings" panose="05000000000000000000" pitchFamily="2" charset="2"/>
              <a:buChar char="Ø"/>
            </a:pPr>
            <a:r>
              <a:rPr lang="sv-SE" dirty="0">
                <a:latin typeface="Calibri" panose="020F0502020204030204" pitchFamily="34" charset="0"/>
                <a:cs typeface="Calibri" panose="020F0502020204030204" pitchFamily="34" charset="0"/>
              </a:rPr>
              <a:t>Ta fram </a:t>
            </a:r>
            <a:r>
              <a:rPr lang="sv-SE" dirty="0" smtClean="0">
                <a:latin typeface="Calibri" panose="020F0502020204030204" pitchFamily="34" charset="0"/>
                <a:cs typeface="Calibri" panose="020F0502020204030204" pitchFamily="34" charset="0"/>
              </a:rPr>
              <a:t>en </a:t>
            </a:r>
            <a:r>
              <a:rPr lang="sv-SE" dirty="0" smtClean="0">
                <a:solidFill>
                  <a:srgbClr val="008EAA"/>
                </a:solidFill>
                <a:latin typeface="Calibri" panose="020F0502020204030204" pitchFamily="34" charset="0"/>
                <a:cs typeface="Calibri" panose="020F0502020204030204" pitchFamily="34" charset="0"/>
              </a:rPr>
              <a:t>tävlingsstrategi</a:t>
            </a:r>
            <a:r>
              <a:rPr lang="sv-SE" dirty="0" smtClean="0">
                <a:latin typeface="Calibri" panose="020F0502020204030204" pitchFamily="34" charset="0"/>
                <a:cs typeface="Calibri" panose="020F0502020204030204" pitchFamily="34" charset="0"/>
              </a:rPr>
              <a:t> </a:t>
            </a:r>
            <a:r>
              <a:rPr lang="sv-SE" dirty="0">
                <a:latin typeface="Calibri" panose="020F0502020204030204" pitchFamily="34" charset="0"/>
                <a:cs typeface="Calibri" panose="020F0502020204030204" pitchFamily="34" charset="0"/>
              </a:rPr>
              <a:t>för dig </a:t>
            </a:r>
            <a:r>
              <a:rPr lang="sv-SE" dirty="0" smtClean="0">
                <a:latin typeface="Calibri" panose="020F0502020204030204" pitchFamily="34" charset="0"/>
                <a:cs typeface="Calibri" panose="020F0502020204030204" pitchFamily="34" charset="0"/>
              </a:rPr>
              <a:t>själv och </a:t>
            </a:r>
            <a:r>
              <a:rPr lang="sv-SE" dirty="0">
                <a:solidFill>
                  <a:srgbClr val="008EAA"/>
                </a:solidFill>
                <a:latin typeface="Calibri" panose="020F0502020204030204" pitchFamily="34" charset="0"/>
                <a:cs typeface="Calibri" panose="020F0502020204030204" pitchFamily="34" charset="0"/>
              </a:rPr>
              <a:t>träna på din strategi</a:t>
            </a:r>
          </a:p>
          <a:p>
            <a:pPr>
              <a:lnSpc>
                <a:spcPct val="100000"/>
              </a:lnSpc>
            </a:pPr>
            <a:r>
              <a:rPr lang="sv-SE" dirty="0" smtClean="0"/>
              <a:t>Förbättra </a:t>
            </a:r>
            <a:r>
              <a:rPr lang="sv-SE" dirty="0"/>
              <a:t>din </a:t>
            </a:r>
            <a:r>
              <a:rPr lang="sv-SE" dirty="0">
                <a:solidFill>
                  <a:srgbClr val="008EAA"/>
                </a:solidFill>
              </a:rPr>
              <a:t>start- och </a:t>
            </a:r>
            <a:r>
              <a:rPr lang="sv-SE" dirty="0" smtClean="0">
                <a:solidFill>
                  <a:srgbClr val="008EAA"/>
                </a:solidFill>
              </a:rPr>
              <a:t>vändningshastighet</a:t>
            </a:r>
          </a:p>
          <a:p>
            <a:pPr>
              <a:lnSpc>
                <a:spcPct val="100000"/>
              </a:lnSpc>
            </a:pPr>
            <a:r>
              <a:rPr lang="sv-SE" dirty="0" smtClean="0"/>
              <a:t>Träna på att behålla </a:t>
            </a:r>
            <a:r>
              <a:rPr lang="sv-SE" dirty="0" smtClean="0">
                <a:solidFill>
                  <a:srgbClr val="008EAA"/>
                </a:solidFill>
              </a:rPr>
              <a:t>samma</a:t>
            </a:r>
            <a:r>
              <a:rPr lang="sv-SE" dirty="0" smtClean="0"/>
              <a:t> </a:t>
            </a:r>
            <a:r>
              <a:rPr lang="sv-SE" dirty="0" smtClean="0">
                <a:solidFill>
                  <a:srgbClr val="008EAA"/>
                </a:solidFill>
              </a:rPr>
              <a:t>armtagsfrekvens</a:t>
            </a:r>
            <a:r>
              <a:rPr lang="sv-SE" dirty="0" smtClean="0"/>
              <a:t> (FQ), </a:t>
            </a:r>
            <a:r>
              <a:rPr lang="sv-SE" dirty="0" err="1" smtClean="0">
                <a:solidFill>
                  <a:srgbClr val="008EAA"/>
                </a:solidFill>
              </a:rPr>
              <a:t>simhastighet</a:t>
            </a:r>
            <a:r>
              <a:rPr lang="sv-SE" dirty="0" smtClean="0"/>
              <a:t> (v) och </a:t>
            </a:r>
            <a:r>
              <a:rPr lang="sv-SE" dirty="0" smtClean="0">
                <a:solidFill>
                  <a:srgbClr val="008EAA"/>
                </a:solidFill>
              </a:rPr>
              <a:t>längd per armtagscykel</a:t>
            </a:r>
            <a:r>
              <a:rPr lang="sv-SE" dirty="0" smtClean="0"/>
              <a:t> (SL) under hela tävlingsdistansen.</a:t>
            </a:r>
            <a:endParaRPr lang="sv-SE" dirty="0"/>
          </a:p>
          <a:p>
            <a:endParaRPr lang="sv-SE" dirty="0"/>
          </a:p>
          <a:p>
            <a:endParaRPr lang="sv-SE" dirty="0"/>
          </a:p>
        </p:txBody>
      </p:sp>
    </p:spTree>
    <p:extLst>
      <p:ext uri="{BB962C8B-B14F-4D97-AF65-F5344CB8AC3E}">
        <p14:creationId xmlns:p14="http://schemas.microsoft.com/office/powerpoint/2010/main" val="853098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Autofit/>
          </a:bodyPr>
          <a:lstStyle/>
          <a:p>
            <a:pPr>
              <a:lnSpc>
                <a:spcPct val="120000"/>
              </a:lnSpc>
            </a:pPr>
            <a:r>
              <a:rPr lang="sv-SE" sz="1900" dirty="0" smtClean="0"/>
              <a:t>Låt någon av dina simmarkompisar filma ett av dina lopp på träning eller tävling. Testa att </a:t>
            </a:r>
            <a:r>
              <a:rPr lang="sv-SE" sz="1900" dirty="0"/>
              <a:t>göra en tävlingsanalys </a:t>
            </a:r>
            <a:r>
              <a:rPr lang="sv-SE" sz="1900" dirty="0" smtClean="0"/>
              <a:t>genom att använda </a:t>
            </a:r>
            <a:r>
              <a:rPr lang="sv-SE" sz="1900" dirty="0"/>
              <a:t>ett tidtagarur med </a:t>
            </a:r>
            <a:r>
              <a:rPr lang="sv-SE" sz="1900" dirty="0" smtClean="0"/>
              <a:t>frekvensmätning (av armtagscykler) samt </a:t>
            </a:r>
            <a:r>
              <a:rPr lang="sv-SE" sz="1900" dirty="0"/>
              <a:t>ett kalkylark i datorn</a:t>
            </a:r>
            <a:r>
              <a:rPr lang="sv-SE" sz="1900" dirty="0" smtClean="0"/>
              <a:t>. Skriv in tider respektive frekvenser på alla delar i ditt lopp. Använd linmarkörer för att se var de olika meterangivelserna är. Ha hela tiden samma referenspunkter (exempelvis huvudet och högerhanden).</a:t>
            </a:r>
            <a:endParaRPr lang="sv-SE" sz="1900" dirty="0"/>
          </a:p>
          <a:p>
            <a:pPr>
              <a:lnSpc>
                <a:spcPct val="120000"/>
              </a:lnSpc>
            </a:pPr>
            <a:endParaRPr lang="sv-SE" sz="1900" dirty="0" smtClean="0"/>
          </a:p>
          <a:p>
            <a:pPr>
              <a:lnSpc>
                <a:spcPct val="120000"/>
              </a:lnSpc>
            </a:pPr>
            <a:r>
              <a:rPr lang="sv-SE" sz="1900" dirty="0" smtClean="0"/>
              <a:t>Se </a:t>
            </a:r>
            <a:r>
              <a:rPr lang="sv-SE" sz="1900" dirty="0"/>
              <a:t>exempel nedan för 50m och 25m bassäng (Google Kalkylark</a:t>
            </a:r>
            <a:r>
              <a:rPr lang="sv-SE" sz="1900" dirty="0" smtClean="0"/>
              <a:t>):</a:t>
            </a:r>
          </a:p>
          <a:p>
            <a:pPr>
              <a:lnSpc>
                <a:spcPct val="120000"/>
              </a:lnSpc>
            </a:pPr>
            <a:r>
              <a:rPr lang="sv-SE" sz="1900" dirty="0" smtClean="0">
                <a:latin typeface="Calibri" panose="020F0502020204030204" pitchFamily="34" charset="0"/>
                <a:cs typeface="Calibri" panose="020F0502020204030204" pitchFamily="34" charset="0"/>
                <a:hlinkClick r:id="rId2"/>
              </a:rPr>
              <a:t>Exempelmall </a:t>
            </a:r>
            <a:r>
              <a:rPr lang="sv-SE" sz="1900" dirty="0">
                <a:latin typeface="Calibri" panose="020F0502020204030204" pitchFamily="34" charset="0"/>
                <a:cs typeface="Calibri" panose="020F0502020204030204" pitchFamily="34" charset="0"/>
                <a:hlinkClick r:id="rId2"/>
              </a:rPr>
              <a:t>för enkel tävlingsanalys i 50m </a:t>
            </a:r>
            <a:r>
              <a:rPr lang="sv-SE" sz="1900" dirty="0" smtClean="0">
                <a:latin typeface="Calibri" panose="020F0502020204030204" pitchFamily="34" charset="0"/>
                <a:cs typeface="Calibri" panose="020F0502020204030204" pitchFamily="34" charset="0"/>
                <a:hlinkClick r:id="rId2"/>
              </a:rPr>
              <a:t>bassäng</a:t>
            </a:r>
            <a:endParaRPr lang="sv-SE" sz="1900" dirty="0" smtClean="0">
              <a:latin typeface="Calibri" panose="020F0502020204030204" pitchFamily="34" charset="0"/>
              <a:cs typeface="Calibri" panose="020F0502020204030204" pitchFamily="34" charset="0"/>
            </a:endParaRPr>
          </a:p>
          <a:p>
            <a:pPr>
              <a:lnSpc>
                <a:spcPct val="120000"/>
              </a:lnSpc>
            </a:pPr>
            <a:r>
              <a:rPr lang="sv-SE" sz="1900" dirty="0" smtClean="0">
                <a:latin typeface="Calibri" panose="020F0502020204030204" pitchFamily="34" charset="0"/>
                <a:cs typeface="Calibri" panose="020F0502020204030204" pitchFamily="34" charset="0"/>
                <a:hlinkClick r:id="rId3"/>
              </a:rPr>
              <a:t>Exempelmall </a:t>
            </a:r>
            <a:r>
              <a:rPr lang="sv-SE" sz="1900" dirty="0">
                <a:latin typeface="Calibri" panose="020F0502020204030204" pitchFamily="34" charset="0"/>
                <a:cs typeface="Calibri" panose="020F0502020204030204" pitchFamily="34" charset="0"/>
                <a:hlinkClick r:id="rId3"/>
              </a:rPr>
              <a:t>för enkel tävlingsanalys i 25m bassäng</a:t>
            </a:r>
            <a:endParaRPr lang="sv-SE" sz="1900" dirty="0">
              <a:latin typeface="Calibri" panose="020F0502020204030204" pitchFamily="34" charset="0"/>
              <a:cs typeface="Calibri" panose="020F0502020204030204" pitchFamily="34" charset="0"/>
              <a:hlinkClick r:id="rId2"/>
            </a:endParaRPr>
          </a:p>
        </p:txBody>
      </p:sp>
    </p:spTree>
    <p:extLst>
      <p:ext uri="{BB962C8B-B14F-4D97-AF65-F5344CB8AC3E}">
        <p14:creationId xmlns:p14="http://schemas.microsoft.com/office/powerpoint/2010/main" val="183847924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pPr marL="457200" indent="-457200">
              <a:buFont typeface="Arial" panose="020B0604020202020204" pitchFamily="34" charset="0"/>
              <a:buChar char="•"/>
            </a:pPr>
            <a:r>
              <a:rPr lang="sv-SE" dirty="0"/>
              <a:t>Karriärplan för Simidrottare</a:t>
            </a:r>
          </a:p>
          <a:p>
            <a:pPr marL="457200" indent="-457200">
              <a:buFont typeface="Arial" panose="020B0604020202020204" pitchFamily="34" charset="0"/>
              <a:buChar char="•"/>
            </a:pPr>
            <a:r>
              <a:rPr lang="sv-SE" dirty="0"/>
              <a:t>Lyckade </a:t>
            </a:r>
            <a:r>
              <a:rPr lang="sv-SE" dirty="0" smtClean="0"/>
              <a:t>karriärövergångar</a:t>
            </a:r>
          </a:p>
        </p:txBody>
      </p:sp>
      <p:sp>
        <p:nvSpPr>
          <p:cNvPr id="3" name="Rubrik 2"/>
          <p:cNvSpPr>
            <a:spLocks noGrp="1"/>
          </p:cNvSpPr>
          <p:nvPr>
            <p:ph type="ctrTitle"/>
          </p:nvPr>
        </p:nvSpPr>
        <p:spPr/>
        <p:txBody>
          <a:bodyPr>
            <a:normAutofit/>
          </a:bodyPr>
          <a:lstStyle/>
          <a:p>
            <a:r>
              <a:rPr lang="sv-SE" dirty="0" smtClean="0"/>
              <a:t>Karriärplan och karriärövergångar</a:t>
            </a:r>
            <a:endParaRPr lang="sv-SE" dirty="0"/>
          </a:p>
        </p:txBody>
      </p:sp>
    </p:spTree>
    <p:extLst>
      <p:ext uri="{BB962C8B-B14F-4D97-AF65-F5344CB8AC3E}">
        <p14:creationId xmlns:p14="http://schemas.microsoft.com/office/powerpoint/2010/main" val="6864377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Karriärplan för Simidrottare</a:t>
            </a:r>
            <a:endParaRPr lang="sv-SE" dirty="0"/>
          </a:p>
        </p:txBody>
      </p:sp>
      <p:sp>
        <p:nvSpPr>
          <p:cNvPr id="3" name="Platshållare för text 2"/>
          <p:cNvSpPr>
            <a:spLocks noGrp="1"/>
          </p:cNvSpPr>
          <p:nvPr>
            <p:ph type="body" sz="quarter" idx="11"/>
          </p:nvPr>
        </p:nvSpPr>
        <p:spPr/>
        <p:txBody>
          <a:bodyPr/>
          <a:lstStyle/>
          <a:p>
            <a:r>
              <a:rPr lang="sv-SE" sz="2000" dirty="0" smtClean="0"/>
              <a:t>För att få en långsiktig utveckling är en karriärplan</a:t>
            </a:r>
            <a:r>
              <a:rPr lang="sv-SE" sz="2000" dirty="0"/>
              <a:t> ett bra </a:t>
            </a:r>
            <a:r>
              <a:rPr lang="sv-SE" sz="2000" dirty="0">
                <a:solidFill>
                  <a:srgbClr val="008EAA"/>
                </a:solidFill>
              </a:rPr>
              <a:t>verktyg</a:t>
            </a:r>
            <a:r>
              <a:rPr lang="sv-SE" sz="2000" dirty="0" smtClean="0"/>
              <a:t>, i vilken du </a:t>
            </a:r>
            <a:r>
              <a:rPr lang="sv-SE" sz="2000" dirty="0" smtClean="0">
                <a:solidFill>
                  <a:srgbClr val="008EAA"/>
                </a:solidFill>
              </a:rPr>
              <a:t>tar hänsyn till olika övergångar</a:t>
            </a:r>
            <a:r>
              <a:rPr lang="sv-SE" sz="2000" dirty="0" smtClean="0"/>
              <a:t> i livet, som kan </a:t>
            </a:r>
            <a:r>
              <a:rPr lang="sv-SE" sz="2000" dirty="0" smtClean="0">
                <a:solidFill>
                  <a:srgbClr val="008EAA"/>
                </a:solidFill>
              </a:rPr>
              <a:t>påverka ditt simidrottande</a:t>
            </a:r>
            <a:r>
              <a:rPr lang="sv-SE" sz="2000" dirty="0" smtClean="0"/>
              <a:t>.</a:t>
            </a:r>
          </a:p>
          <a:p>
            <a:r>
              <a:rPr lang="sv-SE" sz="2000" dirty="0" smtClean="0"/>
              <a:t>Det kan vara både </a:t>
            </a:r>
            <a:r>
              <a:rPr lang="sv-SE" sz="2000" dirty="0" smtClean="0">
                <a:solidFill>
                  <a:srgbClr val="008EAA"/>
                </a:solidFill>
              </a:rPr>
              <a:t>simidrottsspecifika</a:t>
            </a:r>
            <a:r>
              <a:rPr lang="sv-SE" sz="2000" dirty="0" smtClean="0"/>
              <a:t>, men </a:t>
            </a:r>
            <a:r>
              <a:rPr lang="sv-SE" sz="2000" dirty="0" smtClean="0">
                <a:solidFill>
                  <a:srgbClr val="008EAA"/>
                </a:solidFill>
              </a:rPr>
              <a:t>också övriga övergångar</a:t>
            </a:r>
            <a:r>
              <a:rPr lang="sv-SE" sz="2000" dirty="0" smtClean="0"/>
              <a:t>, exempelvis </a:t>
            </a:r>
            <a:r>
              <a:rPr lang="sv-SE" sz="2000" dirty="0"/>
              <a:t>bytet från högstadiet till </a:t>
            </a:r>
            <a:r>
              <a:rPr lang="sv-SE" sz="2000" dirty="0" smtClean="0"/>
              <a:t>gymnasiet.</a:t>
            </a:r>
          </a:p>
          <a:p>
            <a:r>
              <a:rPr lang="sv-SE" sz="2000" dirty="0" smtClean="0"/>
              <a:t>Nedan ser du en </a:t>
            </a:r>
            <a:r>
              <a:rPr lang="sv-SE" sz="2000" dirty="0" smtClean="0">
                <a:solidFill>
                  <a:srgbClr val="008EAA"/>
                </a:solidFill>
              </a:rPr>
              <a:t>modell över olika övergångar och dess innehåll</a:t>
            </a:r>
            <a:r>
              <a:rPr lang="sv-SE" sz="2000" dirty="0" smtClean="0"/>
              <a:t>. Modellen beskriver </a:t>
            </a:r>
            <a:r>
              <a:rPr lang="sv-SE" sz="2000" dirty="0"/>
              <a:t>fyra nivåer, men naturligtvis finns det </a:t>
            </a:r>
            <a:r>
              <a:rPr lang="sv-SE" sz="2000" dirty="0">
                <a:solidFill>
                  <a:srgbClr val="008EAA"/>
                </a:solidFill>
              </a:rPr>
              <a:t>även andra delar</a:t>
            </a:r>
            <a:r>
              <a:rPr lang="sv-SE" sz="2000" dirty="0"/>
              <a:t> i </a:t>
            </a:r>
            <a:r>
              <a:rPr lang="sv-SE" sz="2000" dirty="0" smtClean="0"/>
              <a:t>ditt liv som påverkar dig som människa och din utveckling inom simidrotten.</a:t>
            </a:r>
          </a:p>
          <a:p>
            <a:endParaRPr lang="sv-SE" sz="2000" dirty="0"/>
          </a:p>
          <a:p>
            <a:endParaRPr lang="sv-SE" sz="2000" dirty="0" smtClean="0"/>
          </a:p>
          <a:p>
            <a:endParaRPr lang="sv-SE" sz="2000" dirty="0"/>
          </a:p>
          <a:p>
            <a:endParaRPr lang="sv-SE" sz="2000" dirty="0" smtClean="0"/>
          </a:p>
          <a:p>
            <a:endParaRPr lang="sv-SE" sz="2000" dirty="0"/>
          </a:p>
          <a:p>
            <a:endParaRPr lang="sv-SE" sz="2000" dirty="0" smtClean="0"/>
          </a:p>
          <a:p>
            <a:endParaRPr lang="sv-SE" sz="2000" dirty="0"/>
          </a:p>
          <a:p>
            <a:pPr marL="0" indent="0">
              <a:buNone/>
            </a:pPr>
            <a:endParaRPr lang="sv-SE" sz="2000" dirty="0" smtClean="0"/>
          </a:p>
          <a:p>
            <a:endParaRPr lang="sv-SE" sz="2000" dirty="0" smtClean="0">
              <a:solidFill>
                <a:srgbClr val="FF0000"/>
              </a:solidFill>
            </a:endParaRPr>
          </a:p>
          <a:p>
            <a:endParaRPr lang="sv-SE" sz="2000" dirty="0" smtClean="0"/>
          </a:p>
          <a:p>
            <a:endParaRPr lang="sv-SE" sz="2000" dirty="0" smtClean="0">
              <a:solidFill>
                <a:srgbClr val="FF0000"/>
              </a:solidFill>
            </a:endParaRPr>
          </a:p>
          <a:p>
            <a:endParaRPr lang="sv-SE" dirty="0"/>
          </a:p>
        </p:txBody>
      </p:sp>
      <p:pic>
        <p:nvPicPr>
          <p:cNvPr id="5" name="Bildobjekt 4"/>
          <p:cNvPicPr>
            <a:picLocks noChangeAspect="1"/>
          </p:cNvPicPr>
          <p:nvPr/>
        </p:nvPicPr>
        <p:blipFill>
          <a:blip r:embed="rId2"/>
          <a:stretch>
            <a:fillRect/>
          </a:stretch>
        </p:blipFill>
        <p:spPr>
          <a:xfrm>
            <a:off x="1793709" y="3623574"/>
            <a:ext cx="4590889" cy="2194002"/>
          </a:xfrm>
          <a:prstGeom prst="rect">
            <a:avLst/>
          </a:prstGeom>
        </p:spPr>
      </p:pic>
    </p:spTree>
    <p:extLst>
      <p:ext uri="{BB962C8B-B14F-4D97-AF65-F5344CB8AC3E}">
        <p14:creationId xmlns:p14="http://schemas.microsoft.com/office/powerpoint/2010/main" val="386477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subTnLst>
                                    <p:animClr clrSpc="rgb" dir="cw">
                                      <p:cBhvr override="childStyle">
                                        <p:cTn dur="1" fill="hold" display="0" masterRel="nextClick" afterEffect="1"/>
                                        <p:tgtEl>
                                          <p:spTgt spid="5"/>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ctrTitle"/>
          </p:nvPr>
        </p:nvSpPr>
        <p:spPr/>
        <p:txBody>
          <a:bodyPr>
            <a:normAutofit/>
          </a:bodyPr>
          <a:lstStyle/>
          <a:p>
            <a:r>
              <a:rPr lang="sv-SE" dirty="0" smtClean="0"/>
              <a:t>Lyckade karriärövergångar</a:t>
            </a:r>
            <a:endParaRPr lang="sv-SE" dirty="0"/>
          </a:p>
        </p:txBody>
      </p:sp>
      <p:sp>
        <p:nvSpPr>
          <p:cNvPr id="9" name="Platshållare för text 8"/>
          <p:cNvSpPr>
            <a:spLocks noGrp="1"/>
          </p:cNvSpPr>
          <p:nvPr>
            <p:ph type="body" sz="quarter" idx="11"/>
          </p:nvPr>
        </p:nvSpPr>
        <p:spPr/>
        <p:txBody>
          <a:bodyPr/>
          <a:lstStyle/>
          <a:p>
            <a:pPr marL="0" indent="0">
              <a:buNone/>
            </a:pPr>
            <a:r>
              <a:rPr lang="sv-SE" dirty="0" smtClean="0"/>
              <a:t>Nedan </a:t>
            </a:r>
            <a:r>
              <a:rPr lang="sv-SE" dirty="0"/>
              <a:t>anges tio korta punkter för lyckade </a:t>
            </a:r>
            <a:r>
              <a:rPr lang="sv-SE" dirty="0" smtClean="0"/>
              <a:t>karriärövergångar:</a:t>
            </a:r>
            <a:endParaRPr lang="sv-SE" dirty="0"/>
          </a:p>
        </p:txBody>
      </p:sp>
      <p:pic>
        <p:nvPicPr>
          <p:cNvPr id="5" name="Bildobjekt 4"/>
          <p:cNvPicPr>
            <a:picLocks noChangeAspect="1"/>
          </p:cNvPicPr>
          <p:nvPr/>
        </p:nvPicPr>
        <p:blipFill>
          <a:blip r:embed="rId2"/>
          <a:stretch>
            <a:fillRect/>
          </a:stretch>
        </p:blipFill>
        <p:spPr>
          <a:xfrm>
            <a:off x="1475512" y="1967791"/>
            <a:ext cx="4515737" cy="4474200"/>
          </a:xfrm>
          <a:prstGeom prst="rect">
            <a:avLst/>
          </a:prstGeom>
        </p:spPr>
      </p:pic>
    </p:spTree>
    <p:extLst>
      <p:ext uri="{BB962C8B-B14F-4D97-AF65-F5344CB8AC3E}">
        <p14:creationId xmlns:p14="http://schemas.microsoft.com/office/powerpoint/2010/main" val="188623696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lnSpcReduction="10000"/>
          </a:bodyPr>
          <a:lstStyle/>
          <a:p>
            <a:r>
              <a:rPr lang="sv-SE" dirty="0" smtClean="0"/>
              <a:t>Gör en långsiktig karriärplan som inkluderar </a:t>
            </a:r>
            <a:r>
              <a:rPr lang="sv-SE" dirty="0"/>
              <a:t>inte bara planering </a:t>
            </a:r>
            <a:r>
              <a:rPr lang="sv-SE" dirty="0" smtClean="0"/>
              <a:t>av simidrotten, </a:t>
            </a:r>
            <a:r>
              <a:rPr lang="sv-SE" dirty="0"/>
              <a:t>utan även </a:t>
            </a:r>
            <a:r>
              <a:rPr lang="sv-SE" dirty="0" smtClean="0"/>
              <a:t>tar hänsyn till helheten</a:t>
            </a:r>
            <a:r>
              <a:rPr lang="sv-SE" dirty="0"/>
              <a:t>.</a:t>
            </a:r>
          </a:p>
        </p:txBody>
      </p:sp>
      <p:sp>
        <p:nvSpPr>
          <p:cNvPr id="3" name="Rektangel 2"/>
          <p:cNvSpPr/>
          <p:nvPr/>
        </p:nvSpPr>
        <p:spPr>
          <a:xfrm>
            <a:off x="2028190" y="5865658"/>
            <a:ext cx="6218663" cy="646331"/>
          </a:xfrm>
          <a:prstGeom prst="rect">
            <a:avLst/>
          </a:prstGeom>
        </p:spPr>
        <p:txBody>
          <a:bodyPr wrap="square">
            <a:spAutoFit/>
          </a:bodyPr>
          <a:lstStyle/>
          <a:p>
            <a:r>
              <a:rPr lang="sv-SE" dirty="0">
                <a:latin typeface="Calibri" panose="020F0502020204030204" pitchFamily="34" charset="0"/>
                <a:cs typeface="Calibri" panose="020F0502020204030204" pitchFamily="34" charset="0"/>
              </a:rPr>
              <a:t>Simförbundet har tagit fram en mall för en karriärplan, vilken går att </a:t>
            </a:r>
            <a:r>
              <a:rPr lang="sv-SE" dirty="0">
                <a:latin typeface="Calibri" panose="020F0502020204030204" pitchFamily="34" charset="0"/>
                <a:cs typeface="Calibri" panose="020F0502020204030204" pitchFamily="34" charset="0"/>
                <a:hlinkClick r:id="rId2"/>
              </a:rPr>
              <a:t>ladda ner </a:t>
            </a:r>
            <a:r>
              <a:rPr lang="sv-SE" dirty="0" smtClean="0">
                <a:latin typeface="Calibri" panose="020F0502020204030204" pitchFamily="34" charset="0"/>
                <a:cs typeface="Calibri" panose="020F0502020204030204" pitchFamily="34" charset="0"/>
                <a:hlinkClick r:id="rId2"/>
              </a:rPr>
              <a:t>här…</a:t>
            </a:r>
            <a:endParaRPr lang="sv-SE"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638083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endParaRPr lang="sv-SE" dirty="0"/>
          </a:p>
        </p:txBody>
      </p:sp>
      <p:sp>
        <p:nvSpPr>
          <p:cNvPr id="3" name="Rubrik 2"/>
          <p:cNvSpPr>
            <a:spLocks noGrp="1"/>
          </p:cNvSpPr>
          <p:nvPr>
            <p:ph type="ctrTitle"/>
          </p:nvPr>
        </p:nvSpPr>
        <p:spPr/>
        <p:txBody>
          <a:bodyPr>
            <a:normAutofit/>
          </a:bodyPr>
          <a:lstStyle/>
          <a:p>
            <a:r>
              <a:rPr lang="sv-SE" dirty="0" smtClean="0"/>
              <a:t>Övningsbanker – Inspiration</a:t>
            </a:r>
            <a:endParaRPr lang="sv-SE" dirty="0"/>
          </a:p>
        </p:txBody>
      </p:sp>
    </p:spTree>
    <p:extLst>
      <p:ext uri="{BB962C8B-B14F-4D97-AF65-F5344CB8AC3E}">
        <p14:creationId xmlns:p14="http://schemas.microsoft.com/office/powerpoint/2010/main" val="3088194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normAutofit fontScale="77500" lnSpcReduction="20000"/>
          </a:bodyPr>
          <a:lstStyle/>
          <a:p>
            <a:pPr>
              <a:lnSpc>
                <a:spcPct val="110000"/>
              </a:lnSpc>
            </a:pPr>
            <a:r>
              <a:rPr lang="sv-SE" dirty="0" smtClean="0"/>
              <a:t>Vad innebär det för dig, att din simidrottsförening är medlemsstyrd? </a:t>
            </a:r>
          </a:p>
          <a:p>
            <a:pPr>
              <a:lnSpc>
                <a:spcPct val="110000"/>
              </a:lnSpc>
            </a:pPr>
            <a:endParaRPr lang="sv-SE" dirty="0"/>
          </a:p>
          <a:p>
            <a:pPr>
              <a:lnSpc>
                <a:spcPct val="110000"/>
              </a:lnSpc>
            </a:pPr>
            <a:r>
              <a:rPr lang="sv-SE" dirty="0" smtClean="0"/>
              <a:t>Hur kan du påverka din förening i olika beslut?</a:t>
            </a:r>
            <a:endParaRPr lang="sv-SE" dirty="0"/>
          </a:p>
        </p:txBody>
      </p:sp>
    </p:spTree>
    <p:extLst>
      <p:ext uri="{BB962C8B-B14F-4D97-AF65-F5344CB8AC3E}">
        <p14:creationId xmlns:p14="http://schemas.microsoft.com/office/powerpoint/2010/main" val="180544303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Övningsbanker – Inspiration</a:t>
            </a:r>
            <a:endParaRPr lang="sv-SE" dirty="0"/>
          </a:p>
        </p:txBody>
      </p:sp>
      <p:sp>
        <p:nvSpPr>
          <p:cNvPr id="10" name="Platshållare för text 2"/>
          <p:cNvSpPr>
            <a:spLocks noGrp="1"/>
          </p:cNvSpPr>
          <p:nvPr>
            <p:ph type="body" sz="quarter" idx="11"/>
          </p:nvPr>
        </p:nvSpPr>
        <p:spPr>
          <a:xfrm>
            <a:off x="1358606" y="1480524"/>
            <a:ext cx="9286389" cy="4961466"/>
          </a:xfrm>
        </p:spPr>
        <p:txBody>
          <a:bodyPr/>
          <a:lstStyle/>
          <a:p>
            <a:pPr marL="0" indent="0">
              <a:lnSpc>
                <a:spcPct val="100000"/>
              </a:lnSpc>
              <a:buNone/>
            </a:pPr>
            <a:r>
              <a:rPr lang="sv-SE" sz="1600" b="1" dirty="0" smtClean="0"/>
              <a:t>Landträning</a:t>
            </a:r>
            <a:endParaRPr lang="sv-SE" sz="1600" b="1" dirty="0">
              <a:hlinkClick r:id="rId3"/>
            </a:endParaRPr>
          </a:p>
          <a:p>
            <a:pPr>
              <a:lnSpc>
                <a:spcPct val="100000"/>
              </a:lnSpc>
            </a:pPr>
            <a:r>
              <a:rPr lang="sv-SE" sz="1400" dirty="0" smtClean="0">
                <a:hlinkClick r:id="rId4"/>
              </a:rPr>
              <a:t>Övningsbank landträning - Simidrott mer för fler</a:t>
            </a:r>
            <a:endParaRPr lang="sv-SE" sz="1400" dirty="0" smtClean="0"/>
          </a:p>
          <a:p>
            <a:pPr lvl="1">
              <a:lnSpc>
                <a:spcPct val="100000"/>
              </a:lnSpc>
              <a:spcBef>
                <a:spcPts val="0"/>
              </a:spcBef>
            </a:pPr>
            <a:r>
              <a:rPr lang="sv-SE" sz="1200" dirty="0" smtClean="0"/>
              <a:t>Övningsbank med beskrivningar av ca 50 grundläggande landträningsövningar, i olika nivåer, kopplade till simidrott.</a:t>
            </a:r>
            <a:endParaRPr lang="sv-SE" sz="1200" dirty="0" smtClean="0">
              <a:hlinkClick r:id="rId5"/>
            </a:endParaRPr>
          </a:p>
          <a:p>
            <a:pPr>
              <a:lnSpc>
                <a:spcPct val="100000"/>
              </a:lnSpc>
            </a:pPr>
            <a:r>
              <a:rPr lang="sv-SE" sz="1400" dirty="0" smtClean="0">
                <a:hlinkClick r:id="rId5"/>
              </a:rPr>
              <a:t>Landträningsmaterial – Träningsbank Simning</a:t>
            </a:r>
            <a:endParaRPr lang="sv-SE" sz="1400" dirty="0" smtClean="0"/>
          </a:p>
          <a:p>
            <a:pPr lvl="1">
              <a:lnSpc>
                <a:spcPct val="100000"/>
              </a:lnSpc>
              <a:spcBef>
                <a:spcPts val="0"/>
              </a:spcBef>
            </a:pPr>
            <a:r>
              <a:rPr lang="sv-SE" sz="1200" dirty="0" smtClean="0"/>
              <a:t>Grundläggande </a:t>
            </a:r>
            <a:r>
              <a:rPr lang="sv-SE" sz="1200" dirty="0"/>
              <a:t>styrka- och rörlighetsövningar som är framtagna i ett skadeförebyggande syfte. </a:t>
            </a:r>
            <a:r>
              <a:rPr lang="sv-SE" sz="1200" dirty="0" smtClean="0"/>
              <a:t>Övningarna är indelade i fyra olika nivåer. </a:t>
            </a:r>
            <a:endParaRPr lang="sv-SE" sz="1200" dirty="0" smtClean="0">
              <a:hlinkClick r:id="rId3"/>
            </a:endParaRPr>
          </a:p>
          <a:p>
            <a:pPr>
              <a:lnSpc>
                <a:spcPct val="100000"/>
              </a:lnSpc>
            </a:pPr>
            <a:r>
              <a:rPr lang="sv-SE" sz="1400" dirty="0" smtClean="0">
                <a:hlinkClick r:id="rId3"/>
              </a:rPr>
              <a:t>Grundläggande träning (Norska Olympiatoppen) </a:t>
            </a:r>
            <a:endParaRPr lang="sv-SE" sz="1400" dirty="0" smtClean="0"/>
          </a:p>
          <a:p>
            <a:pPr lvl="1">
              <a:lnSpc>
                <a:spcPct val="100000"/>
              </a:lnSpc>
              <a:spcBef>
                <a:spcPts val="0"/>
              </a:spcBef>
            </a:pPr>
            <a:r>
              <a:rPr lang="sv-SE" sz="1200" dirty="0" smtClean="0"/>
              <a:t>ca </a:t>
            </a:r>
            <a:r>
              <a:rPr lang="sv-SE" sz="1200" dirty="0"/>
              <a:t>500 videoklipp </a:t>
            </a:r>
            <a:r>
              <a:rPr lang="sv-SE" sz="1200" dirty="0" smtClean="0"/>
              <a:t>kring rörlighet</a:t>
            </a:r>
            <a:r>
              <a:rPr lang="sv-SE" sz="1200" dirty="0"/>
              <a:t>, </a:t>
            </a:r>
            <a:r>
              <a:rPr lang="sv-SE" sz="1200" dirty="0" smtClean="0"/>
              <a:t>koordination </a:t>
            </a:r>
            <a:r>
              <a:rPr lang="sv-SE" sz="1200" dirty="0"/>
              <a:t>och </a:t>
            </a:r>
            <a:r>
              <a:rPr lang="sv-SE" sz="1200" dirty="0" smtClean="0"/>
              <a:t>stabilitet.</a:t>
            </a:r>
          </a:p>
          <a:p>
            <a:pPr>
              <a:lnSpc>
                <a:spcPct val="100000"/>
              </a:lnSpc>
            </a:pPr>
            <a:r>
              <a:rPr lang="sv-SE" sz="1400" dirty="0" smtClean="0">
                <a:hlinkClick r:id="rId6"/>
              </a:rPr>
              <a:t>Styrkeprogrammet – Övningsarkivet (styrkeprogrammet.se</a:t>
            </a:r>
            <a:r>
              <a:rPr lang="sv-SE" sz="1400" dirty="0">
                <a:hlinkClick r:id="rId6"/>
              </a:rPr>
              <a:t>)</a:t>
            </a:r>
            <a:endParaRPr lang="sv-SE" sz="1400" dirty="0"/>
          </a:p>
          <a:p>
            <a:pPr lvl="1">
              <a:lnSpc>
                <a:spcPct val="100000"/>
              </a:lnSpc>
              <a:spcBef>
                <a:spcPts val="0"/>
              </a:spcBef>
            </a:pPr>
            <a:r>
              <a:rPr lang="sv-SE" sz="1200" dirty="0"/>
              <a:t>ca 700 videoklipp inom styrketräning, allt från kroppsvikt, fria vikter, </a:t>
            </a:r>
            <a:r>
              <a:rPr lang="sv-SE" sz="1200" dirty="0" smtClean="0"/>
              <a:t>maskiner</a:t>
            </a:r>
            <a:endParaRPr lang="sv-SE" sz="1200" dirty="0" smtClean="0">
              <a:hlinkClick r:id="rId6"/>
            </a:endParaRPr>
          </a:p>
          <a:p>
            <a:pPr>
              <a:lnSpc>
                <a:spcPct val="100000"/>
              </a:lnSpc>
            </a:pPr>
            <a:r>
              <a:rPr lang="sv-SE" sz="1400" dirty="0" smtClean="0">
                <a:hlinkClick r:id="rId7"/>
              </a:rPr>
              <a:t>Rörelsebanken (Svensk Gymnastik)</a:t>
            </a:r>
            <a:endParaRPr lang="sv-SE" sz="1400" dirty="0"/>
          </a:p>
          <a:p>
            <a:pPr lvl="1">
              <a:lnSpc>
                <a:spcPct val="100000"/>
              </a:lnSpc>
              <a:spcBef>
                <a:spcPts val="0"/>
              </a:spcBef>
            </a:pPr>
            <a:r>
              <a:rPr lang="sv-SE" sz="1200" dirty="0" smtClean="0"/>
              <a:t>ca 150 videoklipp inom grundläggande rörelsemönster. Anpassat för barn, men passar även äldre.</a:t>
            </a:r>
          </a:p>
          <a:p>
            <a:pPr marL="0" indent="0">
              <a:lnSpc>
                <a:spcPct val="100000"/>
              </a:lnSpc>
              <a:buNone/>
            </a:pPr>
            <a:endParaRPr lang="sv-SE" sz="1400" b="1" dirty="0" smtClean="0"/>
          </a:p>
          <a:p>
            <a:pPr marL="0" indent="0">
              <a:lnSpc>
                <a:spcPct val="100000"/>
              </a:lnSpc>
              <a:buNone/>
            </a:pPr>
            <a:r>
              <a:rPr lang="sv-SE" sz="1600" b="1" dirty="0" smtClean="0"/>
              <a:t>Simidrott</a:t>
            </a:r>
          </a:p>
          <a:p>
            <a:pPr>
              <a:lnSpc>
                <a:spcPct val="100000"/>
              </a:lnSpc>
            </a:pPr>
            <a:r>
              <a:rPr lang="sv-SE" sz="1400" dirty="0" smtClean="0">
                <a:hlinkClick r:id="rId8"/>
              </a:rPr>
              <a:t>Övningsbank </a:t>
            </a:r>
            <a:r>
              <a:rPr lang="sv-SE" sz="1400" dirty="0">
                <a:hlinkClick r:id="rId8"/>
              </a:rPr>
              <a:t>Simidrott </a:t>
            </a:r>
            <a:r>
              <a:rPr lang="sv-SE" sz="1400" dirty="0" smtClean="0">
                <a:hlinkClick r:id="rId8"/>
              </a:rPr>
              <a:t>Mer för Fler (Svenska Simförbundet)</a:t>
            </a:r>
            <a:endParaRPr lang="sv-SE" sz="1400" dirty="0" smtClean="0"/>
          </a:p>
          <a:p>
            <a:pPr lvl="1">
              <a:lnSpc>
                <a:spcPct val="100000"/>
              </a:lnSpc>
              <a:spcBef>
                <a:spcPts val="0"/>
              </a:spcBef>
            </a:pPr>
            <a:r>
              <a:rPr lang="sv-SE" sz="1200" dirty="0" smtClean="0"/>
              <a:t>ca 150 övningar med illustrationer inom samtliga Simidrotter</a:t>
            </a:r>
          </a:p>
          <a:p>
            <a:pPr>
              <a:lnSpc>
                <a:spcPct val="100000"/>
              </a:lnSpc>
            </a:pPr>
            <a:r>
              <a:rPr lang="sv-SE" sz="1400" dirty="0" smtClean="0">
                <a:hlinkClick r:id="rId9"/>
              </a:rPr>
              <a:t>DGI – Övningsbank Simning (National </a:t>
            </a:r>
            <a:r>
              <a:rPr lang="sv-SE" sz="1400" dirty="0" err="1" smtClean="0">
                <a:hlinkClick r:id="rId9"/>
              </a:rPr>
              <a:t>Danish</a:t>
            </a:r>
            <a:r>
              <a:rPr lang="sv-SE" sz="1400" dirty="0" smtClean="0">
                <a:hlinkClick r:id="rId9"/>
              </a:rPr>
              <a:t> </a:t>
            </a:r>
            <a:r>
              <a:rPr lang="sv-SE" sz="1400" dirty="0" err="1" smtClean="0">
                <a:hlinkClick r:id="rId9"/>
              </a:rPr>
              <a:t>Performance</a:t>
            </a:r>
            <a:r>
              <a:rPr lang="sv-SE" sz="1400" dirty="0" smtClean="0">
                <a:hlinkClick r:id="rId9"/>
              </a:rPr>
              <a:t> Team)</a:t>
            </a:r>
          </a:p>
          <a:p>
            <a:pPr lvl="1">
              <a:lnSpc>
                <a:spcPct val="100000"/>
              </a:lnSpc>
              <a:spcBef>
                <a:spcPts val="0"/>
              </a:spcBef>
            </a:pPr>
            <a:r>
              <a:rPr lang="sv-SE" sz="1200" dirty="0" smtClean="0"/>
              <a:t>ca 90 videoklipp och 250 illustrationer av olika simidrottsövningar</a:t>
            </a:r>
          </a:p>
          <a:p>
            <a:pPr>
              <a:lnSpc>
                <a:spcPct val="100000"/>
              </a:lnSpc>
            </a:pPr>
            <a:r>
              <a:rPr lang="sv-SE" sz="1400" dirty="0" smtClean="0">
                <a:hlinkClick r:id="rId9"/>
              </a:rPr>
              <a:t>Övningar med filmer (Östsvenska Simförbundet)</a:t>
            </a:r>
            <a:endParaRPr lang="sv-SE" sz="1400" dirty="0" smtClean="0"/>
          </a:p>
          <a:p>
            <a:pPr lvl="1">
              <a:lnSpc>
                <a:spcPct val="100000"/>
              </a:lnSpc>
              <a:spcBef>
                <a:spcPts val="0"/>
              </a:spcBef>
            </a:pPr>
            <a:r>
              <a:rPr lang="sv-SE" sz="1200" dirty="0"/>
              <a:t>ca 150 videoklipp med övningar/progression i fjäril-, rygg-, bröst- och frisim.</a:t>
            </a:r>
          </a:p>
          <a:p>
            <a:pPr>
              <a:lnSpc>
                <a:spcPct val="100000"/>
              </a:lnSpc>
            </a:pPr>
            <a:r>
              <a:rPr lang="sv-SE" sz="1400" dirty="0" err="1" smtClean="0"/>
              <a:t>Webinars</a:t>
            </a:r>
            <a:r>
              <a:rPr lang="sv-SE" sz="1400" dirty="0" smtClean="0"/>
              <a:t> med Russel Mark från USA Swimming</a:t>
            </a:r>
          </a:p>
          <a:p>
            <a:pPr lvl="1">
              <a:lnSpc>
                <a:spcPct val="100000"/>
              </a:lnSpc>
              <a:spcBef>
                <a:spcPts val="0"/>
              </a:spcBef>
            </a:pPr>
            <a:r>
              <a:rPr lang="sv-SE" sz="1200" dirty="0">
                <a:hlinkClick r:id="rId10"/>
              </a:rPr>
              <a:t>Fjärilsim</a:t>
            </a:r>
            <a:r>
              <a:rPr lang="sv-SE" sz="1200" dirty="0"/>
              <a:t>, </a:t>
            </a:r>
            <a:r>
              <a:rPr lang="sv-SE" sz="1200" dirty="0">
                <a:hlinkClick r:id="rId11"/>
              </a:rPr>
              <a:t>Ryggsim</a:t>
            </a:r>
            <a:r>
              <a:rPr lang="sv-SE" sz="1200" dirty="0"/>
              <a:t>, </a:t>
            </a:r>
            <a:r>
              <a:rPr lang="sv-SE" sz="1200" dirty="0">
                <a:hlinkClick r:id="rId12"/>
              </a:rPr>
              <a:t>Bröstsim</a:t>
            </a:r>
            <a:r>
              <a:rPr lang="sv-SE" sz="1200" dirty="0"/>
              <a:t>, </a:t>
            </a:r>
            <a:r>
              <a:rPr lang="sv-SE" sz="1200" dirty="0">
                <a:hlinkClick r:id="rId13"/>
              </a:rPr>
              <a:t>Frisim del 1 (Armtag)</a:t>
            </a:r>
            <a:r>
              <a:rPr lang="sv-SE" sz="1200" dirty="0"/>
              <a:t>, </a:t>
            </a:r>
            <a:r>
              <a:rPr lang="sv-SE" sz="1200" dirty="0">
                <a:hlinkClick r:id="rId13"/>
              </a:rPr>
              <a:t>Frisim del 2 (Benspark, Kroppsposition, Rotation, Andning)</a:t>
            </a:r>
            <a:r>
              <a:rPr lang="sv-SE" sz="1200" dirty="0"/>
              <a:t>, </a:t>
            </a:r>
            <a:r>
              <a:rPr lang="sv-SE" sz="1200" dirty="0" err="1">
                <a:hlinkClick r:id="rId14"/>
              </a:rPr>
              <a:t>Dolphin</a:t>
            </a:r>
            <a:r>
              <a:rPr lang="sv-SE" sz="1200" dirty="0">
                <a:hlinkClick r:id="rId14"/>
              </a:rPr>
              <a:t> </a:t>
            </a:r>
            <a:r>
              <a:rPr lang="sv-SE" sz="1200" dirty="0" err="1" smtClean="0">
                <a:hlinkClick r:id="rId14"/>
              </a:rPr>
              <a:t>Kicking</a:t>
            </a:r>
            <a:endParaRPr lang="sv-SE" sz="1200" dirty="0" smtClean="0"/>
          </a:p>
          <a:p>
            <a:pPr>
              <a:lnSpc>
                <a:spcPct val="100000"/>
              </a:lnSpc>
            </a:pPr>
            <a:r>
              <a:rPr lang="sv-SE" sz="1400" dirty="0" err="1" smtClean="0"/>
              <a:t>Webinar</a:t>
            </a:r>
            <a:r>
              <a:rPr lang="sv-SE" sz="1400" dirty="0" smtClean="0"/>
              <a:t> med </a:t>
            </a:r>
            <a:r>
              <a:rPr lang="sv-SE" sz="1400" dirty="0" err="1" smtClean="0"/>
              <a:t>Markell</a:t>
            </a:r>
            <a:r>
              <a:rPr lang="sv-SE" sz="1400" dirty="0" smtClean="0"/>
              <a:t> </a:t>
            </a:r>
            <a:r>
              <a:rPr lang="sv-SE" sz="1400" dirty="0" err="1" smtClean="0"/>
              <a:t>Lyng</a:t>
            </a:r>
            <a:r>
              <a:rPr lang="sv-SE" sz="1400" dirty="0" smtClean="0"/>
              <a:t> från USA Swimming</a:t>
            </a:r>
          </a:p>
          <a:p>
            <a:pPr lvl="1">
              <a:lnSpc>
                <a:spcPct val="100000"/>
              </a:lnSpc>
              <a:spcBef>
                <a:spcPts val="0"/>
              </a:spcBef>
            </a:pPr>
            <a:r>
              <a:rPr lang="sv-SE" sz="1200" dirty="0" err="1">
                <a:hlinkClick r:id="rId15"/>
              </a:rPr>
              <a:t>Functional</a:t>
            </a:r>
            <a:r>
              <a:rPr lang="sv-SE" sz="1200" dirty="0">
                <a:hlinkClick r:id="rId15"/>
              </a:rPr>
              <a:t> </a:t>
            </a:r>
            <a:r>
              <a:rPr lang="sv-SE" sz="1200" dirty="0" err="1">
                <a:hlinkClick r:id="rId15"/>
              </a:rPr>
              <a:t>Dryland</a:t>
            </a:r>
            <a:r>
              <a:rPr lang="sv-SE" sz="1200" dirty="0">
                <a:hlinkClick r:id="rId15"/>
              </a:rPr>
              <a:t> for </a:t>
            </a:r>
            <a:r>
              <a:rPr lang="sv-SE" sz="1200" dirty="0" err="1" smtClean="0">
                <a:hlinkClick r:id="rId15"/>
              </a:rPr>
              <a:t>Swimmers</a:t>
            </a:r>
            <a:endParaRPr lang="sv-SE" sz="1200" dirty="0" smtClean="0"/>
          </a:p>
        </p:txBody>
      </p:sp>
    </p:spTree>
    <p:extLst>
      <p:ext uri="{BB962C8B-B14F-4D97-AF65-F5344CB8AC3E}">
        <p14:creationId xmlns:p14="http://schemas.microsoft.com/office/powerpoint/2010/main" val="25203701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p:cNvSpPr/>
          <p:nvPr/>
        </p:nvSpPr>
        <p:spPr>
          <a:xfrm>
            <a:off x="0" y="3209925"/>
            <a:ext cx="1885950" cy="43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b="1" dirty="0" smtClean="0">
                <a:latin typeface="Calibri" panose="020F0502020204030204" pitchFamily="34" charset="0"/>
                <a:cs typeface="Calibri" panose="020F0502020204030204" pitchFamily="34" charset="0"/>
              </a:rPr>
              <a:t>LYCKA TILL!</a:t>
            </a:r>
            <a:endParaRPr lang="sv-SE" sz="2000" b="1" dirty="0">
              <a:latin typeface="Calibri" panose="020F0502020204030204" pitchFamily="34" charset="0"/>
              <a:cs typeface="Calibri" panose="020F0502020204030204" pitchFamily="34" charset="0"/>
            </a:endParaRPr>
          </a:p>
        </p:txBody>
      </p:sp>
      <p:sp>
        <p:nvSpPr>
          <p:cNvPr id="2" name="Platshållare för text 1"/>
          <p:cNvSpPr>
            <a:spLocks noGrp="1"/>
          </p:cNvSpPr>
          <p:nvPr>
            <p:ph type="body" sz="quarter" idx="10"/>
          </p:nvPr>
        </p:nvSpPr>
        <p:spPr/>
        <p:txBody>
          <a:bodyPr/>
          <a:lstStyle/>
          <a:p>
            <a:endParaRPr lang="sv-SE"/>
          </a:p>
        </p:txBody>
      </p:sp>
    </p:spTree>
    <p:extLst>
      <p:ext uri="{BB962C8B-B14F-4D97-AF65-F5344CB8AC3E}">
        <p14:creationId xmlns:p14="http://schemas.microsoft.com/office/powerpoint/2010/main" val="68743064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R-kod för https://forms.gle/ygdZp2JVfajbFh9R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881" y="158392"/>
            <a:ext cx="3954088" cy="3954088"/>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823395" y="5812874"/>
            <a:ext cx="4088235" cy="707886"/>
          </a:xfrm>
          <a:prstGeom prst="rect">
            <a:avLst/>
          </a:prstGeom>
        </p:spPr>
        <p:txBody>
          <a:bodyPr wrap="none">
            <a:spAutoFit/>
          </a:bodyPr>
          <a:lstStyle/>
          <a:p>
            <a:r>
              <a:rPr lang="sv-SE" sz="2000" dirty="0" smtClean="0">
                <a:latin typeface="Calibri" panose="020F0502020204030204" pitchFamily="34" charset="0"/>
                <a:cs typeface="Calibri" panose="020F0502020204030204" pitchFamily="34" charset="0"/>
              </a:rPr>
              <a:t>Utvärdering</a:t>
            </a:r>
          </a:p>
          <a:p>
            <a:r>
              <a:rPr lang="sv-SE" sz="2000" dirty="0">
                <a:latin typeface="Calibri" panose="020F0502020204030204" pitchFamily="34" charset="0"/>
                <a:cs typeface="Calibri" panose="020F0502020204030204" pitchFamily="34" charset="0"/>
                <a:hlinkClick r:id="rId4"/>
              </a:rPr>
              <a:t>https://</a:t>
            </a:r>
            <a:r>
              <a:rPr lang="sv-SE" sz="2000" dirty="0" smtClean="0">
                <a:latin typeface="Calibri" panose="020F0502020204030204" pitchFamily="34" charset="0"/>
                <a:cs typeface="Calibri" panose="020F0502020204030204" pitchFamily="34" charset="0"/>
                <a:hlinkClick r:id="rId4"/>
              </a:rPr>
              <a:t>forms.gle/ygdZp2JVfajbFh9R6</a:t>
            </a:r>
            <a:endParaRPr lang="sv-SE" sz="20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2918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Svensk Simidrotts Vision</a:t>
            </a:r>
            <a:endParaRPr lang="sv-SE" dirty="0"/>
          </a:p>
        </p:txBody>
      </p:sp>
      <p:pic>
        <p:nvPicPr>
          <p:cNvPr id="5" name="Bildobjekt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8607" y="1514067"/>
            <a:ext cx="5856721" cy="4937533"/>
          </a:xfrm>
          <a:prstGeom prst="rect">
            <a:avLst/>
          </a:prstGeom>
        </p:spPr>
      </p:pic>
      <p:sp>
        <p:nvSpPr>
          <p:cNvPr id="4" name="textruta 3"/>
          <p:cNvSpPr txBox="1"/>
          <p:nvPr/>
        </p:nvSpPr>
        <p:spPr>
          <a:xfrm>
            <a:off x="7215328" y="1412467"/>
            <a:ext cx="4231907"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Visionen ger en bild av </a:t>
            </a:r>
            <a:r>
              <a:rPr kumimoji="0" lang="sv-SE" sz="1800" b="0" i="0" u="none" strike="noStrike" kern="1200" cap="none" spc="0" normalizeH="0" baseline="0" noProof="0" dirty="0">
                <a:ln>
                  <a:noFill/>
                </a:ln>
                <a:solidFill>
                  <a:srgbClr val="008EAA"/>
                </a:solidFill>
                <a:effectLst/>
                <a:uLnTx/>
                <a:uFillTx/>
                <a:latin typeface="Calibri" panose="020F0502020204030204" pitchFamily="34" charset="0"/>
                <a:cs typeface="Calibri" panose="020F0502020204030204" pitchFamily="34" charset="0"/>
              </a:rPr>
              <a:t>vad vi gemensamt vill uppnå med verksamheten</a:t>
            </a: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och vad vi ska sträva efter</a:t>
            </a:r>
            <a:r>
              <a:rPr kumimoji="0" lang="sv-SE" sz="18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simidrott i världsklass innebär inte bara internationella medaljer </a:t>
            </a:r>
            <a:r>
              <a:rPr kumimoji="0" lang="sv-SE" sz="1800" b="0" i="0" u="none" strike="noStrike" kern="1200" cap="none" spc="0" normalizeH="0" baseline="0" noProof="0" dirty="0">
                <a:ln>
                  <a:noFill/>
                </a:ln>
                <a:solidFill>
                  <a:srgbClr val="008EAA"/>
                </a:solidFill>
                <a:effectLst/>
                <a:uLnTx/>
                <a:uFillTx/>
                <a:latin typeface="Calibri" panose="020F0502020204030204" pitchFamily="34" charset="0"/>
                <a:cs typeface="Calibri" panose="020F0502020204030204" pitchFamily="34" charset="0"/>
              </a:rPr>
              <a:t>utan kan också handla om en verksamhet i </a:t>
            </a:r>
            <a:r>
              <a:rPr kumimoji="0" lang="sv-SE" sz="1800" b="0" i="0" u="none" strike="noStrike" kern="1200" cap="none" spc="0" normalizeH="0" baseline="0" noProof="0" dirty="0" smtClean="0">
                <a:ln>
                  <a:noFill/>
                </a:ln>
                <a:solidFill>
                  <a:srgbClr val="008EAA"/>
                </a:solidFill>
                <a:effectLst/>
                <a:uLnTx/>
                <a:uFillTx/>
                <a:latin typeface="Calibri" panose="020F0502020204030204" pitchFamily="34" charset="0"/>
                <a:cs typeface="Calibri" panose="020F0502020204030204" pitchFamily="34" charset="0"/>
              </a:rPr>
              <a:t>världsklass</a:t>
            </a:r>
            <a:r>
              <a:rPr kumimoji="0" lang="sv-SE" sz="1800" b="0" i="0" u="none" strike="noStrike" kern="1200" cap="none" spc="0" normalizeH="0" baseline="0" noProof="0" dirty="0" smtClean="0">
                <a:ln>
                  <a:noFill/>
                </a:ln>
                <a:solidFill>
                  <a:srgbClr val="000000"/>
                </a:solidFill>
                <a:effectLst/>
                <a:uLnTx/>
                <a:uFillTx/>
                <a:latin typeface="Calibri" panose="020F0502020204030204" pitchFamily="34" charset="0"/>
                <a:cs typeface="Calibri" panose="020F0502020204030204" pitchFamily="34" charset="0"/>
              </a:rPr>
              <a:t>. Allt från babysim till vuxna, tävlings- som motionsidrott, ledare och aktiva!</a:t>
            </a:r>
            <a:endParaRPr kumimoji="0" lang="sv-SE" sz="18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37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p:cNvSpPr>
            <a:spLocks noGrp="1"/>
          </p:cNvSpPr>
          <p:nvPr>
            <p:ph type="ctrTitle"/>
          </p:nvPr>
        </p:nvSpPr>
        <p:spPr/>
        <p:txBody>
          <a:bodyPr/>
          <a:lstStyle/>
          <a:p>
            <a:r>
              <a:rPr lang="sv-SE" dirty="0">
                <a:ea typeface="Century Gothic" charset="0"/>
              </a:rPr>
              <a:t>Svensk Simidrotts Kärnvärden</a:t>
            </a:r>
            <a:endParaRPr lang="sv-SE" dirty="0"/>
          </a:p>
        </p:txBody>
      </p:sp>
      <p:sp>
        <p:nvSpPr>
          <p:cNvPr id="11" name="Rubrik 1"/>
          <p:cNvSpPr txBox="1">
            <a:spLocks/>
          </p:cNvSpPr>
          <p:nvPr/>
        </p:nvSpPr>
        <p:spPr>
          <a:xfrm>
            <a:off x="2335591" y="2042940"/>
            <a:ext cx="3881887" cy="440974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5000" b="1" i="0" kern="1200">
                <a:solidFill>
                  <a:schemeClr val="bg1"/>
                </a:solidFill>
                <a:effectLst>
                  <a:outerShdw blurRad="50800" dist="38100" dir="8100000" algn="tr"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sv-SE" b="0" i="0" u="none" strike="noStrike" kern="1200" cap="none" spc="0" normalizeH="0" baseline="0" noProof="0" dirty="0" smtClean="0">
                <a:ln>
                  <a:noFill/>
                </a:ln>
                <a:solidFill>
                  <a:srgbClr val="FFFFFF"/>
                </a:solidFill>
                <a:effectLst/>
                <a:uLnTx/>
                <a:uFillTx/>
                <a:latin typeface="Calibri" charset="0"/>
                <a:ea typeface="Calibri" charset="0"/>
                <a:cs typeface="Calibri" charset="0"/>
              </a:rPr>
              <a:t>Gemenskap</a:t>
            </a:r>
          </a:p>
          <a:p>
            <a:pPr marL="0" marR="0" lvl="0" indent="0" algn="l" defTabSz="914400" rtl="0" eaLnBrk="1" fontAlgn="auto" latinLnBrk="0" hangingPunct="1">
              <a:lnSpc>
                <a:spcPct val="100000"/>
              </a:lnSpc>
              <a:spcBef>
                <a:spcPts val="0"/>
              </a:spcBef>
              <a:spcAft>
                <a:spcPts val="0"/>
              </a:spcAft>
              <a:buClrTx/>
              <a:buSzTx/>
              <a:buFontTx/>
              <a:buNone/>
              <a:defRPr/>
            </a:pPr>
            <a:endParaRPr kumimoji="0" lang="sv-SE" sz="2500" b="0" i="0" u="none" strike="noStrike" kern="1200" cap="none" spc="0" normalizeH="0" baseline="0" noProof="0" dirty="0" smtClean="0">
              <a:ln>
                <a:noFill/>
              </a:ln>
              <a:solidFill>
                <a:srgbClr val="FFFFFF"/>
              </a:solidFill>
              <a:effectLst/>
              <a:uLnTx/>
              <a:uFillTx/>
              <a:latin typeface="Calibri" charset="0"/>
              <a:ea typeface="Calibri" charset="0"/>
              <a:cs typeface="Calibri"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sv-SE" b="0" i="0" u="none" strike="noStrike" kern="1200" cap="none" spc="0" normalizeH="0" baseline="0" noProof="0" dirty="0" smtClean="0">
                <a:ln>
                  <a:noFill/>
                </a:ln>
                <a:solidFill>
                  <a:srgbClr val="FFFFFF"/>
                </a:solidFill>
                <a:effectLst/>
                <a:uLnTx/>
                <a:uFillTx/>
                <a:latin typeface="Calibri" charset="0"/>
                <a:ea typeface="Calibri" charset="0"/>
                <a:cs typeface="Calibri" charset="0"/>
              </a:rPr>
              <a:t>Hälsosam</a:t>
            </a:r>
          </a:p>
          <a:p>
            <a:pPr marL="0" marR="0" lvl="0" indent="0" algn="l" defTabSz="914400" rtl="0" eaLnBrk="1" fontAlgn="auto" latinLnBrk="0" hangingPunct="1">
              <a:lnSpc>
                <a:spcPct val="100000"/>
              </a:lnSpc>
              <a:spcBef>
                <a:spcPts val="0"/>
              </a:spcBef>
              <a:spcAft>
                <a:spcPts val="0"/>
              </a:spcAft>
              <a:buClrTx/>
              <a:buSzTx/>
              <a:buFontTx/>
              <a:buNone/>
              <a:defRPr/>
            </a:pPr>
            <a:endParaRPr lang="sv-SE" sz="2500" dirty="0">
              <a:solidFill>
                <a:srgbClr val="FFFFFF"/>
              </a:solidFill>
              <a:effectLst/>
              <a:latin typeface="Calibri" charset="0"/>
              <a:ea typeface="Calibri" charset="0"/>
              <a:cs typeface="Calibri"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sv-SE" b="0" i="0" u="none" strike="noStrike" kern="1200" cap="none" spc="0" normalizeH="0" baseline="0" noProof="0" dirty="0" smtClean="0">
                <a:ln>
                  <a:noFill/>
                </a:ln>
                <a:solidFill>
                  <a:srgbClr val="FFFFFF"/>
                </a:solidFill>
                <a:effectLst/>
                <a:uLnTx/>
                <a:uFillTx/>
                <a:latin typeface="Calibri" charset="0"/>
                <a:ea typeface="Calibri" charset="0"/>
                <a:cs typeface="Calibri" charset="0"/>
              </a:rPr>
              <a:t>Livslång</a:t>
            </a:r>
          </a:p>
          <a:p>
            <a:pPr marL="0" marR="0" lvl="0" indent="0" algn="l" defTabSz="914400" rtl="0" eaLnBrk="1" fontAlgn="auto" latinLnBrk="0" hangingPunct="1">
              <a:lnSpc>
                <a:spcPct val="100000"/>
              </a:lnSpc>
              <a:spcBef>
                <a:spcPts val="0"/>
              </a:spcBef>
              <a:spcAft>
                <a:spcPts val="0"/>
              </a:spcAft>
              <a:buClrTx/>
              <a:buSzTx/>
              <a:buFontTx/>
              <a:buNone/>
              <a:defRPr/>
            </a:pPr>
            <a:endParaRPr lang="sv-SE" sz="2500" b="0" dirty="0">
              <a:solidFill>
                <a:srgbClr val="FFFFFF"/>
              </a:solidFill>
              <a:effectLst/>
              <a:latin typeface="Calibri" charset="0"/>
              <a:ea typeface="Calibri" charset="0"/>
              <a:cs typeface="Calibri" charset="0"/>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sv-SE" b="0" i="0" u="none" strike="noStrike" kern="1200" cap="none" spc="0" normalizeH="0" baseline="0" noProof="0" dirty="0" smtClean="0">
                <a:ln>
                  <a:noFill/>
                </a:ln>
                <a:solidFill>
                  <a:srgbClr val="FFFFFF"/>
                </a:solidFill>
                <a:effectLst/>
                <a:uLnTx/>
                <a:uFillTx/>
                <a:latin typeface="Calibri" charset="0"/>
                <a:ea typeface="Calibri" charset="0"/>
                <a:cs typeface="Calibri" charset="0"/>
              </a:rPr>
              <a:t>Framgångsrik</a:t>
            </a:r>
            <a:endParaRPr kumimoji="0" lang="sv-SE" b="0" i="0" u="none" strike="noStrike" kern="1200" cap="none" spc="0" normalizeH="0" baseline="0" noProof="0" dirty="0">
              <a:ln>
                <a:noFill/>
              </a:ln>
              <a:solidFill>
                <a:srgbClr val="FFFFFF"/>
              </a:solidFill>
              <a:effectLst/>
              <a:uLnTx/>
              <a:uFillTx/>
              <a:latin typeface="Calibri" charset="0"/>
              <a:ea typeface="Calibri" charset="0"/>
              <a:cs typeface="Calibri" charset="0"/>
            </a:endParaRPr>
          </a:p>
        </p:txBody>
      </p:sp>
      <p:pic>
        <p:nvPicPr>
          <p:cNvPr id="3" name="Bildobjekt 2"/>
          <p:cNvPicPr>
            <a:picLocks noChangeAspect="1"/>
          </p:cNvPicPr>
          <p:nvPr/>
        </p:nvPicPr>
        <p:blipFill>
          <a:blip r:embed="rId3"/>
          <a:stretch>
            <a:fillRect/>
          </a:stretch>
        </p:blipFill>
        <p:spPr>
          <a:xfrm>
            <a:off x="457199" y="2042941"/>
            <a:ext cx="1590988" cy="978649"/>
          </a:xfrm>
          <a:prstGeom prst="rect">
            <a:avLst/>
          </a:prstGeom>
        </p:spPr>
      </p:pic>
      <p:pic>
        <p:nvPicPr>
          <p:cNvPr id="4" name="Bildobjekt 3"/>
          <p:cNvPicPr>
            <a:picLocks noChangeAspect="1"/>
          </p:cNvPicPr>
          <p:nvPr/>
        </p:nvPicPr>
        <p:blipFill>
          <a:blip r:embed="rId4"/>
          <a:stretch>
            <a:fillRect/>
          </a:stretch>
        </p:blipFill>
        <p:spPr>
          <a:xfrm>
            <a:off x="457711" y="3184338"/>
            <a:ext cx="1590476" cy="980952"/>
          </a:xfrm>
          <a:prstGeom prst="rect">
            <a:avLst/>
          </a:prstGeom>
        </p:spPr>
      </p:pic>
      <p:pic>
        <p:nvPicPr>
          <p:cNvPr id="5" name="Bildobjekt 4"/>
          <p:cNvPicPr>
            <a:picLocks noChangeAspect="1"/>
          </p:cNvPicPr>
          <p:nvPr/>
        </p:nvPicPr>
        <p:blipFill>
          <a:blip r:embed="rId5"/>
          <a:stretch>
            <a:fillRect/>
          </a:stretch>
        </p:blipFill>
        <p:spPr>
          <a:xfrm>
            <a:off x="457199" y="4328038"/>
            <a:ext cx="1590476" cy="980952"/>
          </a:xfrm>
          <a:prstGeom prst="rect">
            <a:avLst/>
          </a:prstGeom>
        </p:spPr>
      </p:pic>
      <p:pic>
        <p:nvPicPr>
          <p:cNvPr id="7" name="Bildobjekt 6"/>
          <p:cNvPicPr>
            <a:picLocks noChangeAspect="1"/>
          </p:cNvPicPr>
          <p:nvPr/>
        </p:nvPicPr>
        <p:blipFill>
          <a:blip r:embed="rId6"/>
          <a:stretch>
            <a:fillRect/>
          </a:stretch>
        </p:blipFill>
        <p:spPr>
          <a:xfrm>
            <a:off x="457711" y="5471738"/>
            <a:ext cx="1590476" cy="980952"/>
          </a:xfrm>
          <a:prstGeom prst="rect">
            <a:avLst/>
          </a:prstGeom>
        </p:spPr>
      </p:pic>
    </p:spTree>
    <p:extLst>
      <p:ext uri="{BB962C8B-B14F-4D97-AF65-F5344CB8AC3E}">
        <p14:creationId xmlns:p14="http://schemas.microsoft.com/office/powerpoint/2010/main" val="221755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normAutofit/>
          </a:bodyPr>
          <a:lstStyle/>
          <a:p>
            <a:r>
              <a:rPr lang="sv-SE" dirty="0" smtClean="0"/>
              <a:t>Svensk Simidrotts Utvecklingsmodell</a:t>
            </a:r>
            <a:endParaRPr lang="sv-SE" dirty="0"/>
          </a:p>
        </p:txBody>
      </p:sp>
      <p:sp>
        <p:nvSpPr>
          <p:cNvPr id="3" name="Platshållare för text 2"/>
          <p:cNvSpPr>
            <a:spLocks noGrp="1"/>
          </p:cNvSpPr>
          <p:nvPr>
            <p:ph type="body" sz="quarter" idx="11"/>
          </p:nvPr>
        </p:nvSpPr>
        <p:spPr/>
        <p:txBody>
          <a:bodyPr/>
          <a:lstStyle/>
          <a:p>
            <a:r>
              <a:rPr lang="sv-SE" dirty="0"/>
              <a:t>Idrottens organisation har </a:t>
            </a:r>
            <a:r>
              <a:rPr lang="sv-SE" dirty="0" smtClean="0"/>
              <a:t>historiskt sett strävat mot </a:t>
            </a:r>
            <a:r>
              <a:rPr lang="sv-SE" dirty="0" smtClean="0">
                <a:solidFill>
                  <a:srgbClr val="008EAA"/>
                </a:solidFill>
              </a:rPr>
              <a:t>enbart elitidrott</a:t>
            </a:r>
            <a:r>
              <a:rPr lang="sv-SE" dirty="0" smtClean="0"/>
              <a:t> med följd att </a:t>
            </a:r>
            <a:r>
              <a:rPr lang="sv-SE" dirty="0" smtClean="0">
                <a:solidFill>
                  <a:srgbClr val="008EAA"/>
                </a:solidFill>
              </a:rPr>
              <a:t>många aktiva slutat idrotta i ung ålder</a:t>
            </a:r>
            <a:r>
              <a:rPr lang="sv-SE" dirty="0" smtClean="0"/>
              <a:t>.</a:t>
            </a:r>
          </a:p>
          <a:p>
            <a:r>
              <a:rPr lang="sv-SE" dirty="0" smtClean="0"/>
              <a:t>I </a:t>
            </a:r>
            <a:r>
              <a:rPr lang="sv-SE" dirty="0"/>
              <a:t>Svensk </a:t>
            </a:r>
            <a:r>
              <a:rPr lang="sv-SE" dirty="0" smtClean="0"/>
              <a:t>Simidrotts </a:t>
            </a:r>
            <a:r>
              <a:rPr lang="sv-SE" dirty="0"/>
              <a:t>nuvarande utvecklingsmodell </a:t>
            </a:r>
            <a:r>
              <a:rPr lang="sv-SE" dirty="0" smtClean="0"/>
              <a:t>ska det </a:t>
            </a:r>
            <a:r>
              <a:rPr lang="sv-SE" dirty="0">
                <a:solidFill>
                  <a:srgbClr val="008EAA"/>
                </a:solidFill>
              </a:rPr>
              <a:t>finnas plats för </a:t>
            </a:r>
            <a:r>
              <a:rPr lang="sv-SE" dirty="0" smtClean="0">
                <a:solidFill>
                  <a:srgbClr val="008EAA"/>
                </a:solidFill>
              </a:rPr>
              <a:t>alla</a:t>
            </a:r>
            <a:r>
              <a:rPr lang="sv-SE" dirty="0" smtClean="0"/>
              <a:t> som vill delta i verksamheten.</a:t>
            </a:r>
          </a:p>
          <a:p>
            <a:r>
              <a:rPr lang="sv-SE" dirty="0" smtClean="0"/>
              <a:t>Genom </a:t>
            </a:r>
            <a:r>
              <a:rPr lang="sv-SE" dirty="0"/>
              <a:t>att ha </a:t>
            </a:r>
            <a:r>
              <a:rPr lang="sv-SE" dirty="0">
                <a:solidFill>
                  <a:srgbClr val="008EAA"/>
                </a:solidFill>
              </a:rPr>
              <a:t>så många simidrottare som möjligt, så länge som möjligt</a:t>
            </a:r>
            <a:r>
              <a:rPr lang="sv-SE" dirty="0"/>
              <a:t> - i en så bra verksamhet som möjligt ges även förbättrade förutsättningar för </a:t>
            </a:r>
            <a:r>
              <a:rPr lang="sv-SE" dirty="0">
                <a:solidFill>
                  <a:srgbClr val="008EAA"/>
                </a:solidFill>
              </a:rPr>
              <a:t>alla att uppnå sina mål.</a:t>
            </a: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0478" y="3961257"/>
            <a:ext cx="3511025" cy="2762250"/>
          </a:xfrm>
          <a:prstGeom prst="rect">
            <a:avLst/>
          </a:prstGeom>
        </p:spPr>
      </p:pic>
      <p:sp>
        <p:nvSpPr>
          <p:cNvPr id="5" name="Rektangel 4"/>
          <p:cNvSpPr/>
          <p:nvPr/>
        </p:nvSpPr>
        <p:spPr>
          <a:xfrm>
            <a:off x="3918758" y="6676109"/>
            <a:ext cx="1850186" cy="21544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1" u="none" strike="noStrike" kern="1200" cap="none" spc="0" normalizeH="0" baseline="0" noProof="0" dirty="0">
                <a:ln>
                  <a:noFill/>
                </a:ln>
                <a:solidFill>
                  <a:srgbClr val="1F1F1F"/>
                </a:solidFill>
                <a:effectLst/>
                <a:uLnTx/>
                <a:uFillTx/>
                <a:latin typeface="Open sans"/>
                <a:ea typeface="+mn-ea"/>
                <a:cs typeface="+mn-cs"/>
              </a:rPr>
              <a:t>Svensk Simidrotts </a:t>
            </a:r>
            <a:r>
              <a:rPr kumimoji="0" lang="sv-SE" sz="800" b="0" i="1" u="none" strike="noStrike" kern="1200" cap="none" spc="0" normalizeH="0" baseline="0" noProof="0" dirty="0" smtClean="0">
                <a:ln>
                  <a:noFill/>
                </a:ln>
                <a:solidFill>
                  <a:srgbClr val="1F1F1F"/>
                </a:solidFill>
                <a:effectLst/>
                <a:uLnTx/>
                <a:uFillTx/>
                <a:latin typeface="Open sans"/>
                <a:ea typeface="+mn-ea"/>
                <a:cs typeface="+mn-cs"/>
              </a:rPr>
              <a:t>utvecklingsmodell</a:t>
            </a:r>
            <a:endParaRPr kumimoji="0" lang="sv-SE" sz="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477844096"/>
      </p:ext>
    </p:extLst>
  </p:cSld>
  <p:clrMapOvr>
    <a:masterClrMapping/>
  </p:clrMapOvr>
  <p:timing>
    <p:tnLst>
      <p:par>
        <p:cTn id="1" dur="indefinite" restart="never" nodeType="tmRoot"/>
      </p:par>
    </p:tnLst>
  </p:timing>
</p:sld>
</file>

<file path=ppt/theme/theme1.xml><?xml version="1.0" encoding="utf-8"?>
<a:theme xmlns:a="http://schemas.openxmlformats.org/drawingml/2006/main" name="Svensk Simidrott blå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646_svensksimidrott_ppt_korr01_utanexempel" id="{0EE7ADB3-A5FC-904B-8797-C07AA8013B16}" vid="{5AFA0EF9-2F88-B540-860D-D35CE91CFCE0}"/>
    </a:ext>
  </a:extLst>
</a:theme>
</file>

<file path=ppt/theme/theme2.xml><?xml version="1.0" encoding="utf-8"?>
<a:theme xmlns:a="http://schemas.openxmlformats.org/drawingml/2006/main" name="Svensk Simidrott vit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646_svensksimidrott_ppt_korr01_utanexempel" id="{0EE7ADB3-A5FC-904B-8797-C07AA8013B16}" vid="{89410736-8E26-C742-95E2-F70401C0F727}"/>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Simidrottarutbildning bilder</Template>
  <TotalTime>9145</TotalTime>
  <Words>3697</Words>
  <Application>Microsoft Office PowerPoint</Application>
  <PresentationFormat>Bredbild</PresentationFormat>
  <Paragraphs>493</Paragraphs>
  <Slides>62</Slides>
  <Notes>36</Notes>
  <HiddenSlides>0</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62</vt:i4>
      </vt:variant>
    </vt:vector>
  </HeadingPairs>
  <TitlesOfParts>
    <vt:vector size="70" baseType="lpstr">
      <vt:lpstr>Arial</vt:lpstr>
      <vt:lpstr>Calibri</vt:lpstr>
      <vt:lpstr>Century Gothic</vt:lpstr>
      <vt:lpstr>Open sans</vt:lpstr>
      <vt:lpstr>Times New Roman</vt:lpstr>
      <vt:lpstr>Wingdings</vt:lpstr>
      <vt:lpstr>Svensk Simidrott blå logotyp</vt:lpstr>
      <vt:lpstr>Svensk Simidrott vit logotyp</vt:lpstr>
      <vt:lpstr>Simidrottarutbildning Del 2: Simidrottsspecifik SIMNING</vt:lpstr>
      <vt:lpstr>Mål med utbildningen</vt:lpstr>
      <vt:lpstr>Svensk Simidrott</vt:lpstr>
      <vt:lpstr>Simidrottens organisation</vt:lpstr>
      <vt:lpstr>Stödorganisationer</vt:lpstr>
      <vt:lpstr>PowerPoint-presentation</vt:lpstr>
      <vt:lpstr>Svensk Simidrotts Vision</vt:lpstr>
      <vt:lpstr>Svensk Simidrotts Kärnvärden</vt:lpstr>
      <vt:lpstr>Svensk Simidrotts Utvecklingsmodell</vt:lpstr>
      <vt:lpstr>PowerPoint-presentation</vt:lpstr>
      <vt:lpstr>Hur är vi som simidrottare i vår förening?</vt:lpstr>
      <vt:lpstr>PowerPoint-presentation</vt:lpstr>
      <vt:lpstr>Att simidrotta i vatten</vt:lpstr>
      <vt:lpstr>Vatten skiljer sig från luft</vt:lpstr>
      <vt:lpstr>PowerPoint-presentation</vt:lpstr>
      <vt:lpstr>Mekanik i simidrotten</vt:lpstr>
      <vt:lpstr>Säkerhet!</vt:lpstr>
      <vt:lpstr>Simteknik</vt:lpstr>
      <vt:lpstr>Simningens ABC</vt:lpstr>
      <vt:lpstr>PowerPoint-presentation</vt:lpstr>
      <vt:lpstr>Exempel på bra simteknik</vt:lpstr>
      <vt:lpstr>Hur ska jag bygga upp mitt simsätt?</vt:lpstr>
      <vt:lpstr>PowerPoint-presentation</vt:lpstr>
      <vt:lpstr>PowerPoint-presentation</vt:lpstr>
      <vt:lpstr>PowerPoint-presentation</vt:lpstr>
      <vt:lpstr>Landträning</vt:lpstr>
      <vt:lpstr>Landträning för Simidrottare</vt:lpstr>
      <vt:lpstr>Övningsbank landträning</vt:lpstr>
      <vt:lpstr>PowerPoint-presentation</vt:lpstr>
      <vt:lpstr>PowerPoint-presentation</vt:lpstr>
      <vt:lpstr>PowerPoint-presentation</vt:lpstr>
      <vt:lpstr>Planering och Periodisering</vt:lpstr>
      <vt:lpstr>Träningsplanering</vt:lpstr>
      <vt:lpstr>Flerårig planering</vt:lpstr>
      <vt:lpstr>Ettårig planering</vt:lpstr>
      <vt:lpstr>Periodiseringsmodeller</vt:lpstr>
      <vt:lpstr>PowerPoint-presentation</vt:lpstr>
      <vt:lpstr>Tävlingsplanering</vt:lpstr>
      <vt:lpstr>PowerPoint-presentation</vt:lpstr>
      <vt:lpstr>Intensitetszoner</vt:lpstr>
      <vt:lpstr>Aerob och Anaerob</vt:lpstr>
      <vt:lpstr>Svensk Simidrotts Intensitetszoner</vt:lpstr>
      <vt:lpstr>PowerPoint-presentation</vt:lpstr>
      <vt:lpstr>Regelkunskap</vt:lpstr>
      <vt:lpstr>Olika regler i respektive simidrott</vt:lpstr>
      <vt:lpstr>Exempel på simregler</vt:lpstr>
      <vt:lpstr>PowerPoint-presentation</vt:lpstr>
      <vt:lpstr>PowerPoint-presentation</vt:lpstr>
      <vt:lpstr>Tävlingsanalys i simning</vt:lpstr>
      <vt:lpstr>Vad innebär tävlingsanalys i simning</vt:lpstr>
      <vt:lpstr>Hur kan jag öka min simhastighet?</vt:lpstr>
      <vt:lpstr>PowerPoint-presentation</vt:lpstr>
      <vt:lpstr>Hur kan jag dra nytta av tävlingsanalys?</vt:lpstr>
      <vt:lpstr>PowerPoint-presentation</vt:lpstr>
      <vt:lpstr>Karriärplan och karriärövergångar</vt:lpstr>
      <vt:lpstr>Karriärplan för Simidrottare</vt:lpstr>
      <vt:lpstr>Lyckade karriärövergångar</vt:lpstr>
      <vt:lpstr>PowerPoint-presentation</vt:lpstr>
      <vt:lpstr>Övningsbanker – Inspiration</vt:lpstr>
      <vt:lpstr>Övningsbanker – Inspiration</vt:lpstr>
      <vt:lpstr>PowerPoint-presentation</vt:lpstr>
      <vt:lpstr>PowerPoint-presentation</vt:lpstr>
    </vt:vector>
  </TitlesOfParts>
  <Company>Svenska Simförbundet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Simidrottarutbildning</dc:title>
  <dc:subject>Aktivutbildning för Simidrottare</dc:subject>
  <dc:creator>Martin Harlenbäck</dc:creator>
  <cp:lastModifiedBy>Martin Harlenbäck</cp:lastModifiedBy>
  <cp:revision>348</cp:revision>
  <dcterms:created xsi:type="dcterms:W3CDTF">2019-10-02T08:12:41Z</dcterms:created>
  <dcterms:modified xsi:type="dcterms:W3CDTF">2019-12-17T08:17:36Z</dcterms:modified>
</cp:coreProperties>
</file>